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19"/>
  </p:notesMasterIdLst>
  <p:sldIdLst>
    <p:sldId id="256" r:id="rId2"/>
    <p:sldId id="403" r:id="rId3"/>
    <p:sldId id="378" r:id="rId4"/>
    <p:sldId id="458" r:id="rId5"/>
    <p:sldId id="459" r:id="rId6"/>
    <p:sldId id="454" r:id="rId7"/>
    <p:sldId id="455" r:id="rId8"/>
    <p:sldId id="460" r:id="rId9"/>
    <p:sldId id="457" r:id="rId10"/>
    <p:sldId id="407" r:id="rId11"/>
    <p:sldId id="461" r:id="rId12"/>
    <p:sldId id="463" r:id="rId13"/>
    <p:sldId id="464" r:id="rId14"/>
    <p:sldId id="462" r:id="rId15"/>
    <p:sldId id="465" r:id="rId16"/>
    <p:sldId id="466" r:id="rId17"/>
    <p:sldId id="467" r:id="rId18"/>
    <p:sldId id="471" r:id="rId19"/>
    <p:sldId id="472" r:id="rId20"/>
    <p:sldId id="473" r:id="rId21"/>
    <p:sldId id="474" r:id="rId22"/>
    <p:sldId id="468" r:id="rId23"/>
    <p:sldId id="469" r:id="rId24"/>
    <p:sldId id="475" r:id="rId25"/>
    <p:sldId id="470" r:id="rId26"/>
    <p:sldId id="476" r:id="rId27"/>
    <p:sldId id="530" r:id="rId28"/>
    <p:sldId id="531" r:id="rId29"/>
    <p:sldId id="477" r:id="rId30"/>
    <p:sldId id="483" r:id="rId31"/>
    <p:sldId id="478" r:id="rId32"/>
    <p:sldId id="479" r:id="rId33"/>
    <p:sldId id="484" r:id="rId34"/>
    <p:sldId id="480" r:id="rId35"/>
    <p:sldId id="485" r:id="rId36"/>
    <p:sldId id="481" r:id="rId37"/>
    <p:sldId id="482" r:id="rId38"/>
    <p:sldId id="486" r:id="rId39"/>
    <p:sldId id="496" r:id="rId40"/>
    <p:sldId id="371" r:id="rId41"/>
    <p:sldId id="372" r:id="rId42"/>
    <p:sldId id="373" r:id="rId43"/>
    <p:sldId id="416" r:id="rId44"/>
    <p:sldId id="375" r:id="rId45"/>
    <p:sldId id="376" r:id="rId46"/>
    <p:sldId id="377" r:id="rId47"/>
    <p:sldId id="489" r:id="rId48"/>
    <p:sldId id="490" r:id="rId49"/>
    <p:sldId id="491" r:id="rId50"/>
    <p:sldId id="492" r:id="rId51"/>
    <p:sldId id="493" r:id="rId52"/>
    <p:sldId id="494" r:id="rId53"/>
    <p:sldId id="495" r:id="rId54"/>
    <p:sldId id="497" r:id="rId55"/>
    <p:sldId id="498" r:id="rId56"/>
    <p:sldId id="513" r:id="rId57"/>
    <p:sldId id="514" r:id="rId58"/>
    <p:sldId id="515" r:id="rId59"/>
    <p:sldId id="516" r:id="rId60"/>
    <p:sldId id="517" r:id="rId61"/>
    <p:sldId id="518" r:id="rId62"/>
    <p:sldId id="522" r:id="rId63"/>
    <p:sldId id="523" r:id="rId64"/>
    <p:sldId id="524" r:id="rId65"/>
    <p:sldId id="525" r:id="rId66"/>
    <p:sldId id="526" r:id="rId67"/>
    <p:sldId id="527" r:id="rId68"/>
    <p:sldId id="528" r:id="rId69"/>
    <p:sldId id="519" r:id="rId70"/>
    <p:sldId id="521" r:id="rId71"/>
    <p:sldId id="499" r:id="rId72"/>
    <p:sldId id="500" r:id="rId73"/>
    <p:sldId id="506" r:id="rId74"/>
    <p:sldId id="501" r:id="rId75"/>
    <p:sldId id="502" r:id="rId76"/>
    <p:sldId id="503" r:id="rId77"/>
    <p:sldId id="504" r:id="rId78"/>
    <p:sldId id="505" r:id="rId79"/>
    <p:sldId id="507" r:id="rId80"/>
    <p:sldId id="508" r:id="rId81"/>
    <p:sldId id="509" r:id="rId82"/>
    <p:sldId id="510" r:id="rId83"/>
    <p:sldId id="444" r:id="rId84"/>
    <p:sldId id="445" r:id="rId85"/>
    <p:sldId id="446" r:id="rId86"/>
    <p:sldId id="447" r:id="rId87"/>
    <p:sldId id="448" r:id="rId88"/>
    <p:sldId id="449" r:id="rId89"/>
    <p:sldId id="450" r:id="rId90"/>
    <p:sldId id="451" r:id="rId91"/>
    <p:sldId id="452" r:id="rId92"/>
    <p:sldId id="453" r:id="rId93"/>
    <p:sldId id="511" r:id="rId94"/>
    <p:sldId id="512" r:id="rId95"/>
    <p:sldId id="533" r:id="rId96"/>
    <p:sldId id="534" r:id="rId97"/>
    <p:sldId id="535" r:id="rId98"/>
    <p:sldId id="532" r:id="rId99"/>
    <p:sldId id="529" r:id="rId100"/>
    <p:sldId id="536" r:id="rId101"/>
    <p:sldId id="537" r:id="rId102"/>
    <p:sldId id="538" r:id="rId103"/>
    <p:sldId id="539" r:id="rId104"/>
    <p:sldId id="540" r:id="rId105"/>
    <p:sldId id="541" r:id="rId106"/>
    <p:sldId id="279" r:id="rId107"/>
    <p:sldId id="296" r:id="rId108"/>
    <p:sldId id="297" r:id="rId109"/>
    <p:sldId id="281" r:id="rId110"/>
    <p:sldId id="282" r:id="rId111"/>
    <p:sldId id="299" r:id="rId112"/>
    <p:sldId id="298" r:id="rId113"/>
    <p:sldId id="300" r:id="rId114"/>
    <p:sldId id="301" r:id="rId115"/>
    <p:sldId id="302" r:id="rId116"/>
    <p:sldId id="303" r:id="rId117"/>
    <p:sldId id="322" r:id="rId1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4AF1A6-9598-4940-8C0B-4F348FF328F1}" v="612" dt="2020-09-21T13:44:10.289"/>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803" autoAdjust="0"/>
  </p:normalViewPr>
  <p:slideViewPr>
    <p:cSldViewPr>
      <p:cViewPr varScale="1">
        <p:scale>
          <a:sx n="65" d="100"/>
          <a:sy n="65" d="100"/>
        </p:scale>
        <p:origin x="-66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125" Type="http://schemas.microsoft.com/office/2016/11/relationships/changesInfo" Target="changesInfos/changesInfo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李 忠尔" userId="4342b9414b015a5a" providerId="LiveId" clId="{D14AF1A6-9598-4940-8C0B-4F348FF328F1}"/>
    <pc:docChg chg="undo custSel addSld delSld modSld">
      <pc:chgData name="李 忠尔" userId="4342b9414b015a5a" providerId="LiveId" clId="{D14AF1A6-9598-4940-8C0B-4F348FF328F1}" dt="2020-09-21T13:44:10.289" v="1717"/>
      <pc:docMkLst>
        <pc:docMk/>
      </pc:docMkLst>
      <pc:sldChg chg="modSp mod">
        <pc:chgData name="李 忠尔" userId="4342b9414b015a5a" providerId="LiveId" clId="{D14AF1A6-9598-4940-8C0B-4F348FF328F1}" dt="2020-09-21T12:02:53.548" v="801" actId="20577"/>
        <pc:sldMkLst>
          <pc:docMk/>
          <pc:sldMk cId="2908761508" sldId="256"/>
        </pc:sldMkLst>
        <pc:spChg chg="mod">
          <ac:chgData name="李 忠尔" userId="4342b9414b015a5a" providerId="LiveId" clId="{D14AF1A6-9598-4940-8C0B-4F348FF328F1}" dt="2020-09-21T12:02:53.548" v="801" actId="20577"/>
          <ac:spMkLst>
            <pc:docMk/>
            <pc:sldMk cId="2908761508" sldId="256"/>
            <ac:spMk id="3" creationId="{00000000-0000-0000-0000-000000000000}"/>
          </ac:spMkLst>
        </pc:spChg>
      </pc:sldChg>
      <pc:sldChg chg="modSp mod">
        <pc:chgData name="李 忠尔" userId="4342b9414b015a5a" providerId="LiveId" clId="{D14AF1A6-9598-4940-8C0B-4F348FF328F1}" dt="2020-08-11T13:31:29.524" v="396" actId="207"/>
        <pc:sldMkLst>
          <pc:docMk/>
          <pc:sldMk cId="715059804" sldId="283"/>
        </pc:sldMkLst>
        <pc:spChg chg="mod">
          <ac:chgData name="李 忠尔" userId="4342b9414b015a5a" providerId="LiveId" clId="{D14AF1A6-9598-4940-8C0B-4F348FF328F1}" dt="2020-08-11T13:26:20.077" v="376"/>
          <ac:spMkLst>
            <pc:docMk/>
            <pc:sldMk cId="715059804" sldId="283"/>
            <ac:spMk id="2" creationId="{00000000-0000-0000-0000-000000000000}"/>
          </ac:spMkLst>
        </pc:spChg>
        <pc:spChg chg="mod">
          <ac:chgData name="李 忠尔" userId="4342b9414b015a5a" providerId="LiveId" clId="{D14AF1A6-9598-4940-8C0B-4F348FF328F1}" dt="2020-08-11T13:31:29.524" v="396" actId="207"/>
          <ac:spMkLst>
            <pc:docMk/>
            <pc:sldMk cId="715059804" sldId="283"/>
            <ac:spMk id="3" creationId="{00000000-0000-0000-0000-000000000000}"/>
          </ac:spMkLst>
        </pc:spChg>
      </pc:sldChg>
      <pc:sldChg chg="modSp mod">
        <pc:chgData name="李 忠尔" userId="4342b9414b015a5a" providerId="LiveId" clId="{D14AF1A6-9598-4940-8C0B-4F348FF328F1}" dt="2020-08-11T13:34:29.987" v="424"/>
        <pc:sldMkLst>
          <pc:docMk/>
          <pc:sldMk cId="2699563872" sldId="284"/>
        </pc:sldMkLst>
        <pc:spChg chg="mod">
          <ac:chgData name="李 忠尔" userId="4342b9414b015a5a" providerId="LiveId" clId="{D14AF1A6-9598-4940-8C0B-4F348FF328F1}" dt="2020-08-11T13:34:29.987" v="424"/>
          <ac:spMkLst>
            <pc:docMk/>
            <pc:sldMk cId="2699563872" sldId="284"/>
            <ac:spMk id="2" creationId="{00000000-0000-0000-0000-000000000000}"/>
          </ac:spMkLst>
        </pc:spChg>
        <pc:spChg chg="mod">
          <ac:chgData name="李 忠尔" userId="4342b9414b015a5a" providerId="LiveId" clId="{D14AF1A6-9598-4940-8C0B-4F348FF328F1}" dt="2020-08-11T13:34:05.089" v="423" actId="207"/>
          <ac:spMkLst>
            <pc:docMk/>
            <pc:sldMk cId="2699563872" sldId="284"/>
            <ac:spMk id="3" creationId="{00000000-0000-0000-0000-000000000000}"/>
          </ac:spMkLst>
        </pc:spChg>
      </pc:sldChg>
      <pc:sldChg chg="modSp mod">
        <pc:chgData name="李 忠尔" userId="4342b9414b015a5a" providerId="LiveId" clId="{D14AF1A6-9598-4940-8C0B-4F348FF328F1}" dt="2020-08-13T13:05:26.380" v="592" actId="108"/>
        <pc:sldMkLst>
          <pc:docMk/>
          <pc:sldMk cId="2838034259" sldId="285"/>
        </pc:sldMkLst>
        <pc:spChg chg="mod">
          <ac:chgData name="李 忠尔" userId="4342b9414b015a5a" providerId="LiveId" clId="{D14AF1A6-9598-4940-8C0B-4F348FF328F1}" dt="2020-08-13T13:04:35.739" v="587"/>
          <ac:spMkLst>
            <pc:docMk/>
            <pc:sldMk cId="2838034259" sldId="285"/>
            <ac:spMk id="2" creationId="{00000000-0000-0000-0000-000000000000}"/>
          </ac:spMkLst>
        </pc:spChg>
        <pc:spChg chg="mod">
          <ac:chgData name="李 忠尔" userId="4342b9414b015a5a" providerId="LiveId" clId="{D14AF1A6-9598-4940-8C0B-4F348FF328F1}" dt="2020-08-13T13:05:26.380" v="592" actId="108"/>
          <ac:spMkLst>
            <pc:docMk/>
            <pc:sldMk cId="2838034259" sldId="285"/>
            <ac:spMk id="3" creationId="{00000000-0000-0000-0000-000000000000}"/>
          </ac:spMkLst>
        </pc:spChg>
      </pc:sldChg>
      <pc:sldChg chg="modSp mod">
        <pc:chgData name="李 忠尔" userId="4342b9414b015a5a" providerId="LiveId" clId="{D14AF1A6-9598-4940-8C0B-4F348FF328F1}" dt="2020-09-21T13:43:28.942" v="1695"/>
        <pc:sldMkLst>
          <pc:docMk/>
          <pc:sldMk cId="1317930112" sldId="287"/>
        </pc:sldMkLst>
        <pc:spChg chg="mod">
          <ac:chgData name="李 忠尔" userId="4342b9414b015a5a" providerId="LiveId" clId="{D14AF1A6-9598-4940-8C0B-4F348FF328F1}" dt="2020-09-21T13:43:28.942" v="1695"/>
          <ac:spMkLst>
            <pc:docMk/>
            <pc:sldMk cId="1317930112" sldId="287"/>
            <ac:spMk id="3" creationId="{00000000-0000-0000-0000-000000000000}"/>
          </ac:spMkLst>
        </pc:spChg>
      </pc:sldChg>
      <pc:sldChg chg="modSp mod">
        <pc:chgData name="李 忠尔" userId="4342b9414b015a5a" providerId="LiveId" clId="{D14AF1A6-9598-4940-8C0B-4F348FF328F1}" dt="2020-09-21T13:43:42.682" v="1701"/>
        <pc:sldMkLst>
          <pc:docMk/>
          <pc:sldMk cId="797585477" sldId="291"/>
        </pc:sldMkLst>
        <pc:spChg chg="mod">
          <ac:chgData name="李 忠尔" userId="4342b9414b015a5a" providerId="LiveId" clId="{D14AF1A6-9598-4940-8C0B-4F348FF328F1}" dt="2020-09-21T13:43:42.682" v="1701"/>
          <ac:spMkLst>
            <pc:docMk/>
            <pc:sldMk cId="797585477" sldId="291"/>
            <ac:spMk id="3" creationId="{00000000-0000-0000-0000-000000000000}"/>
          </ac:spMkLst>
        </pc:spChg>
      </pc:sldChg>
      <pc:sldChg chg="modSp mod">
        <pc:chgData name="李 忠尔" userId="4342b9414b015a5a" providerId="LiveId" clId="{D14AF1A6-9598-4940-8C0B-4F348FF328F1}" dt="2020-09-21T13:43:48.951" v="1704"/>
        <pc:sldMkLst>
          <pc:docMk/>
          <pc:sldMk cId="3970663742" sldId="294"/>
        </pc:sldMkLst>
        <pc:spChg chg="mod">
          <ac:chgData name="李 忠尔" userId="4342b9414b015a5a" providerId="LiveId" clId="{D14AF1A6-9598-4940-8C0B-4F348FF328F1}" dt="2020-09-21T13:43:48.951" v="1704"/>
          <ac:spMkLst>
            <pc:docMk/>
            <pc:sldMk cId="3970663742" sldId="294"/>
            <ac:spMk id="3" creationId="{00000000-0000-0000-0000-000000000000}"/>
          </ac:spMkLst>
        </pc:spChg>
      </pc:sldChg>
      <pc:sldChg chg="modSp mod">
        <pc:chgData name="李 忠尔" userId="4342b9414b015a5a" providerId="LiveId" clId="{D14AF1A6-9598-4940-8C0B-4F348FF328F1}" dt="2020-08-11T12:31:23.542" v="81" actId="14734"/>
        <pc:sldMkLst>
          <pc:docMk/>
          <pc:sldMk cId="2846445914" sldId="298"/>
        </pc:sldMkLst>
        <pc:graphicFrameChg chg="mod modGraphic">
          <ac:chgData name="李 忠尔" userId="4342b9414b015a5a" providerId="LiveId" clId="{D14AF1A6-9598-4940-8C0B-4F348FF328F1}" dt="2020-08-11T12:31:23.542" v="81" actId="14734"/>
          <ac:graphicFrameMkLst>
            <pc:docMk/>
            <pc:sldMk cId="2846445914" sldId="298"/>
            <ac:graphicFrameMk id="4" creationId="{00000000-0000-0000-0000-000000000000}"/>
          </ac:graphicFrameMkLst>
        </pc:graphicFrameChg>
      </pc:sldChg>
      <pc:sldChg chg="modSp add mod">
        <pc:chgData name="李 忠尔" userId="4342b9414b015a5a" providerId="LiveId" clId="{D14AF1A6-9598-4940-8C0B-4F348FF328F1}" dt="2020-08-11T13:27:10.474" v="378"/>
        <pc:sldMkLst>
          <pc:docMk/>
          <pc:sldMk cId="3080503" sldId="299"/>
        </pc:sldMkLst>
        <pc:spChg chg="mod">
          <ac:chgData name="李 忠尔" userId="4342b9414b015a5a" providerId="LiveId" clId="{D14AF1A6-9598-4940-8C0B-4F348FF328F1}" dt="2020-08-11T13:11:34.698" v="293" actId="1076"/>
          <ac:spMkLst>
            <pc:docMk/>
            <pc:sldMk cId="3080503" sldId="299"/>
            <ac:spMk id="2" creationId="{00000000-0000-0000-0000-000000000000}"/>
          </ac:spMkLst>
        </pc:spChg>
        <pc:spChg chg="mod">
          <ac:chgData name="李 忠尔" userId="4342b9414b015a5a" providerId="LiveId" clId="{D14AF1A6-9598-4940-8C0B-4F348FF328F1}" dt="2020-08-11T13:11:40.248" v="294" actId="1076"/>
          <ac:spMkLst>
            <pc:docMk/>
            <pc:sldMk cId="3080503" sldId="299"/>
            <ac:spMk id="3" creationId="{00000000-0000-0000-0000-000000000000}"/>
          </ac:spMkLst>
        </pc:spChg>
        <pc:graphicFrameChg chg="mod modGraphic">
          <ac:chgData name="李 忠尔" userId="4342b9414b015a5a" providerId="LiveId" clId="{D14AF1A6-9598-4940-8C0B-4F348FF328F1}" dt="2020-08-11T13:27:10.474" v="378"/>
          <ac:graphicFrameMkLst>
            <pc:docMk/>
            <pc:sldMk cId="3080503" sldId="299"/>
            <ac:graphicFrameMk id="4" creationId="{00000000-0000-0000-0000-000000000000}"/>
          </ac:graphicFrameMkLst>
        </pc:graphicFrameChg>
      </pc:sldChg>
      <pc:sldChg chg="modSp add mod">
        <pc:chgData name="李 忠尔" userId="4342b9414b015a5a" providerId="LiveId" clId="{D14AF1A6-9598-4940-8C0B-4F348FF328F1}" dt="2020-08-11T13:26:07.272" v="375"/>
        <pc:sldMkLst>
          <pc:docMk/>
          <pc:sldMk cId="1245769553" sldId="300"/>
        </pc:sldMkLst>
        <pc:graphicFrameChg chg="mod modGraphic">
          <ac:chgData name="李 忠尔" userId="4342b9414b015a5a" providerId="LiveId" clId="{D14AF1A6-9598-4940-8C0B-4F348FF328F1}" dt="2020-08-11T13:26:07.272" v="375"/>
          <ac:graphicFrameMkLst>
            <pc:docMk/>
            <pc:sldMk cId="1245769553" sldId="300"/>
            <ac:graphicFrameMk id="4" creationId="{00000000-0000-0000-0000-000000000000}"/>
          </ac:graphicFrameMkLst>
        </pc:graphicFrameChg>
      </pc:sldChg>
      <pc:sldChg chg="modSp mod">
        <pc:chgData name="李 忠尔" userId="4342b9414b015a5a" providerId="LiveId" clId="{D14AF1A6-9598-4940-8C0B-4F348FF328F1}" dt="2020-08-13T12:47:11.039" v="523"/>
        <pc:sldMkLst>
          <pc:docMk/>
          <pc:sldMk cId="2007819453" sldId="301"/>
        </pc:sldMkLst>
        <pc:graphicFrameChg chg="mod modGraphic">
          <ac:chgData name="李 忠尔" userId="4342b9414b015a5a" providerId="LiveId" clId="{D14AF1A6-9598-4940-8C0B-4F348FF328F1}" dt="2020-08-13T12:47:11.039" v="523"/>
          <ac:graphicFrameMkLst>
            <pc:docMk/>
            <pc:sldMk cId="2007819453" sldId="301"/>
            <ac:graphicFrameMk id="4" creationId="{00000000-0000-0000-0000-000000000000}"/>
          </ac:graphicFrameMkLst>
        </pc:graphicFrameChg>
      </pc:sldChg>
      <pc:sldChg chg="modSp add mod">
        <pc:chgData name="李 忠尔" userId="4342b9414b015a5a" providerId="LiveId" clId="{D14AF1A6-9598-4940-8C0B-4F348FF328F1}" dt="2020-08-13T13:04:17.654" v="586" actId="14100"/>
        <pc:sldMkLst>
          <pc:docMk/>
          <pc:sldMk cId="374013969" sldId="302"/>
        </pc:sldMkLst>
        <pc:graphicFrameChg chg="mod modGraphic">
          <ac:chgData name="李 忠尔" userId="4342b9414b015a5a" providerId="LiveId" clId="{D14AF1A6-9598-4940-8C0B-4F348FF328F1}" dt="2020-08-13T13:04:17.654" v="586" actId="14100"/>
          <ac:graphicFrameMkLst>
            <pc:docMk/>
            <pc:sldMk cId="374013969" sldId="302"/>
            <ac:graphicFrameMk id="4" creationId="{00000000-0000-0000-0000-000000000000}"/>
          </ac:graphicFrameMkLst>
        </pc:graphicFrameChg>
      </pc:sldChg>
      <pc:sldChg chg="modSp add mod">
        <pc:chgData name="李 忠尔" userId="4342b9414b015a5a" providerId="LiveId" clId="{D14AF1A6-9598-4940-8C0B-4F348FF328F1}" dt="2020-08-13T13:21:09.710" v="798" actId="108"/>
        <pc:sldMkLst>
          <pc:docMk/>
          <pc:sldMk cId="2512828883" sldId="303"/>
        </pc:sldMkLst>
        <pc:spChg chg="mod">
          <ac:chgData name="李 忠尔" userId="4342b9414b015a5a" providerId="LiveId" clId="{D14AF1A6-9598-4940-8C0B-4F348FF328F1}" dt="2020-08-13T13:06:58.117" v="594"/>
          <ac:spMkLst>
            <pc:docMk/>
            <pc:sldMk cId="2512828883" sldId="303"/>
            <ac:spMk id="3" creationId="{00000000-0000-0000-0000-000000000000}"/>
          </ac:spMkLst>
        </pc:spChg>
        <pc:graphicFrameChg chg="mod modGraphic">
          <ac:chgData name="李 忠尔" userId="4342b9414b015a5a" providerId="LiveId" clId="{D14AF1A6-9598-4940-8C0B-4F348FF328F1}" dt="2020-08-13T13:21:09.710" v="798" actId="108"/>
          <ac:graphicFrameMkLst>
            <pc:docMk/>
            <pc:sldMk cId="2512828883" sldId="303"/>
            <ac:graphicFrameMk id="4" creationId="{00000000-0000-0000-0000-000000000000}"/>
          </ac:graphicFrameMkLst>
        </pc:graphicFrameChg>
      </pc:sldChg>
      <pc:sldChg chg="modSp mod">
        <pc:chgData name="李 忠尔" userId="4342b9414b015a5a" providerId="LiveId" clId="{D14AF1A6-9598-4940-8C0B-4F348FF328F1}" dt="2020-09-21T13:43:54.211" v="1707"/>
        <pc:sldMkLst>
          <pc:docMk/>
          <pc:sldMk cId="3270886325" sldId="314"/>
        </pc:sldMkLst>
        <pc:spChg chg="mod">
          <ac:chgData name="李 忠尔" userId="4342b9414b015a5a" providerId="LiveId" clId="{D14AF1A6-9598-4940-8C0B-4F348FF328F1}" dt="2020-09-21T13:43:54.211" v="1707"/>
          <ac:spMkLst>
            <pc:docMk/>
            <pc:sldMk cId="3270886325" sldId="314"/>
            <ac:spMk id="3" creationId="{00000000-0000-0000-0000-000000000000}"/>
          </ac:spMkLst>
        </pc:spChg>
      </pc:sldChg>
      <pc:sldChg chg="modSp mod">
        <pc:chgData name="李 忠尔" userId="4342b9414b015a5a" providerId="LiveId" clId="{D14AF1A6-9598-4940-8C0B-4F348FF328F1}" dt="2020-09-21T13:43:37.384" v="1698"/>
        <pc:sldMkLst>
          <pc:docMk/>
          <pc:sldMk cId="460295309" sldId="317"/>
        </pc:sldMkLst>
        <pc:spChg chg="mod">
          <ac:chgData name="李 忠尔" userId="4342b9414b015a5a" providerId="LiveId" clId="{D14AF1A6-9598-4940-8C0B-4F348FF328F1}" dt="2020-09-21T13:43:37.384" v="1698"/>
          <ac:spMkLst>
            <pc:docMk/>
            <pc:sldMk cId="460295309" sldId="317"/>
            <ac:spMk id="3" creationId="{00000000-0000-0000-0000-000000000000}"/>
          </ac:spMkLst>
        </pc:spChg>
      </pc:sldChg>
      <pc:sldChg chg="modSp mod">
        <pc:chgData name="李 忠尔" userId="4342b9414b015a5a" providerId="LiveId" clId="{D14AF1A6-9598-4940-8C0B-4F348FF328F1}" dt="2020-09-21T13:44:04.067" v="1714"/>
        <pc:sldMkLst>
          <pc:docMk/>
          <pc:sldMk cId="1515974803" sldId="320"/>
        </pc:sldMkLst>
        <pc:spChg chg="mod">
          <ac:chgData name="李 忠尔" userId="4342b9414b015a5a" providerId="LiveId" clId="{D14AF1A6-9598-4940-8C0B-4F348FF328F1}" dt="2020-09-21T13:44:04.067" v="1714"/>
          <ac:spMkLst>
            <pc:docMk/>
            <pc:sldMk cId="1515974803" sldId="320"/>
            <ac:spMk id="138243" creationId="{8A3AFAD1-5194-4ED4-8BC8-45CF343DB294}"/>
          </ac:spMkLst>
        </pc:spChg>
      </pc:sldChg>
      <pc:sldChg chg="modSp mod">
        <pc:chgData name="李 忠尔" userId="4342b9414b015a5a" providerId="LiveId" clId="{D14AF1A6-9598-4940-8C0B-4F348FF328F1}" dt="2020-09-21T13:44:10.289" v="1717"/>
        <pc:sldMkLst>
          <pc:docMk/>
          <pc:sldMk cId="1928979667" sldId="324"/>
        </pc:sldMkLst>
        <pc:spChg chg="mod">
          <ac:chgData name="李 忠尔" userId="4342b9414b015a5a" providerId="LiveId" clId="{D14AF1A6-9598-4940-8C0B-4F348FF328F1}" dt="2020-09-21T13:44:10.289" v="1717"/>
          <ac:spMkLst>
            <pc:docMk/>
            <pc:sldMk cId="1928979667" sldId="324"/>
            <ac:spMk id="3" creationId="{00000000-0000-0000-0000-000000000000}"/>
          </ac:spMkLst>
        </pc:spChg>
      </pc:sldChg>
      <pc:sldChg chg="modSp add mod">
        <pc:chgData name="李 忠尔" userId="4342b9414b015a5a" providerId="LiveId" clId="{D14AF1A6-9598-4940-8C0B-4F348FF328F1}" dt="2020-09-21T12:04:34.841" v="803" actId="27636"/>
        <pc:sldMkLst>
          <pc:docMk/>
          <pc:sldMk cId="1473172604" sldId="329"/>
        </pc:sldMkLst>
        <pc:spChg chg="mod">
          <ac:chgData name="李 忠尔" userId="4342b9414b015a5a" providerId="LiveId" clId="{D14AF1A6-9598-4940-8C0B-4F348FF328F1}" dt="2020-09-21T12:04:34.841" v="803" actId="27636"/>
          <ac:spMkLst>
            <pc:docMk/>
            <pc:sldMk cId="1473172604" sldId="329"/>
            <ac:spMk id="2" creationId="{00000000-0000-0000-0000-000000000000}"/>
          </ac:spMkLst>
        </pc:spChg>
      </pc:sldChg>
      <pc:sldChg chg="modSp add mod">
        <pc:chgData name="李 忠尔" userId="4342b9414b015a5a" providerId="LiveId" clId="{D14AF1A6-9598-4940-8C0B-4F348FF328F1}" dt="2020-09-21T12:05:48.799" v="805" actId="27636"/>
        <pc:sldMkLst>
          <pc:docMk/>
          <pc:sldMk cId="701871404" sldId="330"/>
        </pc:sldMkLst>
        <pc:spChg chg="mod">
          <ac:chgData name="李 忠尔" userId="4342b9414b015a5a" providerId="LiveId" clId="{D14AF1A6-9598-4940-8C0B-4F348FF328F1}" dt="2020-09-21T12:05:48.799" v="805" actId="27636"/>
          <ac:spMkLst>
            <pc:docMk/>
            <pc:sldMk cId="701871404" sldId="330"/>
            <ac:spMk id="2" creationId="{00000000-0000-0000-0000-000000000000}"/>
          </ac:spMkLst>
        </pc:spChg>
      </pc:sldChg>
      <pc:sldChg chg="modSp add mod">
        <pc:chgData name="李 忠尔" userId="4342b9414b015a5a" providerId="LiveId" clId="{D14AF1A6-9598-4940-8C0B-4F348FF328F1}" dt="2020-09-21T12:06:23.875" v="807" actId="27636"/>
        <pc:sldMkLst>
          <pc:docMk/>
          <pc:sldMk cId="247057985" sldId="331"/>
        </pc:sldMkLst>
        <pc:spChg chg="mod">
          <ac:chgData name="李 忠尔" userId="4342b9414b015a5a" providerId="LiveId" clId="{D14AF1A6-9598-4940-8C0B-4F348FF328F1}" dt="2020-09-21T12:06:23.875" v="807" actId="27636"/>
          <ac:spMkLst>
            <pc:docMk/>
            <pc:sldMk cId="247057985" sldId="331"/>
            <ac:spMk id="2" creationId="{00000000-0000-0000-0000-000000000000}"/>
          </ac:spMkLst>
        </pc:spChg>
      </pc:sldChg>
      <pc:sldChg chg="addSp modSp add mod">
        <pc:chgData name="李 忠尔" userId="4342b9414b015a5a" providerId="LiveId" clId="{D14AF1A6-9598-4940-8C0B-4F348FF328F1}" dt="2020-09-21T12:12:34.091" v="846"/>
        <pc:sldMkLst>
          <pc:docMk/>
          <pc:sldMk cId="1486166724" sldId="332"/>
        </pc:sldMkLst>
        <pc:spChg chg="mod">
          <ac:chgData name="李 忠尔" userId="4342b9414b015a5a" providerId="LiveId" clId="{D14AF1A6-9598-4940-8C0B-4F348FF328F1}" dt="2020-09-21T12:06:52.453" v="809" actId="27636"/>
          <ac:spMkLst>
            <pc:docMk/>
            <pc:sldMk cId="1486166724" sldId="332"/>
            <ac:spMk id="2" creationId="{00000000-0000-0000-0000-000000000000}"/>
          </ac:spMkLst>
        </pc:spChg>
        <pc:spChg chg="add mod">
          <ac:chgData name="李 忠尔" userId="4342b9414b015a5a" providerId="LiveId" clId="{D14AF1A6-9598-4940-8C0B-4F348FF328F1}" dt="2020-09-21T12:12:34.091" v="846"/>
          <ac:spMkLst>
            <pc:docMk/>
            <pc:sldMk cId="1486166724" sldId="332"/>
            <ac:spMk id="3" creationId="{D2DD35EF-1B8D-49B6-8F23-18AC15FDF818}"/>
          </ac:spMkLst>
        </pc:spChg>
      </pc:sldChg>
      <pc:sldChg chg="modSp add mod">
        <pc:chgData name="李 忠尔" userId="4342b9414b015a5a" providerId="LiveId" clId="{D14AF1A6-9598-4940-8C0B-4F348FF328F1}" dt="2020-09-21T12:07:41.630" v="811" actId="27636"/>
        <pc:sldMkLst>
          <pc:docMk/>
          <pc:sldMk cId="2815794453" sldId="333"/>
        </pc:sldMkLst>
        <pc:spChg chg="mod">
          <ac:chgData name="李 忠尔" userId="4342b9414b015a5a" providerId="LiveId" clId="{D14AF1A6-9598-4940-8C0B-4F348FF328F1}" dt="2020-09-21T12:07:41.630" v="811" actId="27636"/>
          <ac:spMkLst>
            <pc:docMk/>
            <pc:sldMk cId="2815794453" sldId="333"/>
            <ac:spMk id="2" creationId="{00000000-0000-0000-0000-000000000000}"/>
          </ac:spMkLst>
        </pc:spChg>
      </pc:sldChg>
      <pc:sldChg chg="modSp add mod">
        <pc:chgData name="李 忠尔" userId="4342b9414b015a5a" providerId="LiveId" clId="{D14AF1A6-9598-4940-8C0B-4F348FF328F1}" dt="2020-09-21T12:07:56.740" v="813" actId="27636"/>
        <pc:sldMkLst>
          <pc:docMk/>
          <pc:sldMk cId="4229922055" sldId="334"/>
        </pc:sldMkLst>
        <pc:spChg chg="mod">
          <ac:chgData name="李 忠尔" userId="4342b9414b015a5a" providerId="LiveId" clId="{D14AF1A6-9598-4940-8C0B-4F348FF328F1}" dt="2020-09-21T12:07:56.740" v="813" actId="27636"/>
          <ac:spMkLst>
            <pc:docMk/>
            <pc:sldMk cId="4229922055" sldId="334"/>
            <ac:spMk id="2" creationId="{00000000-0000-0000-0000-000000000000}"/>
          </ac:spMkLst>
        </pc:spChg>
      </pc:sldChg>
      <pc:sldChg chg="modSp new mod">
        <pc:chgData name="李 忠尔" userId="4342b9414b015a5a" providerId="LiveId" clId="{D14AF1A6-9598-4940-8C0B-4F348FF328F1}" dt="2020-09-21T13:16:04.418" v="1382"/>
        <pc:sldMkLst>
          <pc:docMk/>
          <pc:sldMk cId="2459427375" sldId="335"/>
        </pc:sldMkLst>
        <pc:spChg chg="mod">
          <ac:chgData name="李 忠尔" userId="4342b9414b015a5a" providerId="LiveId" clId="{D14AF1A6-9598-4940-8C0B-4F348FF328F1}" dt="2020-09-21T12:15:19.789" v="848"/>
          <ac:spMkLst>
            <pc:docMk/>
            <pc:sldMk cId="2459427375" sldId="335"/>
            <ac:spMk id="2" creationId="{43CC0C0F-0E80-4AB8-93C0-8AA76E462FAA}"/>
          </ac:spMkLst>
        </pc:spChg>
        <pc:spChg chg="mod">
          <ac:chgData name="李 忠尔" userId="4342b9414b015a5a" providerId="LiveId" clId="{D14AF1A6-9598-4940-8C0B-4F348FF328F1}" dt="2020-09-21T13:16:04.418" v="1382"/>
          <ac:spMkLst>
            <pc:docMk/>
            <pc:sldMk cId="2459427375" sldId="335"/>
            <ac:spMk id="3" creationId="{B005FE30-2B99-4518-954A-80A83E188A39}"/>
          </ac:spMkLst>
        </pc:spChg>
      </pc:sldChg>
      <pc:sldChg chg="modSp new mod">
        <pc:chgData name="李 忠尔" userId="4342b9414b015a5a" providerId="LiveId" clId="{D14AF1A6-9598-4940-8C0B-4F348FF328F1}" dt="2020-09-21T13:12:49.059" v="1341" actId="20577"/>
        <pc:sldMkLst>
          <pc:docMk/>
          <pc:sldMk cId="3621514126" sldId="336"/>
        </pc:sldMkLst>
        <pc:spChg chg="mod">
          <ac:chgData name="李 忠尔" userId="4342b9414b015a5a" providerId="LiveId" clId="{D14AF1A6-9598-4940-8C0B-4F348FF328F1}" dt="2020-09-21T12:34:57.548" v="1150"/>
          <ac:spMkLst>
            <pc:docMk/>
            <pc:sldMk cId="3621514126" sldId="336"/>
            <ac:spMk id="2" creationId="{BF182231-01E9-46C0-9657-6FB42A4D71EE}"/>
          </ac:spMkLst>
        </pc:spChg>
        <pc:spChg chg="mod">
          <ac:chgData name="李 忠尔" userId="4342b9414b015a5a" providerId="LiveId" clId="{D14AF1A6-9598-4940-8C0B-4F348FF328F1}" dt="2020-09-21T13:12:49.059" v="1341" actId="20577"/>
          <ac:spMkLst>
            <pc:docMk/>
            <pc:sldMk cId="3621514126" sldId="336"/>
            <ac:spMk id="3" creationId="{26BD655A-6177-4158-A936-7AC3DD5A02CA}"/>
          </ac:spMkLst>
        </pc:spChg>
      </pc:sldChg>
      <pc:sldChg chg="modSp new mod">
        <pc:chgData name="李 忠尔" userId="4342b9414b015a5a" providerId="LiveId" clId="{D14AF1A6-9598-4940-8C0B-4F348FF328F1}" dt="2020-09-21T13:13:13.034" v="1351" actId="207"/>
        <pc:sldMkLst>
          <pc:docMk/>
          <pc:sldMk cId="2788945002" sldId="337"/>
        </pc:sldMkLst>
        <pc:spChg chg="mod">
          <ac:chgData name="李 忠尔" userId="4342b9414b015a5a" providerId="LiveId" clId="{D14AF1A6-9598-4940-8C0B-4F348FF328F1}" dt="2020-09-21T13:06:44.215" v="1312"/>
          <ac:spMkLst>
            <pc:docMk/>
            <pc:sldMk cId="2788945002" sldId="337"/>
            <ac:spMk id="2" creationId="{1B53D04C-2911-439A-8A01-A7716A18DFEC}"/>
          </ac:spMkLst>
        </pc:spChg>
        <pc:spChg chg="mod">
          <ac:chgData name="李 忠尔" userId="4342b9414b015a5a" providerId="LiveId" clId="{D14AF1A6-9598-4940-8C0B-4F348FF328F1}" dt="2020-09-21T13:13:13.034" v="1351" actId="207"/>
          <ac:spMkLst>
            <pc:docMk/>
            <pc:sldMk cId="2788945002" sldId="337"/>
            <ac:spMk id="3" creationId="{3F05EC5C-6AD4-4189-8F1F-4B094408F419}"/>
          </ac:spMkLst>
        </pc:spChg>
      </pc:sldChg>
      <pc:sldChg chg="modSp new mod">
        <pc:chgData name="李 忠尔" userId="4342b9414b015a5a" providerId="LiveId" clId="{D14AF1A6-9598-4940-8C0B-4F348FF328F1}" dt="2020-09-21T13:15:45.353" v="1373" actId="20577"/>
        <pc:sldMkLst>
          <pc:docMk/>
          <pc:sldMk cId="3407972810" sldId="338"/>
        </pc:sldMkLst>
        <pc:spChg chg="mod">
          <ac:chgData name="李 忠尔" userId="4342b9414b015a5a" providerId="LiveId" clId="{D14AF1A6-9598-4940-8C0B-4F348FF328F1}" dt="2020-09-21T13:13:20.943" v="1352"/>
          <ac:spMkLst>
            <pc:docMk/>
            <pc:sldMk cId="3407972810" sldId="338"/>
            <ac:spMk id="2" creationId="{3280CF28-C724-4A99-A119-AD521E839E15}"/>
          </ac:spMkLst>
        </pc:spChg>
        <pc:spChg chg="mod">
          <ac:chgData name="李 忠尔" userId="4342b9414b015a5a" providerId="LiveId" clId="{D14AF1A6-9598-4940-8C0B-4F348FF328F1}" dt="2020-09-21T13:15:45.353" v="1373" actId="20577"/>
          <ac:spMkLst>
            <pc:docMk/>
            <pc:sldMk cId="3407972810" sldId="338"/>
            <ac:spMk id="3" creationId="{BD18DA15-4737-494E-B699-5CC7D0F5179C}"/>
          </ac:spMkLst>
        </pc:spChg>
      </pc:sldChg>
      <pc:sldChg chg="modSp new mod">
        <pc:chgData name="李 忠尔" userId="4342b9414b015a5a" providerId="LiveId" clId="{D14AF1A6-9598-4940-8C0B-4F348FF328F1}" dt="2020-09-21T13:35:48.406" v="1606" actId="207"/>
        <pc:sldMkLst>
          <pc:docMk/>
          <pc:sldMk cId="1602714117" sldId="339"/>
        </pc:sldMkLst>
        <pc:spChg chg="mod">
          <ac:chgData name="李 忠尔" userId="4342b9414b015a5a" providerId="LiveId" clId="{D14AF1A6-9598-4940-8C0B-4F348FF328F1}" dt="2020-09-21T13:16:58.135" v="1391"/>
          <ac:spMkLst>
            <pc:docMk/>
            <pc:sldMk cId="1602714117" sldId="339"/>
            <ac:spMk id="2" creationId="{9ABB826A-140E-4312-99AA-2A25DC016866}"/>
          </ac:spMkLst>
        </pc:spChg>
        <pc:spChg chg="mod">
          <ac:chgData name="李 忠尔" userId="4342b9414b015a5a" providerId="LiveId" clId="{D14AF1A6-9598-4940-8C0B-4F348FF328F1}" dt="2020-09-21T13:35:48.406" v="1606" actId="207"/>
          <ac:spMkLst>
            <pc:docMk/>
            <pc:sldMk cId="1602714117" sldId="339"/>
            <ac:spMk id="3" creationId="{ABBFBF6D-536E-47E7-B3E9-0D9BBB8DA97E}"/>
          </ac:spMkLst>
        </pc:spChg>
      </pc:sldChg>
      <pc:sldChg chg="modSp new mod">
        <pc:chgData name="李 忠尔" userId="4342b9414b015a5a" providerId="LiveId" clId="{D14AF1A6-9598-4940-8C0B-4F348FF328F1}" dt="2020-09-21T13:30:04.339" v="1556" actId="108"/>
        <pc:sldMkLst>
          <pc:docMk/>
          <pc:sldMk cId="1362234848" sldId="340"/>
        </pc:sldMkLst>
        <pc:spChg chg="mod">
          <ac:chgData name="李 忠尔" userId="4342b9414b015a5a" providerId="LiveId" clId="{D14AF1A6-9598-4940-8C0B-4F348FF328F1}" dt="2020-09-21T13:25:44.999" v="1480"/>
          <ac:spMkLst>
            <pc:docMk/>
            <pc:sldMk cId="1362234848" sldId="340"/>
            <ac:spMk id="2" creationId="{E6FA5EFB-11A5-4F3E-BC1B-CAC37F8F7E3C}"/>
          </ac:spMkLst>
        </pc:spChg>
        <pc:spChg chg="mod">
          <ac:chgData name="李 忠尔" userId="4342b9414b015a5a" providerId="LiveId" clId="{D14AF1A6-9598-4940-8C0B-4F348FF328F1}" dt="2020-09-21T13:30:04.339" v="1556" actId="108"/>
          <ac:spMkLst>
            <pc:docMk/>
            <pc:sldMk cId="1362234848" sldId="340"/>
            <ac:spMk id="3" creationId="{E013161A-FE59-4DFA-8D2C-94FDA1343255}"/>
          </ac:spMkLst>
        </pc:spChg>
      </pc:sldChg>
      <pc:sldChg chg="modSp new mod">
        <pc:chgData name="李 忠尔" userId="4342b9414b015a5a" providerId="LiveId" clId="{D14AF1A6-9598-4940-8C0B-4F348FF328F1}" dt="2020-09-21T13:34:12.765" v="1597"/>
        <pc:sldMkLst>
          <pc:docMk/>
          <pc:sldMk cId="1078443068" sldId="341"/>
        </pc:sldMkLst>
        <pc:spChg chg="mod">
          <ac:chgData name="李 忠尔" userId="4342b9414b015a5a" providerId="LiveId" clId="{D14AF1A6-9598-4940-8C0B-4F348FF328F1}" dt="2020-09-21T13:31:43.195" v="1565"/>
          <ac:spMkLst>
            <pc:docMk/>
            <pc:sldMk cId="1078443068" sldId="341"/>
            <ac:spMk id="2" creationId="{045BE1EF-21B0-4808-ACFA-D5D7045FB74A}"/>
          </ac:spMkLst>
        </pc:spChg>
        <pc:spChg chg="mod">
          <ac:chgData name="李 忠尔" userId="4342b9414b015a5a" providerId="LiveId" clId="{D14AF1A6-9598-4940-8C0B-4F348FF328F1}" dt="2020-09-21T13:34:12.765" v="1597"/>
          <ac:spMkLst>
            <pc:docMk/>
            <pc:sldMk cId="1078443068" sldId="341"/>
            <ac:spMk id="3" creationId="{08FE1ED0-4683-4FF8-BD4B-DBE0FC4BE043}"/>
          </ac:spMkLst>
        </pc:spChg>
      </pc:sldChg>
      <pc:sldChg chg="modSp new mod">
        <pc:chgData name="李 忠尔" userId="4342b9414b015a5a" providerId="LiveId" clId="{D14AF1A6-9598-4940-8C0B-4F348FF328F1}" dt="2020-09-21T13:37:25.095" v="1635"/>
        <pc:sldMkLst>
          <pc:docMk/>
          <pc:sldMk cId="577986193" sldId="342"/>
        </pc:sldMkLst>
        <pc:spChg chg="mod">
          <ac:chgData name="李 忠尔" userId="4342b9414b015a5a" providerId="LiveId" clId="{D14AF1A6-9598-4940-8C0B-4F348FF328F1}" dt="2020-09-21T13:36:06.085" v="1608"/>
          <ac:spMkLst>
            <pc:docMk/>
            <pc:sldMk cId="577986193" sldId="342"/>
            <ac:spMk id="2" creationId="{7A1BAF96-DF00-4CE0-B158-28BF2B1603FF}"/>
          </ac:spMkLst>
        </pc:spChg>
        <pc:spChg chg="mod">
          <ac:chgData name="李 忠尔" userId="4342b9414b015a5a" providerId="LiveId" clId="{D14AF1A6-9598-4940-8C0B-4F348FF328F1}" dt="2020-09-21T13:37:25.095" v="1635"/>
          <ac:spMkLst>
            <pc:docMk/>
            <pc:sldMk cId="577986193" sldId="342"/>
            <ac:spMk id="3" creationId="{A9944E28-22D3-4380-9706-3DF93A12FCB7}"/>
          </ac:spMkLst>
        </pc:spChg>
      </pc:sldChg>
      <pc:sldChg chg="modSp new mod">
        <pc:chgData name="李 忠尔" userId="4342b9414b015a5a" providerId="LiveId" clId="{D14AF1A6-9598-4940-8C0B-4F348FF328F1}" dt="2020-09-21T13:43:03.643" v="1690" actId="207"/>
        <pc:sldMkLst>
          <pc:docMk/>
          <pc:sldMk cId="660123054" sldId="343"/>
        </pc:sldMkLst>
        <pc:spChg chg="mod">
          <ac:chgData name="李 忠尔" userId="4342b9414b015a5a" providerId="LiveId" clId="{D14AF1A6-9598-4940-8C0B-4F348FF328F1}" dt="2020-09-21T13:38:41.197" v="1636"/>
          <ac:spMkLst>
            <pc:docMk/>
            <pc:sldMk cId="660123054" sldId="343"/>
            <ac:spMk id="2" creationId="{282C18DB-5057-4C4D-8224-E1D486F3B4FE}"/>
          </ac:spMkLst>
        </pc:spChg>
        <pc:spChg chg="mod">
          <ac:chgData name="李 忠尔" userId="4342b9414b015a5a" providerId="LiveId" clId="{D14AF1A6-9598-4940-8C0B-4F348FF328F1}" dt="2020-09-21T13:43:03.643" v="1690" actId="207"/>
          <ac:spMkLst>
            <pc:docMk/>
            <pc:sldMk cId="660123054" sldId="343"/>
            <ac:spMk id="3" creationId="{0C68C719-9D6E-4730-BC7D-C8A71C6A3A4A}"/>
          </ac:spMkLst>
        </pc:spChg>
      </pc:sldChg>
      <pc:sldChg chg="new del">
        <pc:chgData name="李 忠尔" userId="4342b9414b015a5a" providerId="LiveId" clId="{D14AF1A6-9598-4940-8C0B-4F348FF328F1}" dt="2020-09-21T13:43:09.970" v="1691" actId="2696"/>
        <pc:sldMkLst>
          <pc:docMk/>
          <pc:sldMk cId="3500059818" sldId="344"/>
        </pc:sldMkLst>
      </pc:sldChg>
      <pc:sldChg chg="new del">
        <pc:chgData name="李 忠尔" userId="4342b9414b015a5a" providerId="LiveId" clId="{D14AF1A6-9598-4940-8C0B-4F348FF328F1}" dt="2020-09-21T13:43:12.863" v="1692" actId="2696"/>
        <pc:sldMkLst>
          <pc:docMk/>
          <pc:sldMk cId="2838615233" sldId="345"/>
        </pc:sldMkLst>
      </pc:sldChg>
      <pc:sldChg chg="modSp new mod">
        <pc:chgData name="李 忠尔" userId="4342b9414b015a5a" providerId="LiveId" clId="{D14AF1A6-9598-4940-8C0B-4F348FF328F1}" dt="2020-09-21T13:35:59.906" v="1607"/>
        <pc:sldMkLst>
          <pc:docMk/>
          <pc:sldMk cId="2143688735" sldId="346"/>
        </pc:sldMkLst>
        <pc:spChg chg="mod">
          <ac:chgData name="李 忠尔" userId="4342b9414b015a5a" providerId="LiveId" clId="{D14AF1A6-9598-4940-8C0B-4F348FF328F1}" dt="2020-09-21T13:35:59.906" v="1607"/>
          <ac:spMkLst>
            <pc:docMk/>
            <pc:sldMk cId="2143688735" sldId="346"/>
            <ac:spMk id="2" creationId="{1421F605-CA74-4800-8E98-DC33431F86D9}"/>
          </ac:spMkLst>
        </pc:spChg>
        <pc:spChg chg="mod">
          <ac:chgData name="李 忠尔" userId="4342b9414b015a5a" providerId="LiveId" clId="{D14AF1A6-9598-4940-8C0B-4F348FF328F1}" dt="2020-09-21T13:35:24.508" v="1604"/>
          <ac:spMkLst>
            <pc:docMk/>
            <pc:sldMk cId="2143688735" sldId="346"/>
            <ac:spMk id="3" creationId="{A1C2FEE4-39A7-459E-A3D9-38688658650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B0ED7-A037-457C-A0A4-6D56E5DC7B75}" type="datetimeFigureOut">
              <a:rPr lang="zh-CN" altLang="en-US" smtClean="0"/>
              <a:t>2020/12/17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675C26-FF6F-412D-BBCD-84830522847A}" type="slidenum">
              <a:rPr lang="zh-CN" altLang="en-US" smtClean="0"/>
              <a:t>‹#›</a:t>
            </a:fld>
            <a:endParaRPr lang="zh-CN" altLang="en-US"/>
          </a:p>
        </p:txBody>
      </p:sp>
    </p:spTree>
    <p:extLst>
      <p:ext uri="{BB962C8B-B14F-4D97-AF65-F5344CB8AC3E}">
        <p14:creationId xmlns:p14="http://schemas.microsoft.com/office/powerpoint/2010/main" val="1503423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2018F0-89A3-4B2C-9237-B3751D54B53D}" type="slidenum">
              <a:rPr lang="zh-CN" altLang="en-US" smtClean="0"/>
              <a:t>39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675C26-FF6F-412D-BBCD-84830522847A}" type="slidenum">
              <a:rPr lang="zh-CN" altLang="en-US" smtClean="0"/>
              <a:t>69</a:t>
            </a:fld>
            <a:endParaRPr lang="zh-CN" altLang="en-US"/>
          </a:p>
        </p:txBody>
      </p:sp>
    </p:spTree>
    <p:extLst>
      <p:ext uri="{BB962C8B-B14F-4D97-AF65-F5344CB8AC3E}">
        <p14:creationId xmlns:p14="http://schemas.microsoft.com/office/powerpoint/2010/main" val="3558781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675C26-FF6F-412D-BBCD-84830522847A}" type="slidenum">
              <a:rPr lang="zh-CN" altLang="en-US" smtClean="0"/>
              <a:t>111</a:t>
            </a:fld>
            <a:endParaRPr lang="zh-CN" altLang="en-US"/>
          </a:p>
        </p:txBody>
      </p:sp>
    </p:spTree>
    <p:extLst>
      <p:ext uri="{BB962C8B-B14F-4D97-AF65-F5344CB8AC3E}">
        <p14:creationId xmlns:p14="http://schemas.microsoft.com/office/powerpoint/2010/main" val="3487014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55576" y="1412777"/>
            <a:ext cx="7560840" cy="936104"/>
          </a:xfrm>
        </p:spPr>
        <p:txBody>
          <a:bodyPr/>
          <a:lstStyle>
            <a:lvl1pPr>
              <a:defRPr b="1" i="0" baseline="0">
                <a:latin typeface="华文琥珀" pitchFamily="2" charset="-122"/>
              </a:defRPr>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ctr">
              <a:buNone/>
              <a:defRPr b="1" i="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日期占位符 3"/>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901533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2068810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257247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361323"/>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11560" y="260648"/>
            <a:ext cx="7992888" cy="720080"/>
          </a:xfrm>
        </p:spPr>
        <p:txBody>
          <a:bodyPr>
            <a:normAutofit/>
          </a:bodyPr>
          <a:lstStyle>
            <a:lvl1pPr>
              <a:defRPr sz="2800" b="1" i="0" baseline="0">
                <a:solidFill>
                  <a:srgbClr val="00206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539552" y="1124744"/>
            <a:ext cx="8280920" cy="5472608"/>
          </a:xfrm>
        </p:spPr>
        <p:txBody>
          <a:bodyPr>
            <a:normAutofit/>
          </a:bodyPr>
          <a:lstStyle>
            <a:lvl1pPr>
              <a:defRPr sz="2400" b="1" i="0" baseline="0"/>
            </a:lvl1pPr>
            <a:lvl2pPr>
              <a:defRPr sz="2400" b="1" i="0" baseline="0"/>
            </a:lvl2pPr>
            <a:lvl3pPr>
              <a:defRPr sz="2400" b="1" i="0" baseline="0"/>
            </a:lvl3pPr>
            <a:lvl4pPr>
              <a:defRPr sz="2400" b="1" i="0" baseline="0"/>
            </a:lvl4pPr>
            <a:lvl5pPr>
              <a:defRPr sz="2400" b="1" i="0"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4003629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2573658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3649914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848467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2803716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2491091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155901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FEBCA5-2357-4D46-B073-58B18E22E32A}" type="datetimeFigureOut">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1283462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FEBCA5-2357-4D46-B073-58B18E22E32A}" type="datetimeFigureOut">
              <a:rPr lang="zh-CN" altLang="en-US" smtClean="0"/>
              <a:t>2020/12/17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935CB7-BE77-43D8-81F8-0CC2D6D5ADCB}" type="slidenum">
              <a:rPr lang="zh-CN" altLang="en-US" smtClean="0"/>
              <a:t>‹#›</a:t>
            </a:fld>
            <a:endParaRPr lang="zh-CN" altLang="en-US"/>
          </a:p>
        </p:txBody>
      </p:sp>
    </p:spTree>
    <p:extLst>
      <p:ext uri="{BB962C8B-B14F-4D97-AF65-F5344CB8AC3E}">
        <p14:creationId xmlns:p14="http://schemas.microsoft.com/office/powerpoint/2010/main" val="140361031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31163;&#23707;&#20813;&#31246;&#21830;&#21697;&#21697;&#31181;&#21450;&#27599;&#20154;&#27599;&#27425;&#36141;&#20080;&#25968;&#37327;&#33539;&#22260;.pdf"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980728"/>
            <a:ext cx="7772400" cy="1470025"/>
          </a:xfrm>
        </p:spPr>
        <p:txBody>
          <a:bodyPr/>
          <a:lstStyle/>
          <a:p>
            <a:r>
              <a:rPr lang="zh-CN" altLang="en-US" dirty="0">
                <a:solidFill>
                  <a:srgbClr val="0070C0"/>
                </a:solidFill>
              </a:rPr>
              <a:t>近期主要</a:t>
            </a:r>
            <a:r>
              <a:rPr lang="zh-CN" altLang="en-US">
                <a:solidFill>
                  <a:srgbClr val="0070C0"/>
                </a:solidFill>
              </a:rPr>
              <a:t>税收</a:t>
            </a:r>
            <a:r>
              <a:rPr lang="zh-CN" altLang="en-US" smtClean="0">
                <a:solidFill>
                  <a:srgbClr val="0070C0"/>
                </a:solidFill>
              </a:rPr>
              <a:t>政策变动解析</a:t>
            </a:r>
            <a:endParaRPr lang="zh-CN" altLang="en-US" dirty="0">
              <a:solidFill>
                <a:srgbClr val="0070C0"/>
              </a:solidFill>
            </a:endParaRPr>
          </a:p>
        </p:txBody>
      </p:sp>
      <p:sp>
        <p:nvSpPr>
          <p:cNvPr id="3" name="副标题 2"/>
          <p:cNvSpPr>
            <a:spLocks noGrp="1"/>
          </p:cNvSpPr>
          <p:nvPr>
            <p:ph type="subTitle" idx="1"/>
          </p:nvPr>
        </p:nvSpPr>
        <p:spPr>
          <a:xfrm>
            <a:off x="1403648" y="2636912"/>
            <a:ext cx="6400800" cy="1752600"/>
          </a:xfrm>
        </p:spPr>
        <p:txBody>
          <a:bodyPr/>
          <a:lstStyle/>
          <a:p>
            <a:endParaRPr lang="en-US" altLang="zh-CN" dirty="0">
              <a:solidFill>
                <a:srgbClr val="FF0000"/>
              </a:solidFill>
            </a:endParaRPr>
          </a:p>
          <a:p>
            <a:r>
              <a:rPr lang="zh-CN" altLang="en-US" dirty="0" smtClean="0">
                <a:solidFill>
                  <a:srgbClr val="FF0000"/>
                </a:solidFill>
              </a:rPr>
              <a:t>顾问企业</a:t>
            </a:r>
            <a:endParaRPr lang="en-US" altLang="zh-CN" dirty="0" smtClean="0">
              <a:solidFill>
                <a:srgbClr val="FF0000"/>
              </a:solidFill>
            </a:endParaRPr>
          </a:p>
          <a:p>
            <a:r>
              <a:rPr lang="en-US" altLang="zh-CN" dirty="0" smtClean="0">
                <a:solidFill>
                  <a:srgbClr val="FF0000"/>
                </a:solidFill>
              </a:rPr>
              <a:t>2020.12.17</a:t>
            </a:r>
            <a:endParaRPr lang="zh-CN" altLang="en-US" dirty="0">
              <a:solidFill>
                <a:srgbClr val="FF0000"/>
              </a:solidFill>
            </a:endParaRPr>
          </a:p>
        </p:txBody>
      </p:sp>
    </p:spTree>
    <p:extLst>
      <p:ext uri="{BB962C8B-B14F-4D97-AF65-F5344CB8AC3E}">
        <p14:creationId xmlns:p14="http://schemas.microsoft.com/office/powerpoint/2010/main" val="29087615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lstStyle/>
          <a:p>
            <a:r>
              <a:rPr lang="zh-CN" altLang="en-US" dirty="0" smtClean="0">
                <a:solidFill>
                  <a:srgbClr val="FF0000"/>
                </a:solidFill>
              </a:rPr>
              <a:t>四</a:t>
            </a:r>
            <a:r>
              <a:rPr lang="en-US" altLang="zh-CN" dirty="0" smtClean="0">
                <a:solidFill>
                  <a:srgbClr val="FF0000"/>
                </a:solidFill>
              </a:rPr>
              <a:t>.</a:t>
            </a:r>
            <a:r>
              <a:rPr lang="zh-CN" altLang="en-US" dirty="0" smtClean="0">
                <a:solidFill>
                  <a:srgbClr val="FF0000"/>
                </a:solidFill>
              </a:rPr>
              <a:t>销售额</a:t>
            </a:r>
            <a:endParaRPr lang="en-US" altLang="zh-CN" dirty="0" smtClean="0">
              <a:solidFill>
                <a:srgbClr val="FF0000"/>
              </a:solidFill>
            </a:endParaRPr>
          </a:p>
          <a:p>
            <a:r>
              <a:rPr lang="zh-CN" altLang="en-US" dirty="0" smtClean="0">
                <a:solidFill>
                  <a:srgbClr val="0070C0"/>
                </a:solidFill>
              </a:rPr>
              <a:t>（一）以孰低原则确定的</a:t>
            </a:r>
            <a:r>
              <a:rPr lang="zh-CN" altLang="en-US" dirty="0">
                <a:solidFill>
                  <a:srgbClr val="0070C0"/>
                </a:solidFill>
              </a:rPr>
              <a:t>限售股</a:t>
            </a:r>
            <a:r>
              <a:rPr lang="zh-CN" altLang="en-US" dirty="0" smtClean="0">
                <a:solidFill>
                  <a:srgbClr val="0070C0"/>
                </a:solidFill>
              </a:rPr>
              <a:t>买入价</a:t>
            </a:r>
            <a:r>
              <a:rPr lang="zh-CN" altLang="en-US" sz="2000" dirty="0" smtClean="0">
                <a:solidFill>
                  <a:srgbClr val="0070C0"/>
                </a:solidFill>
              </a:rPr>
              <a:t>（</a:t>
            </a:r>
            <a:r>
              <a:rPr lang="zh-CN" altLang="zh-CN" sz="2000" dirty="0" smtClean="0">
                <a:solidFill>
                  <a:srgbClr val="0070C0"/>
                </a:solidFill>
              </a:rPr>
              <a:t>国家</a:t>
            </a:r>
            <a:r>
              <a:rPr lang="zh-CN" altLang="zh-CN" sz="2000" dirty="0">
                <a:solidFill>
                  <a:srgbClr val="0070C0"/>
                </a:solidFill>
              </a:rPr>
              <a:t>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9</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zh-CN" dirty="0"/>
              <a:t>单位将其持有的限售股在解禁流通后对外转让，按照《国家税务总局关于营改增试点若干征管问题的公告》（</a:t>
            </a:r>
            <a:r>
              <a:rPr lang="en-US" altLang="zh-CN" dirty="0"/>
              <a:t>2016</a:t>
            </a:r>
            <a:r>
              <a:rPr lang="zh-CN" altLang="zh-CN" dirty="0"/>
              <a:t>年第</a:t>
            </a:r>
            <a:r>
              <a:rPr lang="en-US" altLang="zh-CN" dirty="0"/>
              <a:t>53</a:t>
            </a:r>
            <a:r>
              <a:rPr lang="zh-CN" altLang="zh-CN" dirty="0"/>
              <a:t>号）第五条规定确定的买入价，</a:t>
            </a:r>
            <a:r>
              <a:rPr lang="zh-CN" altLang="zh-CN" dirty="0">
                <a:solidFill>
                  <a:srgbClr val="FF0000"/>
                </a:solidFill>
              </a:rPr>
              <a:t>低于</a:t>
            </a:r>
            <a:r>
              <a:rPr lang="zh-CN" altLang="zh-CN" dirty="0"/>
              <a:t>该单位取得限售股的实际成本价的，以实际成本价为买入价计算缴纳</a:t>
            </a:r>
            <a:r>
              <a:rPr lang="zh-CN" altLang="zh-CN" dirty="0" smtClean="0"/>
              <a:t>增值税</a:t>
            </a:r>
            <a:r>
              <a:rPr lang="en-US" altLang="zh-CN" dirty="0" smtClean="0"/>
              <a:t> </a:t>
            </a:r>
          </a:p>
          <a:p>
            <a:r>
              <a:rPr lang="zh-CN" altLang="en-US" dirty="0" smtClean="0">
                <a:solidFill>
                  <a:srgbClr val="0070C0"/>
                </a:solidFill>
              </a:rPr>
              <a:t>（二）</a:t>
            </a:r>
            <a:r>
              <a:rPr lang="zh-CN" altLang="zh-CN" dirty="0">
                <a:solidFill>
                  <a:srgbClr val="0070C0"/>
                </a:solidFill>
              </a:rPr>
              <a:t>无偿转让</a:t>
            </a:r>
            <a:r>
              <a:rPr lang="zh-CN" altLang="zh-CN" dirty="0" smtClean="0">
                <a:solidFill>
                  <a:srgbClr val="0070C0"/>
                </a:solidFill>
              </a:rPr>
              <a:t>股票</a:t>
            </a:r>
            <a:r>
              <a:rPr lang="zh-CN" altLang="en-US" sz="2000" dirty="0" smtClean="0">
                <a:solidFill>
                  <a:srgbClr val="0070C0"/>
                </a:solidFill>
              </a:rPr>
              <a:t>（</a:t>
            </a:r>
            <a:r>
              <a:rPr lang="zh-CN" altLang="zh-CN" sz="2000" dirty="0">
                <a:solidFill>
                  <a:srgbClr val="0070C0"/>
                </a:solidFill>
              </a:rPr>
              <a:t>财政部 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40</a:t>
            </a:r>
            <a:r>
              <a:rPr lang="zh-CN" altLang="zh-CN" sz="2000" dirty="0">
                <a:solidFill>
                  <a:srgbClr val="0070C0"/>
                </a:solidFill>
              </a:rPr>
              <a:t>号 </a:t>
            </a:r>
            <a:r>
              <a:rPr lang="zh-CN" altLang="en-US" sz="2000" dirty="0" smtClean="0">
                <a:solidFill>
                  <a:srgbClr val="0070C0"/>
                </a:solidFill>
              </a:rPr>
              <a:t>）</a:t>
            </a:r>
            <a:endParaRPr lang="en-US" altLang="zh-CN" sz="2000" dirty="0" smtClean="0">
              <a:solidFill>
                <a:srgbClr val="0070C0"/>
              </a:solidFill>
            </a:endParaRPr>
          </a:p>
          <a:p>
            <a:r>
              <a:rPr lang="zh-CN" altLang="zh-CN" dirty="0"/>
              <a:t>纳税人无偿转让股票时，转出方以该股票的买入价为卖出价，按照“金融商品转让”计算缴纳增值税；在转入方将上述股票再转让时，以原转出方的卖出价为买入价，按照“金融商品转让”计算缴纳</a:t>
            </a:r>
            <a:r>
              <a:rPr lang="zh-CN" altLang="zh-CN" dirty="0" smtClean="0"/>
              <a:t>增值税</a:t>
            </a:r>
            <a:endParaRPr lang="zh-CN" altLang="zh-CN" dirty="0"/>
          </a:p>
        </p:txBody>
      </p:sp>
    </p:spTree>
    <p:extLst>
      <p:ext uri="{BB962C8B-B14F-4D97-AF65-F5344CB8AC3E}">
        <p14:creationId xmlns:p14="http://schemas.microsoft.com/office/powerpoint/2010/main" val="369957619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其他税费主要政策变动</a:t>
            </a:r>
          </a:p>
        </p:txBody>
      </p:sp>
      <p:sp>
        <p:nvSpPr>
          <p:cNvPr id="3" name="内容占位符 2"/>
          <p:cNvSpPr>
            <a:spLocks noGrp="1"/>
          </p:cNvSpPr>
          <p:nvPr>
            <p:ph idx="1"/>
          </p:nvPr>
        </p:nvSpPr>
        <p:spPr/>
        <p:txBody>
          <a:bodyPr>
            <a:normAutofit/>
          </a:bodyPr>
          <a:lstStyle/>
          <a:p>
            <a:r>
              <a:rPr lang="zh-CN" altLang="en-US" dirty="0" smtClean="0">
                <a:solidFill>
                  <a:srgbClr val="FF0000"/>
                </a:solidFill>
              </a:rPr>
              <a:t>四</a:t>
            </a:r>
            <a:r>
              <a:rPr lang="en-US" altLang="zh-CN" dirty="0" smtClean="0">
                <a:solidFill>
                  <a:srgbClr val="FF0000"/>
                </a:solidFill>
              </a:rPr>
              <a:t>.</a:t>
            </a:r>
            <a:r>
              <a:rPr lang="zh-CN" altLang="en-US" dirty="0" smtClean="0">
                <a:solidFill>
                  <a:srgbClr val="FF0000"/>
                </a:solidFill>
              </a:rPr>
              <a:t>城市维护建设税法（变化内容）</a:t>
            </a:r>
            <a:endParaRPr lang="en-US" altLang="zh-CN" dirty="0" smtClean="0">
              <a:solidFill>
                <a:srgbClr val="FF0000"/>
              </a:solidFill>
            </a:endParaRPr>
          </a:p>
          <a:p>
            <a:r>
              <a:rPr lang="zh-CN" altLang="zh-CN" dirty="0"/>
              <a:t>自</a:t>
            </a:r>
            <a:r>
              <a:rPr lang="en-US" altLang="zh-CN" dirty="0"/>
              <a:t>2021</a:t>
            </a:r>
            <a:r>
              <a:rPr lang="zh-CN" altLang="zh-CN" dirty="0"/>
              <a:t>年</a:t>
            </a:r>
            <a:r>
              <a:rPr lang="en-US" altLang="zh-CN" dirty="0"/>
              <a:t>9</a:t>
            </a:r>
            <a:r>
              <a:rPr lang="zh-CN" altLang="zh-CN" dirty="0"/>
              <a:t>月</a:t>
            </a:r>
            <a:r>
              <a:rPr lang="en-US" altLang="zh-CN" dirty="0"/>
              <a:t>1</a:t>
            </a:r>
            <a:r>
              <a:rPr lang="zh-CN" altLang="zh-CN" dirty="0"/>
              <a:t>日起</a:t>
            </a:r>
            <a:r>
              <a:rPr lang="zh-CN" altLang="zh-CN" dirty="0" smtClean="0"/>
              <a:t>施行</a:t>
            </a:r>
            <a:endParaRPr lang="en-US" altLang="zh-CN" dirty="0" smtClean="0"/>
          </a:p>
          <a:p>
            <a:r>
              <a:rPr lang="zh-CN" altLang="en-US" dirty="0" smtClean="0">
                <a:solidFill>
                  <a:srgbClr val="FF0000"/>
                </a:solidFill>
              </a:rPr>
              <a:t>主要变化 </a:t>
            </a:r>
            <a:endParaRPr lang="en-US" altLang="zh-CN" dirty="0" smtClean="0">
              <a:solidFill>
                <a:srgbClr val="FF0000"/>
              </a:solidFill>
            </a:endParaRPr>
          </a:p>
          <a:p>
            <a:r>
              <a:rPr lang="zh-CN" altLang="en-US" dirty="0"/>
              <a:t>（一）明确仅</a:t>
            </a:r>
            <a:r>
              <a:rPr lang="zh-CN" altLang="en-US" dirty="0" smtClean="0"/>
              <a:t>限“境内”行为</a:t>
            </a:r>
            <a:endParaRPr lang="en-US" altLang="zh-CN" dirty="0"/>
          </a:p>
          <a:p>
            <a:r>
              <a:rPr lang="zh-CN" altLang="en-US" dirty="0"/>
              <a:t>“</a:t>
            </a:r>
            <a:r>
              <a:rPr lang="zh-CN" altLang="zh-CN" dirty="0"/>
              <a:t>对进口货物或者境外单位和个人向境内销售劳务、服务、无形资产缴纳的增值税、消费税税额，不征收城市维护建设</a:t>
            </a:r>
            <a:r>
              <a:rPr lang="zh-CN" altLang="zh-CN" dirty="0" smtClean="0"/>
              <a:t>税</a:t>
            </a:r>
            <a:r>
              <a:rPr lang="zh-CN" altLang="en-US" dirty="0" smtClean="0"/>
              <a:t>”</a:t>
            </a:r>
            <a:endParaRPr lang="en-US" altLang="zh-CN" dirty="0" smtClean="0">
              <a:solidFill>
                <a:srgbClr val="FF0000"/>
              </a:solidFill>
            </a:endParaRPr>
          </a:p>
          <a:p>
            <a:r>
              <a:rPr lang="zh-CN" altLang="en-US" dirty="0" smtClean="0"/>
              <a:t>（二）计税依据剔除了“营业税”</a:t>
            </a:r>
            <a:r>
              <a:rPr lang="zh-CN" altLang="en-US" dirty="0"/>
              <a:t>，</a:t>
            </a:r>
            <a:r>
              <a:rPr lang="zh-CN" altLang="zh-CN" dirty="0" smtClean="0"/>
              <a:t>增加</a:t>
            </a:r>
            <a:r>
              <a:rPr lang="zh-CN" altLang="zh-CN" dirty="0"/>
              <a:t>了增值税留抵退税涉及城建税的相关</a:t>
            </a:r>
            <a:r>
              <a:rPr lang="zh-CN" altLang="zh-CN" dirty="0" smtClean="0"/>
              <a:t>规定</a:t>
            </a:r>
            <a:endParaRPr lang="en-US" altLang="zh-CN" dirty="0" smtClean="0"/>
          </a:p>
          <a:p>
            <a:r>
              <a:rPr lang="zh-CN" altLang="en-US" dirty="0" smtClean="0"/>
              <a:t>“</a:t>
            </a:r>
            <a:r>
              <a:rPr lang="zh-CN" altLang="zh-CN" dirty="0" smtClean="0"/>
              <a:t>城市</a:t>
            </a:r>
            <a:r>
              <a:rPr lang="zh-CN" altLang="zh-CN" dirty="0"/>
              <a:t>维护建设税以纳税人依法实际缴纳的增值税、消费税税额为计税</a:t>
            </a:r>
            <a:r>
              <a:rPr lang="zh-CN" altLang="zh-CN" dirty="0" smtClean="0"/>
              <a:t>依据</a:t>
            </a:r>
            <a:r>
              <a:rPr lang="zh-CN" altLang="en-US" dirty="0" smtClean="0"/>
              <a:t>”</a:t>
            </a:r>
            <a:endParaRPr lang="en-US" altLang="zh-CN" dirty="0" smtClean="0"/>
          </a:p>
          <a:p>
            <a:r>
              <a:rPr lang="zh-CN" altLang="en-US" dirty="0" smtClean="0"/>
              <a:t>“</a:t>
            </a:r>
            <a:r>
              <a:rPr lang="zh-CN" altLang="zh-CN" dirty="0" smtClean="0"/>
              <a:t>城市</a:t>
            </a:r>
            <a:r>
              <a:rPr lang="zh-CN" altLang="zh-CN" dirty="0"/>
              <a:t>维护建设税的计税依据应当按照规定扣除期末留抵退税退还的增值税</a:t>
            </a:r>
            <a:r>
              <a:rPr lang="zh-CN" altLang="zh-CN" dirty="0" smtClean="0"/>
              <a:t>税额</a:t>
            </a:r>
            <a:r>
              <a:rPr lang="zh-CN" altLang="en-US" dirty="0" smtClean="0"/>
              <a:t>”</a:t>
            </a:r>
            <a:endParaRPr lang="en-US" altLang="zh-CN" dirty="0" smtClean="0"/>
          </a:p>
        </p:txBody>
      </p:sp>
    </p:spTree>
    <p:extLst>
      <p:ext uri="{BB962C8B-B14F-4D97-AF65-F5344CB8AC3E}">
        <p14:creationId xmlns:p14="http://schemas.microsoft.com/office/powerpoint/2010/main" val="121288794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其他税费主要政策变动</a:t>
            </a:r>
          </a:p>
        </p:txBody>
      </p:sp>
      <p:sp>
        <p:nvSpPr>
          <p:cNvPr id="3" name="内容占位符 2"/>
          <p:cNvSpPr>
            <a:spLocks noGrp="1"/>
          </p:cNvSpPr>
          <p:nvPr>
            <p:ph idx="1"/>
          </p:nvPr>
        </p:nvSpPr>
        <p:spPr/>
        <p:txBody>
          <a:bodyPr>
            <a:normAutofit lnSpcReduction="10000"/>
          </a:bodyPr>
          <a:lstStyle/>
          <a:p>
            <a:r>
              <a:rPr lang="zh-CN" altLang="en-US" dirty="0" smtClean="0"/>
              <a:t>（三）税率适用所在地由省级政府确定</a:t>
            </a:r>
            <a:endParaRPr lang="en-US" altLang="zh-CN" dirty="0" smtClean="0"/>
          </a:p>
          <a:p>
            <a:r>
              <a:rPr lang="zh-CN" altLang="en-US" dirty="0" smtClean="0"/>
              <a:t>“</a:t>
            </a:r>
            <a:r>
              <a:rPr lang="zh-CN" altLang="zh-CN" dirty="0" smtClean="0"/>
              <a:t>前</a:t>
            </a:r>
            <a:r>
              <a:rPr lang="zh-CN" altLang="zh-CN" dirty="0"/>
              <a:t>款所称纳税人所在地，是指纳税人住所地或者与纳税人生产经营活动相关的其他地点，具体地点由省、自治区、直辖市</a:t>
            </a:r>
            <a:r>
              <a:rPr lang="zh-CN" altLang="zh-CN" dirty="0" smtClean="0"/>
              <a:t>确定</a:t>
            </a:r>
            <a:r>
              <a:rPr lang="zh-CN" altLang="en-US" dirty="0" smtClean="0"/>
              <a:t>”</a:t>
            </a:r>
            <a:endParaRPr lang="en-US" altLang="zh-CN" dirty="0"/>
          </a:p>
          <a:p>
            <a:r>
              <a:rPr lang="zh-CN" altLang="en-US" dirty="0" smtClean="0"/>
              <a:t>（四）增加特殊优惠条款</a:t>
            </a:r>
            <a:endParaRPr lang="en-US" altLang="zh-CN" dirty="0" smtClean="0"/>
          </a:p>
          <a:p>
            <a:r>
              <a:rPr lang="zh-CN" altLang="en-US" dirty="0" smtClean="0"/>
              <a:t>“根</a:t>
            </a:r>
            <a:r>
              <a:rPr lang="zh-CN" altLang="zh-CN" dirty="0" smtClean="0"/>
              <a:t>据</a:t>
            </a:r>
            <a:r>
              <a:rPr lang="zh-CN" altLang="zh-CN" dirty="0"/>
              <a:t>国民经济和社会发展的需要，国务院对重大公共基础设施建设、特殊产业和群体以及重大突发事件应对等情形可以规定减征或者免征城市维护建设税，报全国人民代表大会常务委员会</a:t>
            </a:r>
            <a:r>
              <a:rPr lang="zh-CN" altLang="zh-CN" dirty="0" smtClean="0"/>
              <a:t>备案</a:t>
            </a:r>
            <a:r>
              <a:rPr lang="zh-CN" altLang="en-US" dirty="0" smtClean="0"/>
              <a:t>”</a:t>
            </a:r>
            <a:endParaRPr lang="en-US" altLang="zh-CN" dirty="0" smtClean="0"/>
          </a:p>
          <a:p>
            <a:r>
              <a:rPr lang="zh-CN" altLang="en-US" dirty="0" smtClean="0"/>
              <a:t>（五）</a:t>
            </a:r>
            <a:r>
              <a:rPr lang="zh-CN" altLang="zh-CN" dirty="0"/>
              <a:t>明确规定了城建税的纳税义务发生</a:t>
            </a:r>
            <a:r>
              <a:rPr lang="zh-CN" altLang="zh-CN" dirty="0" smtClean="0"/>
              <a:t>时间</a:t>
            </a:r>
            <a:endParaRPr lang="en-US" altLang="zh-CN" dirty="0" smtClean="0"/>
          </a:p>
          <a:p>
            <a:r>
              <a:rPr lang="zh-CN" altLang="en-US" dirty="0" smtClean="0"/>
              <a:t>“</a:t>
            </a:r>
            <a:r>
              <a:rPr lang="zh-CN" altLang="zh-CN" dirty="0" smtClean="0"/>
              <a:t>城市</a:t>
            </a:r>
            <a:r>
              <a:rPr lang="zh-CN" altLang="zh-CN" dirty="0"/>
              <a:t>维护建设税的纳税义务发生时间与增值税、消费税的纳税义务发生时间一致，分别与增值税、消费税同时</a:t>
            </a:r>
            <a:r>
              <a:rPr lang="zh-CN" altLang="zh-CN" dirty="0" smtClean="0"/>
              <a:t>缴纳</a:t>
            </a:r>
            <a:r>
              <a:rPr lang="zh-CN" altLang="en-US" dirty="0" smtClean="0"/>
              <a:t>”</a:t>
            </a:r>
            <a:endParaRPr lang="en-US" altLang="zh-CN" dirty="0" smtClean="0"/>
          </a:p>
          <a:p>
            <a:r>
              <a:rPr lang="zh-CN" altLang="en-US" dirty="0" smtClean="0"/>
              <a:t>（六）</a:t>
            </a:r>
            <a:r>
              <a:rPr lang="zh-CN" altLang="zh-CN" dirty="0"/>
              <a:t>取消了专项用途规定</a:t>
            </a:r>
            <a:endParaRPr lang="zh-CN" altLang="en-US" dirty="0"/>
          </a:p>
        </p:txBody>
      </p:sp>
    </p:spTree>
    <p:extLst>
      <p:ext uri="{BB962C8B-B14F-4D97-AF65-F5344CB8AC3E}">
        <p14:creationId xmlns:p14="http://schemas.microsoft.com/office/powerpoint/2010/main" val="88588753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其他税费主要政策变动</a:t>
            </a:r>
          </a:p>
        </p:txBody>
      </p:sp>
      <p:sp>
        <p:nvSpPr>
          <p:cNvPr id="3" name="内容占位符 2"/>
          <p:cNvSpPr>
            <a:spLocks noGrp="1"/>
          </p:cNvSpPr>
          <p:nvPr>
            <p:ph idx="1"/>
          </p:nvPr>
        </p:nvSpPr>
        <p:spPr/>
        <p:txBody>
          <a:bodyPr>
            <a:normAutofit fontScale="92500"/>
          </a:bodyPr>
          <a:lstStyle/>
          <a:p>
            <a:r>
              <a:rPr lang="zh-CN" altLang="en-US" dirty="0" smtClean="0">
                <a:solidFill>
                  <a:srgbClr val="FF0000"/>
                </a:solidFill>
              </a:rPr>
              <a:t>五</a:t>
            </a:r>
            <a:r>
              <a:rPr lang="en-US" altLang="zh-CN" dirty="0" smtClean="0">
                <a:solidFill>
                  <a:srgbClr val="FF0000"/>
                </a:solidFill>
              </a:rPr>
              <a:t>.</a:t>
            </a:r>
            <a:r>
              <a:rPr lang="zh-CN" altLang="en-US" dirty="0" smtClean="0">
                <a:solidFill>
                  <a:srgbClr val="FF0000"/>
                </a:solidFill>
              </a:rPr>
              <a:t>契税法</a:t>
            </a:r>
            <a:r>
              <a:rPr lang="zh-CN" altLang="en-US" dirty="0">
                <a:solidFill>
                  <a:srgbClr val="FF0000"/>
                </a:solidFill>
              </a:rPr>
              <a:t>（变化内容</a:t>
            </a:r>
            <a:r>
              <a:rPr lang="zh-CN" altLang="en-US" dirty="0" smtClean="0">
                <a:solidFill>
                  <a:srgbClr val="FF0000"/>
                </a:solidFill>
              </a:rPr>
              <a:t>）</a:t>
            </a:r>
            <a:endParaRPr lang="en-US" altLang="zh-CN" dirty="0" smtClean="0">
              <a:solidFill>
                <a:srgbClr val="FF0000"/>
              </a:solidFill>
            </a:endParaRPr>
          </a:p>
          <a:p>
            <a:r>
              <a:rPr lang="zh-CN" altLang="zh-CN" dirty="0"/>
              <a:t>自</a:t>
            </a:r>
            <a:r>
              <a:rPr lang="en-US" altLang="zh-CN" dirty="0"/>
              <a:t>2021</a:t>
            </a:r>
            <a:r>
              <a:rPr lang="zh-CN" altLang="zh-CN" dirty="0"/>
              <a:t>年</a:t>
            </a:r>
            <a:r>
              <a:rPr lang="en-US" altLang="zh-CN" dirty="0"/>
              <a:t>9</a:t>
            </a:r>
            <a:r>
              <a:rPr lang="zh-CN" altLang="zh-CN" dirty="0"/>
              <a:t>月</a:t>
            </a:r>
            <a:r>
              <a:rPr lang="en-US" altLang="zh-CN" dirty="0"/>
              <a:t>1</a:t>
            </a:r>
            <a:r>
              <a:rPr lang="zh-CN" altLang="zh-CN" dirty="0"/>
              <a:t>日起施行</a:t>
            </a:r>
            <a:endParaRPr lang="en-US" altLang="zh-CN" dirty="0"/>
          </a:p>
          <a:p>
            <a:r>
              <a:rPr lang="zh-CN" altLang="en-US" dirty="0">
                <a:solidFill>
                  <a:srgbClr val="FF0000"/>
                </a:solidFill>
              </a:rPr>
              <a:t>主要变化 </a:t>
            </a:r>
            <a:endParaRPr lang="en-US" altLang="zh-CN" dirty="0">
              <a:solidFill>
                <a:srgbClr val="FF0000"/>
              </a:solidFill>
            </a:endParaRPr>
          </a:p>
          <a:p>
            <a:r>
              <a:rPr lang="zh-CN" altLang="en-US" dirty="0"/>
              <a:t>（一）扩大或更明确征税范围</a:t>
            </a:r>
            <a:endParaRPr lang="en-US" altLang="zh-CN" dirty="0"/>
          </a:p>
          <a:p>
            <a:r>
              <a:rPr lang="en-US" altLang="zh-CN" dirty="0" smtClean="0"/>
              <a:t>1.</a:t>
            </a:r>
            <a:r>
              <a:rPr lang="zh-CN" altLang="en-US" dirty="0" smtClean="0"/>
              <a:t>土地出让，将“国有土地使用权”改为“</a:t>
            </a:r>
            <a:r>
              <a:rPr lang="zh-CN" altLang="zh-CN" dirty="0" smtClean="0"/>
              <a:t>土地使用权出让</a:t>
            </a:r>
            <a:r>
              <a:rPr lang="zh-CN" altLang="en-US" dirty="0" smtClean="0"/>
              <a:t>”</a:t>
            </a:r>
            <a:endParaRPr lang="en-US" altLang="zh-CN" dirty="0" smtClean="0"/>
          </a:p>
          <a:p>
            <a:r>
              <a:rPr lang="en-US" altLang="zh-CN" dirty="0" smtClean="0"/>
              <a:t>2.</a:t>
            </a:r>
            <a:r>
              <a:rPr lang="zh-CN" altLang="en-US" dirty="0" smtClean="0"/>
              <a:t>增加：“</a:t>
            </a:r>
            <a:r>
              <a:rPr lang="zh-CN" altLang="zh-CN" dirty="0" smtClean="0"/>
              <a:t>作价</a:t>
            </a:r>
            <a:r>
              <a:rPr lang="zh-CN" altLang="zh-CN" dirty="0"/>
              <a:t>投资（入股）、偿还债务、划转、奖励等方式转移土地、房屋权属的，应当依照本法规定征收</a:t>
            </a:r>
            <a:r>
              <a:rPr lang="zh-CN" altLang="zh-CN" dirty="0" smtClean="0"/>
              <a:t>契税</a:t>
            </a:r>
            <a:r>
              <a:rPr lang="zh-CN" altLang="en-US" dirty="0" smtClean="0"/>
              <a:t>”</a:t>
            </a:r>
            <a:endParaRPr lang="en-US" altLang="zh-CN" dirty="0" smtClean="0"/>
          </a:p>
          <a:p>
            <a:r>
              <a:rPr lang="zh-CN" altLang="en-US" dirty="0" smtClean="0"/>
              <a:t>（二）</a:t>
            </a:r>
            <a:r>
              <a:rPr lang="zh-CN" altLang="zh-CN" dirty="0"/>
              <a:t>税率确定程序更符合税收法定原则，地方可确定差别税率</a:t>
            </a:r>
          </a:p>
          <a:p>
            <a:pPr latinLnBrk="1"/>
            <a:r>
              <a:rPr lang="zh-CN" altLang="zh-CN" dirty="0" smtClean="0"/>
              <a:t>契税</a:t>
            </a:r>
            <a:r>
              <a:rPr lang="zh-CN" altLang="zh-CN" dirty="0"/>
              <a:t>的具体适用税率，由省、自治区、直辖市人民政府在前款规定的税率幅度内提出</a:t>
            </a:r>
            <a:r>
              <a:rPr lang="zh-CN" altLang="zh-CN" dirty="0" smtClean="0"/>
              <a:t>，</a:t>
            </a:r>
            <a:r>
              <a:rPr lang="zh-CN" altLang="en-US" dirty="0" smtClean="0"/>
              <a:t>“</a:t>
            </a:r>
            <a:r>
              <a:rPr lang="zh-CN" altLang="zh-CN" dirty="0" smtClean="0"/>
              <a:t>报</a:t>
            </a:r>
            <a:r>
              <a:rPr lang="zh-CN" altLang="zh-CN" dirty="0"/>
              <a:t>同级人民代表大会常务委员会决定，并报全国人民代表大会常务委员会和国务院备案。</a:t>
            </a:r>
          </a:p>
          <a:p>
            <a:r>
              <a:rPr lang="zh-CN" altLang="zh-CN" dirty="0"/>
              <a:t>省、自治区、直辖市可以依照前款规定的程序对不同主体、不同地区、不同类型的住房的权属转移确定差别</a:t>
            </a:r>
            <a:r>
              <a:rPr lang="zh-CN" altLang="zh-CN" dirty="0" smtClean="0"/>
              <a:t>税率</a:t>
            </a:r>
            <a:r>
              <a:rPr lang="zh-CN" altLang="en-US" dirty="0" smtClean="0"/>
              <a:t>”</a:t>
            </a:r>
            <a:endParaRPr lang="zh-CN" altLang="en-US" dirty="0"/>
          </a:p>
        </p:txBody>
      </p:sp>
    </p:spTree>
    <p:extLst>
      <p:ext uri="{BB962C8B-B14F-4D97-AF65-F5344CB8AC3E}">
        <p14:creationId xmlns:p14="http://schemas.microsoft.com/office/powerpoint/2010/main" val="39702004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其他税费主要政策变动</a:t>
            </a:r>
          </a:p>
        </p:txBody>
      </p:sp>
      <p:sp>
        <p:nvSpPr>
          <p:cNvPr id="3" name="内容占位符 2"/>
          <p:cNvSpPr>
            <a:spLocks noGrp="1"/>
          </p:cNvSpPr>
          <p:nvPr>
            <p:ph idx="1"/>
          </p:nvPr>
        </p:nvSpPr>
        <p:spPr/>
        <p:txBody>
          <a:bodyPr/>
          <a:lstStyle/>
          <a:p>
            <a:r>
              <a:rPr lang="zh-CN" altLang="en-US" dirty="0" smtClean="0"/>
              <a:t>（三）</a:t>
            </a:r>
            <a:r>
              <a:rPr lang="zh-CN" altLang="zh-CN" dirty="0" smtClean="0"/>
              <a:t>契税</a:t>
            </a:r>
            <a:r>
              <a:rPr lang="zh-CN" altLang="zh-CN" dirty="0"/>
              <a:t>计税依据如何确定更为明确，核定征收不再简单参照市场价格</a:t>
            </a:r>
          </a:p>
          <a:p>
            <a:r>
              <a:rPr lang="en-US" altLang="zh-CN" dirty="0" smtClean="0"/>
              <a:t>1.</a:t>
            </a:r>
            <a:r>
              <a:rPr lang="zh-CN" altLang="zh-CN" dirty="0" smtClean="0"/>
              <a:t>土地使用权</a:t>
            </a:r>
            <a:r>
              <a:rPr lang="zh-CN" altLang="zh-CN" dirty="0"/>
              <a:t>出让、出售，房屋买卖，为土地、房屋权属转移合同确定的成交价格</a:t>
            </a:r>
            <a:r>
              <a:rPr lang="zh-CN" altLang="zh-CN" dirty="0" smtClean="0"/>
              <a:t>，</a:t>
            </a:r>
            <a:r>
              <a:rPr lang="zh-CN" altLang="en-US" dirty="0" smtClean="0"/>
              <a:t>“</a:t>
            </a:r>
            <a:r>
              <a:rPr lang="zh-CN" altLang="zh-CN" dirty="0" smtClean="0"/>
              <a:t>包括</a:t>
            </a:r>
            <a:r>
              <a:rPr lang="zh-CN" altLang="zh-CN" dirty="0"/>
              <a:t>应交付的货币以及实物、其他经济利益对应的</a:t>
            </a:r>
            <a:r>
              <a:rPr lang="zh-CN" altLang="zh-CN" dirty="0" smtClean="0"/>
              <a:t>价款</a:t>
            </a:r>
            <a:r>
              <a:rPr lang="zh-CN" altLang="en-US" dirty="0" smtClean="0"/>
              <a:t>”</a:t>
            </a:r>
            <a:endParaRPr lang="en-US" altLang="zh-CN" dirty="0" smtClean="0"/>
          </a:p>
          <a:p>
            <a:pPr latinLnBrk="1"/>
            <a:r>
              <a:rPr lang="zh-CN" altLang="zh-CN" dirty="0"/>
              <a:t>土地使用权赠与、房屋赠与以及其他没有价格的转移土地、房屋权属行为</a:t>
            </a:r>
            <a:r>
              <a:rPr lang="zh-CN" altLang="zh-CN" dirty="0" smtClean="0"/>
              <a:t>，</a:t>
            </a:r>
            <a:r>
              <a:rPr lang="zh-CN" altLang="en-US" dirty="0" smtClean="0"/>
              <a:t>“</a:t>
            </a:r>
            <a:r>
              <a:rPr lang="zh-CN" altLang="zh-CN" dirty="0" smtClean="0"/>
              <a:t>为</a:t>
            </a:r>
            <a:r>
              <a:rPr lang="zh-CN" altLang="zh-CN" dirty="0"/>
              <a:t>税务机关参照土地使用权出售、房屋买卖的市场价格依法核定的</a:t>
            </a:r>
            <a:r>
              <a:rPr lang="zh-CN" altLang="zh-CN" dirty="0" smtClean="0"/>
              <a:t>价格</a:t>
            </a:r>
            <a:r>
              <a:rPr lang="zh-CN" altLang="en-US" dirty="0" smtClean="0"/>
              <a:t>”</a:t>
            </a:r>
            <a:endParaRPr lang="en-US" altLang="zh-CN" dirty="0" smtClean="0"/>
          </a:p>
          <a:p>
            <a:pPr latinLnBrk="1"/>
            <a:r>
              <a:rPr lang="zh-CN" altLang="zh-CN" dirty="0" smtClean="0"/>
              <a:t>纳税人</a:t>
            </a:r>
            <a:r>
              <a:rPr lang="zh-CN" altLang="zh-CN" dirty="0"/>
              <a:t>申报的成交价格、互换价格差额明显偏低且无正当理由的</a:t>
            </a:r>
            <a:r>
              <a:rPr lang="zh-CN" altLang="zh-CN" dirty="0" smtClean="0"/>
              <a:t>，</a:t>
            </a:r>
            <a:r>
              <a:rPr lang="zh-CN" altLang="en-US" dirty="0" smtClean="0"/>
              <a:t>“</a:t>
            </a:r>
            <a:r>
              <a:rPr lang="zh-CN" altLang="zh-CN" dirty="0" smtClean="0"/>
              <a:t>由</a:t>
            </a:r>
            <a:r>
              <a:rPr lang="zh-CN" altLang="zh-CN" dirty="0"/>
              <a:t>税务机关依照《中华人民共和国税收征收管理法》的规定</a:t>
            </a:r>
            <a:r>
              <a:rPr lang="zh-CN" altLang="zh-CN" dirty="0" smtClean="0"/>
              <a:t>核定</a:t>
            </a:r>
            <a:r>
              <a:rPr lang="zh-CN" altLang="en-US" dirty="0" smtClean="0"/>
              <a:t>”</a:t>
            </a:r>
            <a:endParaRPr lang="zh-CN" altLang="en-US" dirty="0"/>
          </a:p>
        </p:txBody>
      </p:sp>
    </p:spTree>
    <p:extLst>
      <p:ext uri="{BB962C8B-B14F-4D97-AF65-F5344CB8AC3E}">
        <p14:creationId xmlns:p14="http://schemas.microsoft.com/office/powerpoint/2010/main" val="333253596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其他税费主要政策变动</a:t>
            </a:r>
          </a:p>
        </p:txBody>
      </p:sp>
      <p:sp>
        <p:nvSpPr>
          <p:cNvPr id="3" name="内容占位符 2"/>
          <p:cNvSpPr>
            <a:spLocks noGrp="1"/>
          </p:cNvSpPr>
          <p:nvPr>
            <p:ph idx="1"/>
          </p:nvPr>
        </p:nvSpPr>
        <p:spPr/>
        <p:txBody>
          <a:bodyPr/>
          <a:lstStyle/>
          <a:p>
            <a:r>
              <a:rPr lang="zh-CN" altLang="en-US" dirty="0" smtClean="0"/>
              <a:t>（</a:t>
            </a:r>
            <a:r>
              <a:rPr lang="zh-CN" altLang="zh-CN" dirty="0" smtClean="0"/>
              <a:t>四</a:t>
            </a:r>
            <a:r>
              <a:rPr lang="zh-CN" altLang="en-US" dirty="0" smtClean="0"/>
              <a:t>）</a:t>
            </a:r>
            <a:r>
              <a:rPr lang="zh-CN" altLang="zh-CN" dirty="0" smtClean="0"/>
              <a:t>纳税</a:t>
            </a:r>
            <a:r>
              <a:rPr lang="zh-CN" altLang="zh-CN" dirty="0"/>
              <a:t>期限明确为“依法办理土地、房屋权属登记手续前”申报</a:t>
            </a:r>
          </a:p>
          <a:p>
            <a:r>
              <a:rPr lang="zh-CN" altLang="en-US" dirty="0" smtClean="0"/>
              <a:t>“</a:t>
            </a:r>
            <a:r>
              <a:rPr lang="zh-CN" altLang="zh-CN" dirty="0" smtClean="0"/>
              <a:t>纳税人</a:t>
            </a:r>
            <a:r>
              <a:rPr lang="zh-CN" altLang="zh-CN" dirty="0"/>
              <a:t>应当在依法办理土地、房屋权属登记手续前申报缴纳</a:t>
            </a:r>
            <a:r>
              <a:rPr lang="zh-CN" altLang="zh-CN" dirty="0" smtClean="0"/>
              <a:t>契税</a:t>
            </a:r>
            <a:r>
              <a:rPr lang="zh-CN" altLang="en-US" dirty="0" smtClean="0"/>
              <a:t>”</a:t>
            </a:r>
            <a:endParaRPr lang="en-US" altLang="zh-CN" dirty="0" smtClean="0"/>
          </a:p>
          <a:p>
            <a:r>
              <a:rPr lang="zh-CN" altLang="en-US" dirty="0" smtClean="0"/>
              <a:t>（五）</a:t>
            </a:r>
            <a:r>
              <a:rPr lang="zh-CN" altLang="zh-CN" dirty="0" smtClean="0"/>
              <a:t>依照</a:t>
            </a:r>
            <a:r>
              <a:rPr lang="zh-CN" altLang="zh-CN" dirty="0"/>
              <a:t>税制平移原则，对现行契税免征政策在新法中</a:t>
            </a:r>
            <a:r>
              <a:rPr lang="zh-CN" altLang="zh-CN" dirty="0" smtClean="0"/>
              <a:t>明确</a:t>
            </a:r>
            <a:endParaRPr lang="en-US" altLang="zh-CN" dirty="0" smtClean="0"/>
          </a:p>
          <a:p>
            <a:r>
              <a:rPr lang="zh-CN" altLang="en-US" dirty="0" smtClean="0"/>
              <a:t>（六）</a:t>
            </a:r>
            <a:r>
              <a:rPr lang="zh-CN" altLang="zh-CN" dirty="0" smtClean="0"/>
              <a:t>房屋</a:t>
            </a:r>
            <a:r>
              <a:rPr lang="zh-CN" altLang="zh-CN" dirty="0"/>
              <a:t>权属合同不生效、无效、被撤销或解除的，纳税人可申请退税</a:t>
            </a:r>
          </a:p>
          <a:p>
            <a:r>
              <a:rPr lang="zh-CN" altLang="en-US" dirty="0" smtClean="0"/>
              <a:t>“</a:t>
            </a:r>
            <a:r>
              <a:rPr lang="zh-CN" altLang="zh-CN" dirty="0"/>
              <a:t>在依法办理土地、房屋权属登记前，权属转移合同、权属转移合同性质凭证不生效、无效、被撤销或者被解除的，纳税人可以向税务机关申请退还已缴纳的税款，税务机关应当依法</a:t>
            </a:r>
            <a:r>
              <a:rPr lang="zh-CN" altLang="zh-CN" dirty="0" smtClean="0"/>
              <a:t>办理</a:t>
            </a:r>
            <a:r>
              <a:rPr lang="zh-CN" altLang="en-US" dirty="0" smtClean="0"/>
              <a:t>”</a:t>
            </a:r>
            <a:endParaRPr lang="zh-CN" altLang="en-US" dirty="0"/>
          </a:p>
        </p:txBody>
      </p:sp>
    </p:spTree>
    <p:extLst>
      <p:ext uri="{BB962C8B-B14F-4D97-AF65-F5344CB8AC3E}">
        <p14:creationId xmlns:p14="http://schemas.microsoft.com/office/powerpoint/2010/main" val="109987935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其他税费主要政策变动</a:t>
            </a:r>
          </a:p>
        </p:txBody>
      </p:sp>
      <p:sp>
        <p:nvSpPr>
          <p:cNvPr id="3" name="内容占位符 2"/>
          <p:cNvSpPr>
            <a:spLocks noGrp="1"/>
          </p:cNvSpPr>
          <p:nvPr>
            <p:ph idx="1"/>
          </p:nvPr>
        </p:nvSpPr>
        <p:spPr/>
        <p:txBody>
          <a:bodyPr/>
          <a:lstStyle/>
          <a:p>
            <a:r>
              <a:rPr lang="zh-CN" altLang="en-US" dirty="0" smtClean="0"/>
              <a:t>（</a:t>
            </a:r>
            <a:r>
              <a:rPr lang="zh-CN" altLang="zh-CN" dirty="0" smtClean="0"/>
              <a:t>七</a:t>
            </a:r>
            <a:r>
              <a:rPr lang="zh-CN" altLang="en-US" dirty="0"/>
              <a:t>）</a:t>
            </a:r>
            <a:r>
              <a:rPr lang="zh-CN" altLang="zh-CN" dirty="0" smtClean="0"/>
              <a:t>明确</a:t>
            </a:r>
            <a:r>
              <a:rPr lang="zh-CN" altLang="zh-CN" dirty="0"/>
              <a:t>与其他各部门建立信息共享</a:t>
            </a:r>
            <a:r>
              <a:rPr lang="zh-CN" altLang="zh-CN" dirty="0" smtClean="0"/>
              <a:t>机制</a:t>
            </a:r>
            <a:endParaRPr lang="en-US" altLang="zh-CN" dirty="0" smtClean="0"/>
          </a:p>
          <a:p>
            <a:pPr latinLnBrk="1"/>
            <a:r>
              <a:rPr lang="zh-CN" altLang="en-US" dirty="0" smtClean="0"/>
              <a:t>“</a:t>
            </a:r>
            <a:r>
              <a:rPr lang="zh-CN" altLang="zh-CN" dirty="0"/>
              <a:t>税务机关应当与相关部门建立契税涉税信息共享和工作配合机制。自然资源、住房城乡建设、民政、公安等相关部门应当及时向税务机关提供与转移土地、房屋权属有关的信息，协助税务机关加强契税征收管理。</a:t>
            </a:r>
          </a:p>
          <a:p>
            <a:pPr latinLnBrk="1"/>
            <a:r>
              <a:rPr lang="zh-CN" altLang="zh-CN" dirty="0"/>
              <a:t>税务机关及其工作人员对税收征收管理过程中知悉的纳税人的个人信息，应当依法予以保密，不得泄露或者非法向他人</a:t>
            </a:r>
            <a:r>
              <a:rPr lang="zh-CN" altLang="zh-CN" dirty="0" smtClean="0"/>
              <a:t>提供</a:t>
            </a:r>
            <a:r>
              <a:rPr lang="zh-CN" altLang="en-US" dirty="0" smtClean="0"/>
              <a:t>”</a:t>
            </a:r>
            <a:endParaRPr lang="en-US" altLang="zh-CN" dirty="0" smtClean="0"/>
          </a:p>
          <a:p>
            <a:pPr latinLnBrk="1"/>
            <a:r>
              <a:rPr lang="zh-CN" altLang="en-US" dirty="0" smtClean="0"/>
              <a:t>（</a:t>
            </a:r>
            <a:r>
              <a:rPr lang="zh-CN" altLang="zh-CN" dirty="0" smtClean="0"/>
              <a:t>八</a:t>
            </a:r>
            <a:r>
              <a:rPr lang="zh-CN" altLang="en-US" dirty="0" smtClean="0"/>
              <a:t>）</a:t>
            </a:r>
            <a:r>
              <a:rPr lang="zh-CN" altLang="zh-CN" dirty="0" smtClean="0"/>
              <a:t>明确</a:t>
            </a:r>
            <a:r>
              <a:rPr lang="zh-CN" altLang="zh-CN" dirty="0"/>
              <a:t>契税实体法与税收征管法等程序法的衔接</a:t>
            </a:r>
          </a:p>
          <a:p>
            <a:pPr latinLnBrk="1"/>
            <a:endParaRPr lang="zh-CN" altLang="zh-CN" dirty="0"/>
          </a:p>
        </p:txBody>
      </p:sp>
    </p:spTree>
    <p:extLst>
      <p:ext uri="{BB962C8B-B14F-4D97-AF65-F5344CB8AC3E}">
        <p14:creationId xmlns:p14="http://schemas.microsoft.com/office/powerpoint/2010/main" val="193074573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应对新冠</a:t>
            </a:r>
            <a:r>
              <a:rPr lang="zh-CN" altLang="zh-CN" dirty="0"/>
              <a:t>肺炎</a:t>
            </a:r>
            <a:r>
              <a:rPr lang="zh-CN" altLang="en-US" dirty="0"/>
              <a:t>相关政策</a:t>
            </a:r>
            <a:endParaRPr lang="en-US" altLang="zh-CN" dirty="0"/>
          </a:p>
        </p:txBody>
      </p:sp>
      <p:sp>
        <p:nvSpPr>
          <p:cNvPr id="3" name="内容占位符 2"/>
          <p:cNvSpPr>
            <a:spLocks noGrp="1"/>
          </p:cNvSpPr>
          <p:nvPr>
            <p:ph idx="1"/>
          </p:nvPr>
        </p:nvSpPr>
        <p:spPr/>
        <p:txBody>
          <a:bodyPr/>
          <a:lstStyle/>
          <a:p>
            <a:r>
              <a:rPr lang="zh-CN" altLang="en-US" dirty="0" smtClean="0">
                <a:solidFill>
                  <a:srgbClr val="0070C0"/>
                </a:solidFill>
              </a:rPr>
              <a:t>一</a:t>
            </a:r>
            <a:r>
              <a:rPr lang="en-US" altLang="zh-CN" dirty="0" smtClean="0">
                <a:solidFill>
                  <a:srgbClr val="0070C0"/>
                </a:solidFill>
              </a:rPr>
              <a:t>.</a:t>
            </a:r>
            <a:r>
              <a:rPr lang="zh-CN" altLang="zh-CN" dirty="0" smtClean="0">
                <a:solidFill>
                  <a:srgbClr val="0070C0"/>
                </a:solidFill>
              </a:rPr>
              <a:t>支持</a:t>
            </a:r>
            <a:r>
              <a:rPr lang="zh-CN" altLang="zh-CN" dirty="0">
                <a:solidFill>
                  <a:srgbClr val="0070C0"/>
                </a:solidFill>
              </a:rPr>
              <a:t>新冠肺炎防护</a:t>
            </a:r>
            <a:r>
              <a:rPr lang="zh-CN" altLang="zh-CN" dirty="0" smtClean="0">
                <a:solidFill>
                  <a:srgbClr val="0070C0"/>
                </a:solidFill>
              </a:rPr>
              <a:t>救治</a:t>
            </a:r>
            <a:endParaRPr lang="en-US" altLang="zh-CN" dirty="0" smtClean="0">
              <a:solidFill>
                <a:srgbClr val="0070C0"/>
              </a:solidFill>
            </a:endParaRPr>
          </a:p>
          <a:p>
            <a:r>
              <a:rPr lang="zh-CN" altLang="en-US" dirty="0" smtClean="0"/>
              <a:t>（</a:t>
            </a:r>
            <a:r>
              <a:rPr lang="zh-CN" altLang="en-US" dirty="0"/>
              <a:t>执行时间：</a:t>
            </a:r>
            <a:r>
              <a:rPr lang="en-US" altLang="zh-CN" dirty="0"/>
              <a:t>2020.1.1-2020.12.31</a:t>
            </a:r>
            <a:r>
              <a:rPr lang="zh-CN" altLang="en-US" dirty="0"/>
              <a:t>）</a:t>
            </a:r>
            <a:endParaRPr lang="en-US" altLang="zh-CN" dirty="0"/>
          </a:p>
          <a:p>
            <a:endParaRPr lang="en-US" altLang="zh-CN" dirty="0">
              <a:solidFill>
                <a:srgbClr val="FF0000"/>
              </a:solidFill>
            </a:endParaRPr>
          </a:p>
          <a:p>
            <a:endParaRPr lang="zh-CN" altLang="en-US" dirty="0">
              <a:solidFill>
                <a:srgbClr val="FF0000"/>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1984038433"/>
              </p:ext>
            </p:extLst>
          </p:nvPr>
        </p:nvGraphicFramePr>
        <p:xfrm>
          <a:off x="755576" y="2060848"/>
          <a:ext cx="8064895" cy="3840480"/>
        </p:xfrm>
        <a:graphic>
          <a:graphicData uri="http://schemas.openxmlformats.org/drawingml/2006/table">
            <a:tbl>
              <a:tblPr firstRow="1" bandRow="1">
                <a:tableStyleId>{93296810-A885-4BE3-A3E7-6D5BEEA58F35}</a:tableStyleId>
              </a:tblPr>
              <a:tblGrid>
                <a:gridCol w="1152128">
                  <a:extLst>
                    <a:ext uri="{9D8B030D-6E8A-4147-A177-3AD203B41FA5}">
                      <a16:colId xmlns="" xmlns:a16="http://schemas.microsoft.com/office/drawing/2014/main" val="20000"/>
                    </a:ext>
                  </a:extLst>
                </a:gridCol>
                <a:gridCol w="1152128">
                  <a:extLst>
                    <a:ext uri="{9D8B030D-6E8A-4147-A177-3AD203B41FA5}">
                      <a16:colId xmlns="" xmlns:a16="http://schemas.microsoft.com/office/drawing/2014/main" val="20001"/>
                    </a:ext>
                  </a:extLst>
                </a:gridCol>
                <a:gridCol w="1656184">
                  <a:extLst>
                    <a:ext uri="{9D8B030D-6E8A-4147-A177-3AD203B41FA5}">
                      <a16:colId xmlns="" xmlns:a16="http://schemas.microsoft.com/office/drawing/2014/main" val="20002"/>
                    </a:ext>
                  </a:extLst>
                </a:gridCol>
                <a:gridCol w="2376264">
                  <a:extLst>
                    <a:ext uri="{9D8B030D-6E8A-4147-A177-3AD203B41FA5}">
                      <a16:colId xmlns="" xmlns:a16="http://schemas.microsoft.com/office/drawing/2014/main" val="20003"/>
                    </a:ext>
                  </a:extLst>
                </a:gridCol>
                <a:gridCol w="1728191">
                  <a:extLst>
                    <a:ext uri="{9D8B030D-6E8A-4147-A177-3AD203B41FA5}">
                      <a16:colId xmlns="" xmlns:a16="http://schemas.microsoft.com/office/drawing/2014/main" val="20004"/>
                    </a:ext>
                  </a:extLst>
                </a:gridCol>
              </a:tblGrid>
              <a:tr h="0">
                <a:tc>
                  <a:txBody>
                    <a:bodyPr/>
                    <a:lstStyle/>
                    <a:p>
                      <a:r>
                        <a:rPr lang="zh-CN" altLang="en-US" baseline="0" dirty="0">
                          <a:solidFill>
                            <a:schemeClr val="tx1"/>
                          </a:solidFill>
                        </a:rPr>
                        <a:t>政策文号</a:t>
                      </a:r>
                    </a:p>
                  </a:txBody>
                  <a:tcPr/>
                </a:tc>
                <a:tc>
                  <a:txBody>
                    <a:bodyPr/>
                    <a:lstStyle/>
                    <a:p>
                      <a:r>
                        <a:rPr lang="zh-CN" altLang="en-US" baseline="0" dirty="0">
                          <a:solidFill>
                            <a:schemeClr val="tx1"/>
                          </a:solidFill>
                        </a:rPr>
                        <a:t>涉及</a:t>
                      </a:r>
                      <a:r>
                        <a:rPr lang="zh-CN" altLang="en-US" sz="1800" b="1" kern="1200" baseline="0" dirty="0">
                          <a:solidFill>
                            <a:schemeClr val="tx1"/>
                          </a:solidFill>
                          <a:latin typeface="+mn-lt"/>
                          <a:ea typeface="+mn-ea"/>
                          <a:cs typeface="+mn-cs"/>
                        </a:rPr>
                        <a:t>税费</a:t>
                      </a:r>
                      <a:endParaRPr lang="zh-CN" altLang="en-US" baseline="0" dirty="0">
                        <a:solidFill>
                          <a:schemeClr val="tx1"/>
                        </a:solidFill>
                      </a:endParaRPr>
                    </a:p>
                  </a:txBody>
                  <a:tcPr/>
                </a:tc>
                <a:tc>
                  <a:txBody>
                    <a:bodyPr/>
                    <a:lstStyle/>
                    <a:p>
                      <a:r>
                        <a:rPr lang="zh-CN" altLang="en-US" baseline="0" dirty="0">
                          <a:solidFill>
                            <a:schemeClr val="tx1"/>
                          </a:solidFill>
                        </a:rPr>
                        <a:t>适用对象</a:t>
                      </a:r>
                    </a:p>
                  </a:txBody>
                  <a:tcPr/>
                </a:tc>
                <a:tc>
                  <a:txBody>
                    <a:bodyPr/>
                    <a:lstStyle/>
                    <a:p>
                      <a:r>
                        <a:rPr lang="zh-CN" altLang="en-US" baseline="0" dirty="0">
                          <a:solidFill>
                            <a:schemeClr val="tx1"/>
                          </a:solidFill>
                        </a:rPr>
                        <a:t>政策概述</a:t>
                      </a:r>
                    </a:p>
                  </a:txBody>
                  <a:tcPr/>
                </a:tc>
                <a:tc>
                  <a:txBody>
                    <a:bodyPr/>
                    <a:lstStyle/>
                    <a:p>
                      <a:r>
                        <a:rPr lang="zh-CN" altLang="en-US" baseline="0" dirty="0">
                          <a:solidFill>
                            <a:schemeClr val="tx1"/>
                          </a:solidFill>
                        </a:rPr>
                        <a:t>提示</a:t>
                      </a:r>
                    </a:p>
                  </a:txBody>
                  <a:tcPr/>
                </a:tc>
                <a:extLst>
                  <a:ext uri="{0D108BD9-81ED-4DB2-BD59-A6C34878D82A}">
                    <a16:rowId xmlns="" xmlns:a16="http://schemas.microsoft.com/office/drawing/2014/main" val="10000"/>
                  </a:ext>
                </a:extLst>
              </a:tr>
              <a:tr h="370840">
                <a:tc rowSpan="2">
                  <a:txBody>
                    <a:bodyPr/>
                    <a:lstStyle/>
                    <a:p>
                      <a:r>
                        <a:rPr lang="zh-CN" altLang="en-US" sz="1800" b="1" kern="1200" baseline="0" dirty="0">
                          <a:solidFill>
                            <a:schemeClr val="tx1"/>
                          </a:solidFill>
                          <a:latin typeface="+mn-lt"/>
                          <a:ea typeface="+mn-ea"/>
                          <a:cs typeface="+mn-cs"/>
                        </a:rPr>
                        <a:t>财政部税务总局公告2020年第10号、第</a:t>
                      </a:r>
                      <a:r>
                        <a:rPr lang="en-US" altLang="zh-CN" sz="1800" b="1" kern="1200" baseline="0" dirty="0">
                          <a:solidFill>
                            <a:schemeClr val="tx1"/>
                          </a:solidFill>
                          <a:latin typeface="+mn-lt"/>
                          <a:ea typeface="+mn-ea"/>
                          <a:cs typeface="+mn-cs"/>
                        </a:rPr>
                        <a:t>28</a:t>
                      </a:r>
                      <a:r>
                        <a:rPr lang="zh-CN" altLang="en-US" sz="1800" b="1" kern="1200" baseline="0" dirty="0">
                          <a:solidFill>
                            <a:schemeClr val="tx1"/>
                          </a:solidFill>
                          <a:latin typeface="+mn-lt"/>
                          <a:ea typeface="+mn-ea"/>
                          <a:cs typeface="+mn-cs"/>
                        </a:rPr>
                        <a:t>号</a:t>
                      </a:r>
                    </a:p>
                  </a:txBody>
                  <a:tcPr/>
                </a:tc>
                <a:tc rowSpan="2">
                  <a:txBody>
                    <a:bodyPr/>
                    <a:lstStyle/>
                    <a:p>
                      <a:endParaRPr lang="en-US" altLang="zh-CN" sz="1800" b="1" kern="1200" baseline="0" dirty="0">
                        <a:solidFill>
                          <a:schemeClr val="tx1"/>
                        </a:solidFill>
                        <a:latin typeface="+mn-lt"/>
                        <a:ea typeface="+mn-ea"/>
                        <a:cs typeface="+mn-cs"/>
                      </a:endParaRPr>
                    </a:p>
                    <a:p>
                      <a:endParaRPr lang="en-US" altLang="zh-CN" sz="1800" b="1" kern="1200" baseline="0" dirty="0">
                        <a:solidFill>
                          <a:schemeClr val="tx1"/>
                        </a:solidFill>
                        <a:latin typeface="+mn-lt"/>
                        <a:ea typeface="+mn-ea"/>
                        <a:cs typeface="+mn-cs"/>
                      </a:endParaRPr>
                    </a:p>
                    <a:p>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个人所得税</a:t>
                      </a:r>
                    </a:p>
                  </a:txBody>
                  <a:tcPr/>
                </a:tc>
                <a:tc>
                  <a:txBody>
                    <a:bodyPr/>
                    <a:lstStyle/>
                    <a:p>
                      <a:r>
                        <a:rPr lang="zh-CN" altLang="en-US" sz="1800" b="1" kern="1200" baseline="0" dirty="0">
                          <a:solidFill>
                            <a:schemeClr val="tx1"/>
                          </a:solidFill>
                          <a:latin typeface="+mn-lt"/>
                          <a:ea typeface="+mn-ea"/>
                          <a:cs typeface="+mn-cs"/>
                        </a:rPr>
                        <a:t>参加疫情防治工作的医务人员和防疫工作者；参与疫情防控人员</a:t>
                      </a:r>
                    </a:p>
                  </a:txBody>
                  <a:tcPr/>
                </a:tc>
                <a:tc>
                  <a:txBody>
                    <a:bodyPr/>
                    <a:lstStyle/>
                    <a:p>
                      <a:pPr marL="0" algn="l" defTabSz="914400" rtl="0" eaLnBrk="1" latinLnBrk="0" hangingPunct="1"/>
                      <a:r>
                        <a:rPr lang="zh-CN" altLang="zh-CN" sz="1800" b="1" kern="1200" baseline="0" dirty="0">
                          <a:solidFill>
                            <a:schemeClr val="tx1"/>
                          </a:solidFill>
                          <a:latin typeface="+mn-lt"/>
                          <a:ea typeface="+mn-ea"/>
                          <a:cs typeface="+mn-cs"/>
                        </a:rPr>
                        <a:t>取得政府</a:t>
                      </a:r>
                      <a:r>
                        <a:rPr lang="zh-CN" altLang="zh-CN" sz="1800" b="1" kern="1200" baseline="0" dirty="0">
                          <a:solidFill>
                            <a:srgbClr val="FF0000"/>
                          </a:solidFill>
                          <a:latin typeface="+mn-lt"/>
                          <a:ea typeface="+mn-ea"/>
                          <a:cs typeface="+mn-cs"/>
                        </a:rPr>
                        <a:t>规定标准</a:t>
                      </a:r>
                      <a:r>
                        <a:rPr lang="zh-CN" altLang="zh-CN" sz="1800" b="1" kern="1200" baseline="0" dirty="0">
                          <a:solidFill>
                            <a:schemeClr val="tx1"/>
                          </a:solidFill>
                          <a:latin typeface="+mn-lt"/>
                          <a:ea typeface="+mn-ea"/>
                          <a:cs typeface="+mn-cs"/>
                        </a:rPr>
                        <a:t>的疫情防治临时性工作补助和奖金免征个人所得税</a:t>
                      </a:r>
                      <a:endParaRPr lang="zh-CN" altLang="en-US" sz="1800" b="1" kern="1200" baseline="0" dirty="0">
                        <a:solidFill>
                          <a:schemeClr val="tx1"/>
                        </a:solidFill>
                        <a:latin typeface="+mn-lt"/>
                        <a:ea typeface="+mn-ea"/>
                        <a:cs typeface="+mn-cs"/>
                      </a:endParaRPr>
                    </a:p>
                  </a:txBody>
                  <a:tcPr/>
                </a:tc>
                <a:tc>
                  <a:txBody>
                    <a:bodyPr/>
                    <a:lstStyle/>
                    <a:p>
                      <a:r>
                        <a:rPr lang="zh-CN" altLang="en-US" sz="1800" b="1" kern="1200" baseline="0" dirty="0">
                          <a:solidFill>
                            <a:schemeClr val="tx1"/>
                          </a:solidFill>
                          <a:latin typeface="+mn-lt"/>
                          <a:ea typeface="+mn-ea"/>
                          <a:cs typeface="+mn-cs"/>
                        </a:rPr>
                        <a:t>人员范围、种类、标准</a:t>
                      </a:r>
                    </a:p>
                  </a:txBody>
                  <a:tcPr/>
                </a:tc>
                <a:extLst>
                  <a:ext uri="{0D108BD9-81ED-4DB2-BD59-A6C34878D82A}">
                    <a16:rowId xmlns="" xmlns:a16="http://schemas.microsoft.com/office/drawing/2014/main" val="10001"/>
                  </a:ext>
                </a:extLst>
              </a:tr>
              <a:tr h="370840">
                <a:tc vMerge="1">
                  <a:txBody>
                    <a:bodyPr/>
                    <a:lstStyle/>
                    <a:p>
                      <a:endParaRPr lang="zh-CN" altLang="en-US" baseline="0" dirty="0">
                        <a:solidFill>
                          <a:schemeClr val="tx1"/>
                        </a:solidFill>
                      </a:endParaRPr>
                    </a:p>
                  </a:txBody>
                  <a:tcPr/>
                </a:tc>
                <a:tc vMerge="1">
                  <a:txBody>
                    <a:bodyPr/>
                    <a:lstStyle/>
                    <a:p>
                      <a:endParaRPr lang="zh-CN" altLang="en-US" baseline="0" dirty="0">
                        <a:solidFill>
                          <a:schemeClr val="tx1"/>
                        </a:solidFill>
                      </a:endParaRPr>
                    </a:p>
                  </a:txBody>
                  <a:tcPr/>
                </a:tc>
                <a:tc>
                  <a:txBody>
                    <a:bodyPr/>
                    <a:lstStyle/>
                    <a:p>
                      <a:r>
                        <a:rPr lang="zh-CN" altLang="en-US" sz="1800" b="1" kern="1200" baseline="0" dirty="0">
                          <a:solidFill>
                            <a:schemeClr val="tx1"/>
                          </a:solidFill>
                          <a:latin typeface="+mn-lt"/>
                          <a:ea typeface="+mn-ea"/>
                          <a:cs typeface="+mn-cs"/>
                        </a:rPr>
                        <a:t>从单位取得防疫实物（不包括现金）的个人</a:t>
                      </a:r>
                    </a:p>
                  </a:txBody>
                  <a:tcPr/>
                </a:tc>
                <a:tc>
                  <a:txBody>
                    <a:bodyPr/>
                    <a:lstStyle/>
                    <a:p>
                      <a:r>
                        <a:rPr lang="zh-CN" altLang="en-US" sz="1800" b="1" kern="1200" baseline="0" dirty="0">
                          <a:solidFill>
                            <a:schemeClr val="tx1"/>
                          </a:solidFill>
                          <a:latin typeface="+mn-lt"/>
                          <a:ea typeface="+mn-ea"/>
                          <a:cs typeface="+mn-cs"/>
                        </a:rPr>
                        <a:t>取得单位发放的用于预防新型冠状病毒感染的肺炎的药品、医疗用品和防护用品等实物（不包括现金），不计入工资、薪金收入，免征个人所得税，</a:t>
                      </a:r>
                    </a:p>
                  </a:txBody>
                  <a:tcPr/>
                </a:tc>
                <a:tc>
                  <a:txBody>
                    <a:bodyPr/>
                    <a:lstStyle/>
                    <a:p>
                      <a:r>
                        <a:rPr lang="zh-CN" altLang="en-US" sz="1800" b="1" kern="1200" baseline="0" dirty="0">
                          <a:solidFill>
                            <a:schemeClr val="tx1"/>
                          </a:solidFill>
                          <a:latin typeface="+mn-lt"/>
                          <a:ea typeface="+mn-ea"/>
                          <a:cs typeface="+mn-cs"/>
                        </a:rPr>
                        <a:t>限实物</a:t>
                      </a:r>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46480273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应对新冠</a:t>
            </a:r>
            <a:r>
              <a:rPr lang="zh-CN" altLang="zh-CN" dirty="0"/>
              <a:t>肺炎</a:t>
            </a:r>
            <a:r>
              <a:rPr lang="zh-CN" altLang="en-US" dirty="0"/>
              <a:t>相关政策</a:t>
            </a:r>
          </a:p>
        </p:txBody>
      </p:sp>
      <p:sp>
        <p:nvSpPr>
          <p:cNvPr id="3" name="内容占位符 2"/>
          <p:cNvSpPr>
            <a:spLocks noGrp="1"/>
          </p:cNvSpPr>
          <p:nvPr>
            <p:ph idx="1"/>
          </p:nvPr>
        </p:nvSpPr>
        <p:spPr>
          <a:xfrm>
            <a:off x="539552" y="908720"/>
            <a:ext cx="8280920" cy="5472608"/>
          </a:xfrm>
        </p:spPr>
        <p:txBody>
          <a:bodyPr/>
          <a:lstStyle/>
          <a:p>
            <a:r>
              <a:rPr lang="zh-CN" altLang="en-US" dirty="0" smtClean="0">
                <a:solidFill>
                  <a:srgbClr val="FF0000"/>
                </a:solidFill>
              </a:rPr>
              <a:t>二</a:t>
            </a:r>
            <a:r>
              <a:rPr lang="en-US" altLang="zh-CN" dirty="0" smtClean="0">
                <a:solidFill>
                  <a:srgbClr val="FF0000"/>
                </a:solidFill>
              </a:rPr>
              <a:t>.</a:t>
            </a:r>
            <a:r>
              <a:rPr lang="zh-CN" altLang="en-US" dirty="0" smtClean="0">
                <a:solidFill>
                  <a:srgbClr val="FF0000"/>
                </a:solidFill>
              </a:rPr>
              <a:t>支持</a:t>
            </a:r>
            <a:r>
              <a:rPr lang="zh-CN" altLang="en-US" dirty="0">
                <a:solidFill>
                  <a:srgbClr val="FF0000"/>
                </a:solidFill>
              </a:rPr>
              <a:t>应对</a:t>
            </a:r>
            <a:r>
              <a:rPr lang="zh-CN" altLang="zh-CN" dirty="0">
                <a:solidFill>
                  <a:srgbClr val="FF0000"/>
                </a:solidFill>
              </a:rPr>
              <a:t>新冠肺炎</a:t>
            </a:r>
            <a:r>
              <a:rPr lang="zh-CN" altLang="en-US" dirty="0">
                <a:solidFill>
                  <a:srgbClr val="FF0000"/>
                </a:solidFill>
              </a:rPr>
              <a:t>物资供应</a:t>
            </a:r>
            <a:endParaRPr lang="en-US" altLang="zh-CN" dirty="0">
              <a:solidFill>
                <a:srgbClr val="FF0000"/>
              </a:solidFill>
            </a:endParaRPr>
          </a:p>
          <a:p>
            <a:r>
              <a:rPr lang="zh-CN" altLang="en-US" dirty="0"/>
              <a:t>（执行时间：</a:t>
            </a:r>
            <a:r>
              <a:rPr lang="en-US" altLang="zh-CN" dirty="0"/>
              <a:t>2020.1.1-2020.12.31</a:t>
            </a:r>
            <a:r>
              <a:rPr lang="zh-CN" altLang="en-US" dirty="0"/>
              <a:t>）</a:t>
            </a:r>
            <a:endParaRPr lang="en-US" altLang="zh-CN" dirty="0"/>
          </a:p>
          <a:p>
            <a:endParaRPr lang="en-US" altLang="zh-CN" dirty="0">
              <a:solidFill>
                <a:srgbClr val="FF0000"/>
              </a:solidFill>
            </a:endParaRPr>
          </a:p>
          <a:p>
            <a:endParaRPr lang="zh-CN" altLang="en-US" dirty="0">
              <a:solidFill>
                <a:srgbClr val="FF0000"/>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4269784507"/>
              </p:ext>
            </p:extLst>
          </p:nvPr>
        </p:nvGraphicFramePr>
        <p:xfrm>
          <a:off x="323528" y="1844824"/>
          <a:ext cx="8208910" cy="3016229"/>
        </p:xfrm>
        <a:graphic>
          <a:graphicData uri="http://schemas.openxmlformats.org/drawingml/2006/table">
            <a:tbl>
              <a:tblPr firstRow="1" bandRow="1">
                <a:tableStyleId>{93296810-A885-4BE3-A3E7-6D5BEEA58F35}</a:tableStyleId>
              </a:tblPr>
              <a:tblGrid>
                <a:gridCol w="1224136">
                  <a:extLst>
                    <a:ext uri="{9D8B030D-6E8A-4147-A177-3AD203B41FA5}">
                      <a16:colId xmlns="" xmlns:a16="http://schemas.microsoft.com/office/drawing/2014/main" val="20000"/>
                    </a:ext>
                  </a:extLst>
                </a:gridCol>
                <a:gridCol w="1152128">
                  <a:extLst>
                    <a:ext uri="{9D8B030D-6E8A-4147-A177-3AD203B41FA5}">
                      <a16:colId xmlns="" xmlns:a16="http://schemas.microsoft.com/office/drawing/2014/main" val="20001"/>
                    </a:ext>
                  </a:extLst>
                </a:gridCol>
                <a:gridCol w="1656184">
                  <a:extLst>
                    <a:ext uri="{9D8B030D-6E8A-4147-A177-3AD203B41FA5}">
                      <a16:colId xmlns="" xmlns:a16="http://schemas.microsoft.com/office/drawing/2014/main" val="20002"/>
                    </a:ext>
                  </a:extLst>
                </a:gridCol>
                <a:gridCol w="2160240">
                  <a:extLst>
                    <a:ext uri="{9D8B030D-6E8A-4147-A177-3AD203B41FA5}">
                      <a16:colId xmlns="" xmlns:a16="http://schemas.microsoft.com/office/drawing/2014/main" val="20003"/>
                    </a:ext>
                  </a:extLst>
                </a:gridCol>
                <a:gridCol w="2016222">
                  <a:extLst>
                    <a:ext uri="{9D8B030D-6E8A-4147-A177-3AD203B41FA5}">
                      <a16:colId xmlns="" xmlns:a16="http://schemas.microsoft.com/office/drawing/2014/main" val="20004"/>
                    </a:ext>
                  </a:extLst>
                </a:gridCol>
              </a:tblGrid>
              <a:tr h="127705">
                <a:tc>
                  <a:txBody>
                    <a:bodyPr/>
                    <a:lstStyle/>
                    <a:p>
                      <a:r>
                        <a:rPr lang="zh-CN" altLang="en-US" baseline="0" dirty="0">
                          <a:solidFill>
                            <a:schemeClr val="tx1"/>
                          </a:solidFill>
                        </a:rPr>
                        <a:t>政策文号</a:t>
                      </a:r>
                    </a:p>
                  </a:txBody>
                  <a:tcPr/>
                </a:tc>
                <a:tc>
                  <a:txBody>
                    <a:bodyPr/>
                    <a:lstStyle/>
                    <a:p>
                      <a:r>
                        <a:rPr lang="zh-CN" altLang="en-US" baseline="0" dirty="0">
                          <a:solidFill>
                            <a:schemeClr val="tx1"/>
                          </a:solidFill>
                        </a:rPr>
                        <a:t>涉及</a:t>
                      </a:r>
                      <a:r>
                        <a:rPr lang="zh-CN" altLang="en-US" sz="1800" b="1" kern="1200" baseline="0" dirty="0">
                          <a:solidFill>
                            <a:schemeClr val="tx1"/>
                          </a:solidFill>
                          <a:latin typeface="+mn-lt"/>
                          <a:ea typeface="+mn-ea"/>
                          <a:cs typeface="+mn-cs"/>
                        </a:rPr>
                        <a:t>税费</a:t>
                      </a:r>
                      <a:endParaRPr lang="zh-CN" altLang="en-US" baseline="0" dirty="0">
                        <a:solidFill>
                          <a:schemeClr val="tx1"/>
                        </a:solidFill>
                      </a:endParaRPr>
                    </a:p>
                  </a:txBody>
                  <a:tcPr/>
                </a:tc>
                <a:tc>
                  <a:txBody>
                    <a:bodyPr/>
                    <a:lstStyle/>
                    <a:p>
                      <a:r>
                        <a:rPr lang="zh-CN" altLang="en-US" baseline="0" dirty="0">
                          <a:solidFill>
                            <a:schemeClr val="tx1"/>
                          </a:solidFill>
                        </a:rPr>
                        <a:t>适用对象</a:t>
                      </a:r>
                    </a:p>
                  </a:txBody>
                  <a:tcPr/>
                </a:tc>
                <a:tc>
                  <a:txBody>
                    <a:bodyPr/>
                    <a:lstStyle/>
                    <a:p>
                      <a:r>
                        <a:rPr lang="zh-CN" altLang="en-US" baseline="0" dirty="0">
                          <a:solidFill>
                            <a:schemeClr val="tx1"/>
                          </a:solidFill>
                        </a:rPr>
                        <a:t>政策概述</a:t>
                      </a:r>
                    </a:p>
                  </a:txBody>
                  <a:tcPr/>
                </a:tc>
                <a:tc>
                  <a:txBody>
                    <a:bodyPr/>
                    <a:lstStyle/>
                    <a:p>
                      <a:r>
                        <a:rPr lang="zh-CN" altLang="en-US" baseline="0" dirty="0">
                          <a:solidFill>
                            <a:schemeClr val="tx1"/>
                          </a:solidFill>
                        </a:rPr>
                        <a:t>提示</a:t>
                      </a:r>
                    </a:p>
                  </a:txBody>
                  <a:tcPr/>
                </a:tc>
                <a:extLst>
                  <a:ext uri="{0D108BD9-81ED-4DB2-BD59-A6C34878D82A}">
                    <a16:rowId xmlns="" xmlns:a16="http://schemas.microsoft.com/office/drawing/2014/main" val="10000"/>
                  </a:ext>
                </a:extLst>
              </a:tr>
              <a:tr h="1076753">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财政部税务总局公告2020年第</a:t>
                      </a:r>
                      <a:r>
                        <a:rPr lang="en-US" altLang="zh-CN" sz="1800" b="1" kern="1200" baseline="0" dirty="0">
                          <a:solidFill>
                            <a:schemeClr val="tx1"/>
                          </a:solidFill>
                          <a:latin typeface="+mn-lt"/>
                          <a:ea typeface="+mn-ea"/>
                          <a:cs typeface="+mn-cs"/>
                        </a:rPr>
                        <a:t>8</a:t>
                      </a:r>
                      <a:r>
                        <a:rPr lang="zh-CN" altLang="en-US" sz="1800" b="1" kern="1200" baseline="0" dirty="0">
                          <a:solidFill>
                            <a:schemeClr val="tx1"/>
                          </a:solidFill>
                          <a:latin typeface="+mn-lt"/>
                          <a:ea typeface="+mn-ea"/>
                          <a:cs typeface="+mn-cs"/>
                        </a:rPr>
                        <a:t>号、第</a:t>
                      </a:r>
                      <a:r>
                        <a:rPr lang="en-US" altLang="zh-CN" sz="1800" b="1" kern="1200" baseline="0" dirty="0">
                          <a:solidFill>
                            <a:schemeClr val="tx1"/>
                          </a:solidFill>
                          <a:latin typeface="+mn-lt"/>
                          <a:ea typeface="+mn-ea"/>
                          <a:cs typeface="+mn-cs"/>
                        </a:rPr>
                        <a:t>28</a:t>
                      </a:r>
                      <a:r>
                        <a:rPr lang="zh-CN" altLang="en-US" sz="1800" b="1" kern="1200" baseline="0" dirty="0">
                          <a:solidFill>
                            <a:schemeClr val="tx1"/>
                          </a:solidFill>
                          <a:latin typeface="+mn-lt"/>
                          <a:ea typeface="+mn-ea"/>
                          <a:cs typeface="+mn-cs"/>
                        </a:rPr>
                        <a:t>号；税务总局公告2020年第</a:t>
                      </a:r>
                      <a:r>
                        <a:rPr lang="en-US" altLang="zh-CN" sz="1800" b="1" kern="1200" baseline="0" dirty="0">
                          <a:solidFill>
                            <a:schemeClr val="tx1"/>
                          </a:solidFill>
                          <a:latin typeface="+mn-lt"/>
                          <a:ea typeface="+mn-ea"/>
                          <a:cs typeface="+mn-cs"/>
                        </a:rPr>
                        <a:t>4</a:t>
                      </a:r>
                      <a:r>
                        <a:rPr lang="zh-CN" altLang="en-US" sz="1800" b="1" kern="1200" baseline="0" dirty="0">
                          <a:solidFill>
                            <a:schemeClr val="tx1"/>
                          </a:solidFill>
                          <a:latin typeface="+mn-lt"/>
                          <a:ea typeface="+mn-ea"/>
                          <a:cs typeface="+mn-cs"/>
                        </a:rPr>
                        <a:t>号</a:t>
                      </a:r>
                      <a:endParaRPr lang="zh-CN" altLang="en-US" dirty="0"/>
                    </a:p>
                  </a:txBody>
                  <a:tcPr/>
                </a:tc>
                <a:tc>
                  <a:txBody>
                    <a:bodyPr/>
                    <a:lstStyle/>
                    <a:p>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增值税</a:t>
                      </a:r>
                    </a:p>
                  </a:txBody>
                  <a:tcPr/>
                </a:tc>
                <a:tc rowSpan="2">
                  <a:txBody>
                    <a:bodyPr/>
                    <a:lstStyle/>
                    <a:p>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疫情防控重点保障物资生产企业（省级发改、工信确定）</a:t>
                      </a:r>
                    </a:p>
                  </a:txBody>
                  <a:tcPr/>
                </a:tc>
                <a:tc>
                  <a:txBody>
                    <a:bodyPr/>
                    <a:lstStyle/>
                    <a:p>
                      <a:pPr marL="0" algn="l" defTabSz="914400" rtl="0" eaLnBrk="1" latinLnBrk="0" hangingPunct="1"/>
                      <a:r>
                        <a:rPr lang="zh-CN" altLang="en-US" sz="1800" b="1" kern="1200" baseline="0" dirty="0">
                          <a:solidFill>
                            <a:schemeClr val="tx1"/>
                          </a:solidFill>
                          <a:latin typeface="+mn-lt"/>
                          <a:ea typeface="+mn-ea"/>
                          <a:cs typeface="+mn-cs"/>
                        </a:rPr>
                        <a:t>按月申请全额退还增值税增量留抵税额</a:t>
                      </a:r>
                    </a:p>
                  </a:txBody>
                  <a:tcPr/>
                </a:tc>
                <a:tc>
                  <a:txBody>
                    <a:bodyPr/>
                    <a:lstStyle/>
                    <a:p>
                      <a:r>
                        <a:rPr lang="zh-CN" altLang="en-US" sz="1800" b="1" kern="1200" baseline="0" dirty="0">
                          <a:solidFill>
                            <a:schemeClr val="tx1"/>
                          </a:solidFill>
                          <a:latin typeface="+mn-lt"/>
                          <a:ea typeface="+mn-ea"/>
                          <a:cs typeface="+mn-cs"/>
                        </a:rPr>
                        <a:t>纳税等级、增量比较、退税间隔、退还比例等</a:t>
                      </a:r>
                    </a:p>
                  </a:txBody>
                  <a:tcPr/>
                </a:tc>
                <a:extLst>
                  <a:ext uri="{0D108BD9-81ED-4DB2-BD59-A6C34878D82A}">
                    <a16:rowId xmlns="" xmlns:a16="http://schemas.microsoft.com/office/drawing/2014/main" val="10001"/>
                  </a:ext>
                </a:extLst>
              </a:tr>
              <a:tr h="1573716">
                <a:tc vMerge="1">
                  <a:txBody>
                    <a:bodyPr/>
                    <a:lstStyle/>
                    <a:p>
                      <a:endParaRPr lang="zh-CN" altLang="en-US" dirty="0"/>
                    </a:p>
                  </a:txBody>
                  <a:tcPr/>
                </a:tc>
                <a:tc>
                  <a:txBody>
                    <a:bodyPr/>
                    <a:lstStyle/>
                    <a:p>
                      <a:r>
                        <a:rPr lang="zh-CN" altLang="en-US" sz="1800" b="1" kern="1200" baseline="0" dirty="0">
                          <a:solidFill>
                            <a:schemeClr val="tx1"/>
                          </a:solidFill>
                          <a:latin typeface="+mn-lt"/>
                          <a:ea typeface="+mn-ea"/>
                          <a:cs typeface="+mn-cs"/>
                        </a:rPr>
                        <a:t>企业所得税</a:t>
                      </a:r>
                    </a:p>
                  </a:txBody>
                  <a:tcPr/>
                </a:tc>
                <a:tc vMerge="1">
                  <a:txBody>
                    <a:bodyPr/>
                    <a:lstStyle/>
                    <a:p>
                      <a:endParaRPr lang="zh-CN" altLang="en-US" dirty="0"/>
                    </a:p>
                  </a:txBody>
                  <a:tcPr/>
                </a:tc>
                <a:tc>
                  <a:txBody>
                    <a:bodyPr/>
                    <a:lstStyle/>
                    <a:p>
                      <a:r>
                        <a:rPr lang="zh-CN" altLang="en-US" sz="1800" b="1" kern="1200" baseline="0" dirty="0">
                          <a:solidFill>
                            <a:schemeClr val="tx1"/>
                          </a:solidFill>
                          <a:latin typeface="+mn-lt"/>
                          <a:ea typeface="+mn-ea"/>
                          <a:cs typeface="+mn-cs"/>
                        </a:rPr>
                        <a:t>扩大产能新购置的相关设备，允许</a:t>
                      </a:r>
                    </a:p>
                    <a:p>
                      <a:r>
                        <a:rPr lang="zh-CN" altLang="en-US" sz="1800" b="1" kern="1200" baseline="0" dirty="0">
                          <a:solidFill>
                            <a:schemeClr val="tx1"/>
                          </a:solidFill>
                          <a:latin typeface="+mn-lt"/>
                          <a:ea typeface="+mn-ea"/>
                          <a:cs typeface="+mn-cs"/>
                        </a:rPr>
                        <a:t>一次性计入当期成本费用在企业所得税税前扣除</a:t>
                      </a:r>
                    </a:p>
                  </a:txBody>
                  <a:tcPr/>
                </a:tc>
                <a:tc>
                  <a:txBody>
                    <a:bodyPr/>
                    <a:lstStyle/>
                    <a:p>
                      <a:r>
                        <a:rPr lang="zh-CN" altLang="en-US" sz="1800" b="1" kern="1200" baseline="0" dirty="0">
                          <a:solidFill>
                            <a:schemeClr val="tx1"/>
                          </a:solidFill>
                          <a:latin typeface="+mn-lt"/>
                          <a:ea typeface="+mn-ea"/>
                          <a:cs typeface="+mn-cs"/>
                        </a:rPr>
                        <a:t>新购置概念</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不受单价</a:t>
                      </a:r>
                      <a:r>
                        <a:rPr lang="en-US" altLang="zh-CN" sz="1800" b="1" kern="1200" baseline="0" dirty="0">
                          <a:solidFill>
                            <a:schemeClr val="tx1"/>
                          </a:solidFill>
                          <a:latin typeface="+mn-lt"/>
                          <a:ea typeface="+mn-ea"/>
                          <a:cs typeface="+mn-cs"/>
                        </a:rPr>
                        <a:t>500</a:t>
                      </a:r>
                      <a:r>
                        <a:rPr lang="zh-CN" altLang="en-US" sz="1800" b="1" kern="1200" baseline="0" dirty="0">
                          <a:solidFill>
                            <a:schemeClr val="tx1"/>
                          </a:solidFill>
                          <a:latin typeface="+mn-lt"/>
                          <a:ea typeface="+mn-ea"/>
                          <a:cs typeface="+mn-cs"/>
                        </a:rPr>
                        <a:t>万元限制</a:t>
                      </a:r>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9454395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应对新冠</a:t>
            </a:r>
            <a:r>
              <a:rPr lang="zh-CN" altLang="zh-CN" dirty="0"/>
              <a:t>肺炎</a:t>
            </a:r>
            <a:r>
              <a:rPr lang="zh-CN" altLang="en-US" dirty="0"/>
              <a:t>相关政策</a:t>
            </a:r>
          </a:p>
        </p:txBody>
      </p:sp>
      <p:sp>
        <p:nvSpPr>
          <p:cNvPr id="3" name="内容占位符 2"/>
          <p:cNvSpPr>
            <a:spLocks noGrp="1"/>
          </p:cNvSpPr>
          <p:nvPr>
            <p:ph idx="1"/>
          </p:nvPr>
        </p:nvSpPr>
        <p:spPr>
          <a:xfrm>
            <a:off x="539552" y="908720"/>
            <a:ext cx="8280920" cy="5472608"/>
          </a:xfrm>
        </p:spPr>
        <p:txBody>
          <a:bodyPr/>
          <a:lstStyle/>
          <a:p>
            <a:r>
              <a:rPr lang="zh-CN" altLang="en-US" dirty="0" smtClean="0">
                <a:solidFill>
                  <a:srgbClr val="FF0000"/>
                </a:solidFill>
              </a:rPr>
              <a:t>二</a:t>
            </a:r>
            <a:r>
              <a:rPr lang="en-US" altLang="zh-CN" dirty="0">
                <a:solidFill>
                  <a:srgbClr val="FF0000"/>
                </a:solidFill>
              </a:rPr>
              <a:t>.</a:t>
            </a:r>
            <a:r>
              <a:rPr lang="zh-CN" altLang="en-US" dirty="0" smtClean="0">
                <a:solidFill>
                  <a:srgbClr val="FF0000"/>
                </a:solidFill>
              </a:rPr>
              <a:t>支持</a:t>
            </a:r>
            <a:r>
              <a:rPr lang="zh-CN" altLang="en-US" dirty="0">
                <a:solidFill>
                  <a:srgbClr val="FF0000"/>
                </a:solidFill>
              </a:rPr>
              <a:t>应对</a:t>
            </a:r>
            <a:r>
              <a:rPr lang="zh-CN" altLang="zh-CN" dirty="0">
                <a:solidFill>
                  <a:srgbClr val="FF0000"/>
                </a:solidFill>
              </a:rPr>
              <a:t>新冠肺炎</a:t>
            </a:r>
            <a:r>
              <a:rPr lang="zh-CN" altLang="en-US" dirty="0">
                <a:solidFill>
                  <a:srgbClr val="FF0000"/>
                </a:solidFill>
              </a:rPr>
              <a:t>物资供应</a:t>
            </a:r>
            <a:endParaRPr lang="en-US" altLang="zh-CN" dirty="0">
              <a:solidFill>
                <a:srgbClr val="FF0000"/>
              </a:solidFill>
            </a:endParaRPr>
          </a:p>
          <a:p>
            <a:r>
              <a:rPr lang="zh-CN" altLang="en-US" dirty="0"/>
              <a:t>（执行时间：</a:t>
            </a:r>
            <a:r>
              <a:rPr lang="en-US" altLang="zh-CN" dirty="0"/>
              <a:t>2020.1.1-2020.12.31</a:t>
            </a:r>
            <a:r>
              <a:rPr lang="zh-CN" altLang="en-US" dirty="0"/>
              <a:t>）</a:t>
            </a:r>
            <a:endParaRPr lang="en-US" altLang="zh-CN" dirty="0"/>
          </a:p>
          <a:p>
            <a:pPr marL="0" indent="0">
              <a:buNone/>
            </a:pPr>
            <a:endParaRPr lang="en-US" altLang="zh-CN" dirty="0">
              <a:solidFill>
                <a:srgbClr val="FF0000"/>
              </a:solidFill>
            </a:endParaRPr>
          </a:p>
          <a:p>
            <a:endParaRPr lang="zh-CN" altLang="en-US" dirty="0">
              <a:solidFill>
                <a:srgbClr val="FF0000"/>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1374605392"/>
              </p:ext>
            </p:extLst>
          </p:nvPr>
        </p:nvGraphicFramePr>
        <p:xfrm>
          <a:off x="539552" y="1844824"/>
          <a:ext cx="8208910" cy="3840480"/>
        </p:xfrm>
        <a:graphic>
          <a:graphicData uri="http://schemas.openxmlformats.org/drawingml/2006/table">
            <a:tbl>
              <a:tblPr firstRow="1" bandRow="1">
                <a:tableStyleId>{93296810-A885-4BE3-A3E7-6D5BEEA58F35}</a:tableStyleId>
              </a:tblPr>
              <a:tblGrid>
                <a:gridCol w="1224136">
                  <a:extLst>
                    <a:ext uri="{9D8B030D-6E8A-4147-A177-3AD203B41FA5}">
                      <a16:colId xmlns="" xmlns:a16="http://schemas.microsoft.com/office/drawing/2014/main" val="20000"/>
                    </a:ext>
                  </a:extLst>
                </a:gridCol>
                <a:gridCol w="1152128">
                  <a:extLst>
                    <a:ext uri="{9D8B030D-6E8A-4147-A177-3AD203B41FA5}">
                      <a16:colId xmlns="" xmlns:a16="http://schemas.microsoft.com/office/drawing/2014/main" val="20001"/>
                    </a:ext>
                  </a:extLst>
                </a:gridCol>
                <a:gridCol w="1656184">
                  <a:extLst>
                    <a:ext uri="{9D8B030D-6E8A-4147-A177-3AD203B41FA5}">
                      <a16:colId xmlns="" xmlns:a16="http://schemas.microsoft.com/office/drawing/2014/main" val="20002"/>
                    </a:ext>
                  </a:extLst>
                </a:gridCol>
                <a:gridCol w="2160240">
                  <a:extLst>
                    <a:ext uri="{9D8B030D-6E8A-4147-A177-3AD203B41FA5}">
                      <a16:colId xmlns="" xmlns:a16="http://schemas.microsoft.com/office/drawing/2014/main" val="20003"/>
                    </a:ext>
                  </a:extLst>
                </a:gridCol>
                <a:gridCol w="2016222">
                  <a:extLst>
                    <a:ext uri="{9D8B030D-6E8A-4147-A177-3AD203B41FA5}">
                      <a16:colId xmlns="" xmlns:a16="http://schemas.microsoft.com/office/drawing/2014/main" val="20004"/>
                    </a:ext>
                  </a:extLst>
                </a:gridCol>
              </a:tblGrid>
              <a:tr h="293752">
                <a:tc>
                  <a:txBody>
                    <a:bodyPr/>
                    <a:lstStyle/>
                    <a:p>
                      <a:r>
                        <a:rPr lang="zh-CN" altLang="en-US" baseline="0" dirty="0">
                          <a:solidFill>
                            <a:schemeClr val="tx1"/>
                          </a:solidFill>
                        </a:rPr>
                        <a:t>政策文号</a:t>
                      </a:r>
                    </a:p>
                  </a:txBody>
                  <a:tcPr/>
                </a:tc>
                <a:tc>
                  <a:txBody>
                    <a:bodyPr/>
                    <a:lstStyle/>
                    <a:p>
                      <a:r>
                        <a:rPr lang="zh-CN" altLang="en-US" baseline="0" dirty="0">
                          <a:solidFill>
                            <a:schemeClr val="tx1"/>
                          </a:solidFill>
                        </a:rPr>
                        <a:t>涉及</a:t>
                      </a:r>
                      <a:r>
                        <a:rPr lang="zh-CN" altLang="en-US" sz="1800" b="1" kern="1200" baseline="0" dirty="0">
                          <a:solidFill>
                            <a:schemeClr val="tx1"/>
                          </a:solidFill>
                          <a:latin typeface="+mn-lt"/>
                          <a:ea typeface="+mn-ea"/>
                          <a:cs typeface="+mn-cs"/>
                        </a:rPr>
                        <a:t>税费</a:t>
                      </a:r>
                      <a:endParaRPr lang="zh-CN" altLang="en-US" baseline="0" dirty="0">
                        <a:solidFill>
                          <a:schemeClr val="tx1"/>
                        </a:solidFill>
                      </a:endParaRPr>
                    </a:p>
                  </a:txBody>
                  <a:tcPr/>
                </a:tc>
                <a:tc>
                  <a:txBody>
                    <a:bodyPr/>
                    <a:lstStyle/>
                    <a:p>
                      <a:r>
                        <a:rPr lang="zh-CN" altLang="en-US" baseline="0" dirty="0">
                          <a:solidFill>
                            <a:schemeClr val="tx1"/>
                          </a:solidFill>
                        </a:rPr>
                        <a:t>适用对象</a:t>
                      </a:r>
                    </a:p>
                  </a:txBody>
                  <a:tcPr/>
                </a:tc>
                <a:tc>
                  <a:txBody>
                    <a:bodyPr/>
                    <a:lstStyle/>
                    <a:p>
                      <a:r>
                        <a:rPr lang="zh-CN" altLang="en-US" baseline="0" dirty="0">
                          <a:solidFill>
                            <a:schemeClr val="tx1"/>
                          </a:solidFill>
                        </a:rPr>
                        <a:t>政策概述</a:t>
                      </a:r>
                    </a:p>
                  </a:txBody>
                  <a:tcPr/>
                </a:tc>
                <a:tc>
                  <a:txBody>
                    <a:bodyPr/>
                    <a:lstStyle/>
                    <a:p>
                      <a:r>
                        <a:rPr lang="zh-CN" altLang="en-US" baseline="0" dirty="0">
                          <a:solidFill>
                            <a:schemeClr val="tx1"/>
                          </a:solidFill>
                        </a:rPr>
                        <a:t>提示</a:t>
                      </a:r>
                    </a:p>
                  </a:txBody>
                  <a:tcPr/>
                </a:tc>
                <a:extLst>
                  <a:ext uri="{0D108BD9-81ED-4DB2-BD59-A6C34878D82A}">
                    <a16:rowId xmlns="" xmlns:a16="http://schemas.microsoft.com/office/drawing/2014/main" val="10000"/>
                  </a:ext>
                </a:extLst>
              </a:tr>
              <a:tr h="765682">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财政部税务总局公告2020年第</a:t>
                      </a:r>
                      <a:r>
                        <a:rPr lang="en-US" altLang="zh-CN" sz="1800" b="1" kern="1200" baseline="0" dirty="0">
                          <a:solidFill>
                            <a:schemeClr val="tx1"/>
                          </a:solidFill>
                          <a:latin typeface="+mn-lt"/>
                          <a:ea typeface="+mn-ea"/>
                          <a:cs typeface="+mn-cs"/>
                        </a:rPr>
                        <a:t>8</a:t>
                      </a:r>
                      <a:r>
                        <a:rPr lang="zh-CN" altLang="en-US" sz="1800" b="1" kern="1200" baseline="0" dirty="0">
                          <a:solidFill>
                            <a:schemeClr val="tx1"/>
                          </a:solidFill>
                          <a:latin typeface="+mn-lt"/>
                          <a:ea typeface="+mn-ea"/>
                          <a:cs typeface="+mn-cs"/>
                        </a:rPr>
                        <a:t>号、第</a:t>
                      </a:r>
                      <a:r>
                        <a:rPr lang="en-US" altLang="zh-CN" sz="1800" b="1" kern="1200" baseline="0" dirty="0">
                          <a:solidFill>
                            <a:schemeClr val="tx1"/>
                          </a:solidFill>
                          <a:latin typeface="+mn-lt"/>
                          <a:ea typeface="+mn-ea"/>
                          <a:cs typeface="+mn-cs"/>
                        </a:rPr>
                        <a:t>28</a:t>
                      </a:r>
                      <a:r>
                        <a:rPr lang="zh-CN" altLang="en-US" sz="1800" b="1" kern="1200" baseline="0" dirty="0">
                          <a:solidFill>
                            <a:schemeClr val="tx1"/>
                          </a:solidFill>
                          <a:latin typeface="+mn-lt"/>
                          <a:ea typeface="+mn-ea"/>
                          <a:cs typeface="+mn-cs"/>
                        </a:rPr>
                        <a:t>号；税务总局公告2020年第</a:t>
                      </a:r>
                      <a:r>
                        <a:rPr lang="en-US" altLang="zh-CN" sz="1800" b="1" kern="1200" baseline="0" dirty="0">
                          <a:solidFill>
                            <a:schemeClr val="tx1"/>
                          </a:solidFill>
                          <a:latin typeface="+mn-lt"/>
                          <a:ea typeface="+mn-ea"/>
                          <a:cs typeface="+mn-cs"/>
                        </a:rPr>
                        <a:t>4</a:t>
                      </a:r>
                      <a:r>
                        <a:rPr lang="zh-CN" altLang="en-US" sz="1800" b="1" kern="1200" baseline="0" dirty="0">
                          <a:solidFill>
                            <a:schemeClr val="tx1"/>
                          </a:solidFill>
                          <a:latin typeface="+mn-lt"/>
                          <a:ea typeface="+mn-ea"/>
                          <a:cs typeface="+mn-cs"/>
                        </a:rPr>
                        <a:t>号</a:t>
                      </a:r>
                      <a:endParaRPr lang="zh-CN" altLang="en-US" dirty="0"/>
                    </a:p>
                  </a:txBody>
                  <a:tcPr/>
                </a:tc>
                <a:tc rowSpan="2">
                  <a:txBody>
                    <a:bodyPr/>
                    <a:lstStyle/>
                    <a:p>
                      <a:endParaRPr lang="en-US" altLang="zh-CN" sz="1800" b="1" kern="1200" baseline="0" dirty="0">
                        <a:solidFill>
                          <a:schemeClr val="tx1"/>
                        </a:solidFill>
                        <a:latin typeface="+mn-lt"/>
                        <a:ea typeface="+mn-ea"/>
                        <a:cs typeface="+mn-cs"/>
                      </a:endParaRPr>
                    </a:p>
                    <a:p>
                      <a:endParaRPr lang="en-US" altLang="zh-CN" sz="1800" b="1" kern="1200" baseline="0" dirty="0">
                        <a:solidFill>
                          <a:schemeClr val="tx1"/>
                        </a:solidFill>
                        <a:latin typeface="+mn-lt"/>
                        <a:ea typeface="+mn-ea"/>
                        <a:cs typeface="+mn-cs"/>
                      </a:endParaRPr>
                    </a:p>
                    <a:p>
                      <a:endParaRPr lang="en-US" altLang="zh-CN" sz="1800" b="1" kern="1200" baseline="0" dirty="0">
                        <a:solidFill>
                          <a:schemeClr val="tx1"/>
                        </a:solidFill>
                        <a:latin typeface="+mn-lt"/>
                        <a:ea typeface="+mn-ea"/>
                        <a:cs typeface="+mn-cs"/>
                      </a:endParaRPr>
                    </a:p>
                    <a:p>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增值税</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提供疫情防控重点保障物资运输服务的纳税人（物资由国家发改和工信确定）</a:t>
                      </a:r>
                    </a:p>
                  </a:txBody>
                  <a:tcPr/>
                </a:tc>
                <a:tc>
                  <a:txBody>
                    <a:bodyPr/>
                    <a:lstStyle/>
                    <a:p>
                      <a:r>
                        <a:rPr lang="zh-CN" altLang="zh-CN" sz="1800" b="1" kern="1200" baseline="0" dirty="0">
                          <a:solidFill>
                            <a:schemeClr val="tx1"/>
                          </a:solidFill>
                          <a:latin typeface="+mn-lt"/>
                          <a:ea typeface="+mn-ea"/>
                          <a:cs typeface="+mn-cs"/>
                        </a:rPr>
                        <a:t>提供疫情防控重点保障物资运输收入免征增值税</a:t>
                      </a:r>
                      <a:endParaRPr lang="zh-CN" altLang="en-US" sz="1800" b="1" kern="1200" baseline="0" dirty="0">
                        <a:solidFill>
                          <a:schemeClr val="tx1"/>
                        </a:solidFill>
                        <a:latin typeface="+mn-lt"/>
                        <a:ea typeface="+mn-ea"/>
                        <a:cs typeface="+mn-cs"/>
                      </a:endParaRPr>
                    </a:p>
                  </a:txBody>
                  <a:tcPr/>
                </a:tc>
                <a:tc>
                  <a:txBody>
                    <a:bodyPr/>
                    <a:lstStyle/>
                    <a:p>
                      <a:r>
                        <a:rPr lang="zh-CN" altLang="en-US" sz="1800" b="1" kern="1200" baseline="0" dirty="0">
                          <a:solidFill>
                            <a:schemeClr val="tx1"/>
                          </a:solidFill>
                          <a:latin typeface="+mn-lt"/>
                          <a:ea typeface="+mn-ea"/>
                          <a:cs typeface="+mn-cs"/>
                        </a:rPr>
                        <a:t>限规定的物资运输；</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一般纳税人免税，“三项资产”外的进项不能抵（下同）</a:t>
                      </a:r>
                    </a:p>
                  </a:txBody>
                  <a:tcPr/>
                </a:tc>
                <a:extLst>
                  <a:ext uri="{0D108BD9-81ED-4DB2-BD59-A6C34878D82A}">
                    <a16:rowId xmlns="" xmlns:a16="http://schemas.microsoft.com/office/drawing/2014/main" val="10001"/>
                  </a:ext>
                </a:extLst>
              </a:tr>
              <a:tr h="382841">
                <a:tc vMerge="1">
                  <a:txBody>
                    <a:bodyPr/>
                    <a:lstStyle/>
                    <a:p>
                      <a:endParaRPr lang="zh-CN" altLang="en-US" dirty="0"/>
                    </a:p>
                  </a:txBody>
                  <a:tcPr/>
                </a:tc>
                <a:tc vMerge="1">
                  <a:txBody>
                    <a:bodyPr/>
                    <a:lstStyle/>
                    <a:p>
                      <a:endParaRPr lang="zh-CN" altLang="en-US" dirty="0"/>
                    </a:p>
                  </a:txBody>
                  <a:tcPr/>
                </a:tc>
                <a:tc>
                  <a:txBody>
                    <a:bodyPr/>
                    <a:lstStyle/>
                    <a:p>
                      <a:r>
                        <a:rPr lang="zh-CN" altLang="en-US" sz="1800" b="1" kern="1200" baseline="0" dirty="0">
                          <a:solidFill>
                            <a:schemeClr val="tx1"/>
                          </a:solidFill>
                          <a:latin typeface="+mn-lt"/>
                          <a:ea typeface="+mn-ea"/>
                          <a:cs typeface="+mn-cs"/>
                        </a:rPr>
                        <a:t>提供规定服务的纳税人</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提供公共交通运输服务、生活服务，以及为居民提供必需生活物资快递收派服务取得的收入，免征增值税</a:t>
                      </a:r>
                    </a:p>
                  </a:txBody>
                  <a:tcPr/>
                </a:tc>
                <a:tc>
                  <a:txBody>
                    <a:bodyPr/>
                    <a:lstStyle/>
                    <a:p>
                      <a:r>
                        <a:rPr lang="zh-CN" altLang="en-US" sz="1800" b="1" kern="1200" baseline="0" dirty="0">
                          <a:solidFill>
                            <a:schemeClr val="tx1"/>
                          </a:solidFill>
                          <a:latin typeface="+mn-lt"/>
                          <a:ea typeface="+mn-ea"/>
                          <a:cs typeface="+mn-cs"/>
                        </a:rPr>
                        <a:t>服务范围；</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可先其中一项；</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可放弃；</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已开具专用发票处理</a:t>
                      </a:r>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58752470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应对新冠</a:t>
            </a:r>
            <a:r>
              <a:rPr lang="zh-CN" altLang="zh-CN" dirty="0"/>
              <a:t>肺炎</a:t>
            </a:r>
            <a:r>
              <a:rPr lang="zh-CN" altLang="en-US" dirty="0"/>
              <a:t>相关政策</a:t>
            </a:r>
          </a:p>
        </p:txBody>
      </p:sp>
      <p:sp>
        <p:nvSpPr>
          <p:cNvPr id="3" name="内容占位符 2"/>
          <p:cNvSpPr>
            <a:spLocks noGrp="1"/>
          </p:cNvSpPr>
          <p:nvPr>
            <p:ph idx="1"/>
          </p:nvPr>
        </p:nvSpPr>
        <p:spPr/>
        <p:txBody>
          <a:bodyPr/>
          <a:lstStyle/>
          <a:p>
            <a:r>
              <a:rPr lang="zh-CN" altLang="en-US" dirty="0" smtClean="0">
                <a:solidFill>
                  <a:srgbClr val="FF0000"/>
                </a:solidFill>
              </a:rPr>
              <a:t>三</a:t>
            </a:r>
            <a:r>
              <a:rPr lang="en-US" altLang="zh-CN" dirty="0" smtClean="0">
                <a:solidFill>
                  <a:srgbClr val="FF0000"/>
                </a:solidFill>
              </a:rPr>
              <a:t>.</a:t>
            </a:r>
            <a:r>
              <a:rPr lang="zh-CN" altLang="zh-CN" dirty="0" smtClean="0">
                <a:solidFill>
                  <a:srgbClr val="FF0000"/>
                </a:solidFill>
              </a:rPr>
              <a:t>鼓励</a:t>
            </a:r>
            <a:r>
              <a:rPr lang="zh-CN" altLang="en-US" dirty="0">
                <a:solidFill>
                  <a:srgbClr val="FF0000"/>
                </a:solidFill>
              </a:rPr>
              <a:t>应对</a:t>
            </a:r>
            <a:r>
              <a:rPr lang="zh-CN" altLang="zh-CN" dirty="0">
                <a:solidFill>
                  <a:srgbClr val="FF0000"/>
                </a:solidFill>
              </a:rPr>
              <a:t>新冠肺炎公益捐赠</a:t>
            </a:r>
          </a:p>
          <a:p>
            <a:r>
              <a:rPr lang="zh-CN" altLang="en-US" dirty="0"/>
              <a:t>（执行时间：</a:t>
            </a:r>
            <a:r>
              <a:rPr lang="en-US" altLang="zh-CN" dirty="0"/>
              <a:t>2020.1.1-2020.12.31</a:t>
            </a:r>
            <a:r>
              <a:rPr lang="zh-CN" altLang="en-US" dirty="0"/>
              <a:t>）</a:t>
            </a:r>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673972356"/>
              </p:ext>
            </p:extLst>
          </p:nvPr>
        </p:nvGraphicFramePr>
        <p:xfrm>
          <a:off x="683568" y="1988840"/>
          <a:ext cx="7704855" cy="4663440"/>
        </p:xfrm>
        <a:graphic>
          <a:graphicData uri="http://schemas.openxmlformats.org/drawingml/2006/table">
            <a:tbl>
              <a:tblPr firstRow="1" bandRow="1">
                <a:tableStyleId>{93296810-A885-4BE3-A3E7-6D5BEEA58F35}</a:tableStyleId>
              </a:tblPr>
              <a:tblGrid>
                <a:gridCol w="1224136">
                  <a:extLst>
                    <a:ext uri="{9D8B030D-6E8A-4147-A177-3AD203B41FA5}">
                      <a16:colId xmlns="" xmlns:a16="http://schemas.microsoft.com/office/drawing/2014/main" val="20000"/>
                    </a:ext>
                  </a:extLst>
                </a:gridCol>
                <a:gridCol w="1152128">
                  <a:extLst>
                    <a:ext uri="{9D8B030D-6E8A-4147-A177-3AD203B41FA5}">
                      <a16:colId xmlns="" xmlns:a16="http://schemas.microsoft.com/office/drawing/2014/main" val="20001"/>
                    </a:ext>
                  </a:extLst>
                </a:gridCol>
                <a:gridCol w="1152128">
                  <a:extLst>
                    <a:ext uri="{9D8B030D-6E8A-4147-A177-3AD203B41FA5}">
                      <a16:colId xmlns="" xmlns:a16="http://schemas.microsoft.com/office/drawing/2014/main" val="20002"/>
                    </a:ext>
                  </a:extLst>
                </a:gridCol>
                <a:gridCol w="2635492">
                  <a:extLst>
                    <a:ext uri="{9D8B030D-6E8A-4147-A177-3AD203B41FA5}">
                      <a16:colId xmlns="" xmlns:a16="http://schemas.microsoft.com/office/drawing/2014/main" val="20003"/>
                    </a:ext>
                  </a:extLst>
                </a:gridCol>
                <a:gridCol w="1540971">
                  <a:extLst>
                    <a:ext uri="{9D8B030D-6E8A-4147-A177-3AD203B41FA5}">
                      <a16:colId xmlns="" xmlns:a16="http://schemas.microsoft.com/office/drawing/2014/main" val="20004"/>
                    </a:ext>
                  </a:extLst>
                </a:gridCol>
              </a:tblGrid>
              <a:tr h="0">
                <a:tc>
                  <a:txBody>
                    <a:bodyPr/>
                    <a:lstStyle/>
                    <a:p>
                      <a:r>
                        <a:rPr lang="zh-CN" altLang="en-US" sz="1800" b="1" kern="1200" baseline="0" dirty="0">
                          <a:solidFill>
                            <a:schemeClr val="tx1"/>
                          </a:solidFill>
                          <a:latin typeface="+mn-lt"/>
                          <a:ea typeface="+mn-ea"/>
                          <a:cs typeface="+mn-cs"/>
                        </a:rPr>
                        <a:t>政策文号</a:t>
                      </a:r>
                    </a:p>
                  </a:txBody>
                  <a:tcPr/>
                </a:tc>
                <a:tc>
                  <a:txBody>
                    <a:bodyPr/>
                    <a:lstStyle/>
                    <a:p>
                      <a:r>
                        <a:rPr lang="zh-CN" altLang="en-US" sz="1800" b="1" kern="1200" baseline="0" dirty="0">
                          <a:solidFill>
                            <a:schemeClr val="tx1"/>
                          </a:solidFill>
                          <a:latin typeface="+mn-lt"/>
                          <a:ea typeface="+mn-ea"/>
                          <a:cs typeface="+mn-cs"/>
                        </a:rPr>
                        <a:t>涉及税费</a:t>
                      </a:r>
                    </a:p>
                  </a:txBody>
                  <a:tcPr/>
                </a:tc>
                <a:tc>
                  <a:txBody>
                    <a:bodyPr/>
                    <a:lstStyle/>
                    <a:p>
                      <a:r>
                        <a:rPr lang="zh-CN" altLang="en-US" sz="1800" b="1" kern="1200" baseline="0" dirty="0">
                          <a:solidFill>
                            <a:schemeClr val="tx1"/>
                          </a:solidFill>
                          <a:latin typeface="+mn-lt"/>
                          <a:ea typeface="+mn-ea"/>
                          <a:cs typeface="+mn-cs"/>
                        </a:rPr>
                        <a:t>适用对象</a:t>
                      </a:r>
                    </a:p>
                  </a:txBody>
                  <a:tcPr/>
                </a:tc>
                <a:tc>
                  <a:txBody>
                    <a:bodyPr/>
                    <a:lstStyle/>
                    <a:p>
                      <a:r>
                        <a:rPr lang="zh-CN" altLang="en-US" sz="1800" b="1" kern="1200" baseline="0" dirty="0">
                          <a:solidFill>
                            <a:schemeClr val="tx1"/>
                          </a:solidFill>
                          <a:latin typeface="+mn-lt"/>
                          <a:ea typeface="+mn-ea"/>
                          <a:cs typeface="+mn-cs"/>
                        </a:rPr>
                        <a:t>政策概述</a:t>
                      </a:r>
                    </a:p>
                  </a:txBody>
                  <a:tcPr/>
                </a:tc>
                <a:tc>
                  <a:txBody>
                    <a:bodyPr/>
                    <a:lstStyle/>
                    <a:p>
                      <a:r>
                        <a:rPr lang="zh-CN" altLang="en-US" sz="1800" b="1" kern="1200" baseline="0" dirty="0">
                          <a:solidFill>
                            <a:schemeClr val="tx1"/>
                          </a:solidFill>
                          <a:latin typeface="+mn-lt"/>
                          <a:ea typeface="+mn-ea"/>
                          <a:cs typeface="+mn-cs"/>
                        </a:rPr>
                        <a:t>提示</a:t>
                      </a:r>
                    </a:p>
                  </a:txBody>
                  <a:tcPr/>
                </a:tc>
                <a:extLst>
                  <a:ext uri="{0D108BD9-81ED-4DB2-BD59-A6C34878D82A}">
                    <a16:rowId xmlns="" xmlns:a16="http://schemas.microsoft.com/office/drawing/2014/main" val="10000"/>
                  </a:ext>
                </a:extLst>
              </a:tr>
              <a:tr h="370840">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财政部税务总局公告2020年第</a:t>
                      </a:r>
                      <a:r>
                        <a:rPr lang="en-US" altLang="zh-CN" sz="1800" b="1" kern="1200" baseline="0" dirty="0">
                          <a:solidFill>
                            <a:schemeClr val="tx1"/>
                          </a:solidFill>
                          <a:latin typeface="+mn-lt"/>
                          <a:ea typeface="+mn-ea"/>
                          <a:cs typeface="+mn-cs"/>
                        </a:rPr>
                        <a:t>9</a:t>
                      </a:r>
                      <a:r>
                        <a:rPr lang="zh-CN" altLang="en-US" sz="1800" b="1" kern="1200" baseline="0" dirty="0">
                          <a:solidFill>
                            <a:schemeClr val="tx1"/>
                          </a:solidFill>
                          <a:latin typeface="+mn-lt"/>
                          <a:ea typeface="+mn-ea"/>
                          <a:cs typeface="+mn-cs"/>
                        </a:rPr>
                        <a:t>号、第</a:t>
                      </a:r>
                      <a:r>
                        <a:rPr lang="en-US" altLang="zh-CN" sz="1800" b="1" kern="1200" baseline="0" dirty="0">
                          <a:solidFill>
                            <a:schemeClr val="tx1"/>
                          </a:solidFill>
                          <a:latin typeface="+mn-lt"/>
                          <a:ea typeface="+mn-ea"/>
                          <a:cs typeface="+mn-cs"/>
                        </a:rPr>
                        <a:t>28</a:t>
                      </a:r>
                      <a:r>
                        <a:rPr lang="zh-CN" altLang="en-US" sz="1800" b="1" kern="1200" baseline="0" dirty="0">
                          <a:solidFill>
                            <a:schemeClr val="tx1"/>
                          </a:solidFill>
                          <a:latin typeface="+mn-lt"/>
                          <a:ea typeface="+mn-ea"/>
                          <a:cs typeface="+mn-cs"/>
                        </a:rPr>
                        <a:t>号；税务总局公告2020年第</a:t>
                      </a:r>
                      <a:r>
                        <a:rPr lang="en-US" altLang="zh-CN" sz="1800" b="1" kern="1200" baseline="0" dirty="0">
                          <a:solidFill>
                            <a:schemeClr val="tx1"/>
                          </a:solidFill>
                          <a:latin typeface="+mn-lt"/>
                          <a:ea typeface="+mn-ea"/>
                          <a:cs typeface="+mn-cs"/>
                        </a:rPr>
                        <a:t>4</a:t>
                      </a:r>
                      <a:r>
                        <a:rPr lang="zh-CN" altLang="en-US" sz="1800" b="1" kern="1200" baseline="0" dirty="0">
                          <a:solidFill>
                            <a:schemeClr val="tx1"/>
                          </a:solidFill>
                          <a:latin typeface="+mn-lt"/>
                          <a:ea typeface="+mn-ea"/>
                          <a:cs typeface="+mn-cs"/>
                        </a:rPr>
                        <a:t>号</a:t>
                      </a:r>
                      <a:endParaRPr lang="zh-CN" altLang="en-US" dirty="0"/>
                    </a:p>
                    <a:p>
                      <a:endParaRPr lang="zh-CN" altLang="en-US" sz="1800" b="1" kern="1200" baseline="0" dirty="0">
                        <a:solidFill>
                          <a:schemeClr val="tx1"/>
                        </a:solidFill>
                        <a:latin typeface="+mn-lt"/>
                        <a:ea typeface="+mn-ea"/>
                        <a:cs typeface="+mn-cs"/>
                      </a:endParaRPr>
                    </a:p>
                  </a:txBody>
                  <a:tcPr/>
                </a:tc>
                <a:tc>
                  <a:txBody>
                    <a:bodyPr/>
                    <a:lstStyle/>
                    <a:p>
                      <a:r>
                        <a:rPr lang="zh-CN" altLang="en-US" sz="1800" b="1" kern="1200" baseline="0" dirty="0">
                          <a:solidFill>
                            <a:schemeClr val="tx1"/>
                          </a:solidFill>
                          <a:latin typeface="+mn-lt"/>
                          <a:ea typeface="+mn-ea"/>
                          <a:cs typeface="+mn-cs"/>
                        </a:rPr>
                        <a:t>企业所得税</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800" b="1" kern="1200" baseline="0" dirty="0">
                          <a:solidFill>
                            <a:schemeClr val="tx1"/>
                          </a:solidFill>
                          <a:latin typeface="+mn-lt"/>
                          <a:ea typeface="+mn-ea"/>
                          <a:cs typeface="+mn-cs"/>
                        </a:rPr>
                        <a:t>捐赠的企业</a:t>
                      </a:r>
                      <a:endParaRPr lang="zh-CN" altLang="en-US" sz="1800" b="1" kern="1200" baseline="0" dirty="0">
                        <a:solidFill>
                          <a:schemeClr val="tx1"/>
                        </a:solidFill>
                        <a:latin typeface="+mn-lt"/>
                        <a:ea typeface="+mn-ea"/>
                        <a:cs typeface="+mn-cs"/>
                      </a:endParaRPr>
                    </a:p>
                  </a:txBody>
                  <a:tcPr/>
                </a:tc>
                <a:tc rowSpan="2">
                  <a:txBody>
                    <a:bodyPr/>
                    <a:lstStyle/>
                    <a:p>
                      <a:r>
                        <a:rPr lang="en-US" altLang="zh-CN" sz="1800" kern="1200" dirty="0">
                          <a:solidFill>
                            <a:schemeClr val="dk1"/>
                          </a:solidFill>
                          <a:effectLst/>
                          <a:latin typeface="+mn-lt"/>
                          <a:ea typeface="+mn-ea"/>
                          <a:cs typeface="+mn-cs"/>
                        </a:rPr>
                        <a:t>1.</a:t>
                      </a:r>
                      <a:r>
                        <a:rPr lang="zh-CN" altLang="zh-CN" sz="1800" b="1" kern="1200" dirty="0">
                          <a:solidFill>
                            <a:schemeClr val="dk1"/>
                          </a:solidFill>
                          <a:effectLst/>
                          <a:latin typeface="+mn-lt"/>
                          <a:ea typeface="+mn-ea"/>
                          <a:cs typeface="+mn-cs"/>
                        </a:rPr>
                        <a:t>通过公益性社会组织或者县级以上人民政府及其部门等国家机关</a:t>
                      </a:r>
                      <a:r>
                        <a:rPr lang="zh-CN" altLang="en-US" sz="1800" b="1" kern="1200" dirty="0">
                          <a:solidFill>
                            <a:schemeClr val="dk1"/>
                          </a:solidFill>
                          <a:effectLst/>
                          <a:latin typeface="+mn-lt"/>
                          <a:ea typeface="+mn-ea"/>
                          <a:cs typeface="+mn-cs"/>
                        </a:rPr>
                        <a:t>用于</a:t>
                      </a:r>
                      <a:r>
                        <a:rPr lang="zh-CN" altLang="zh-CN" sz="1800" b="1" kern="1200" dirty="0">
                          <a:solidFill>
                            <a:schemeClr val="dk1"/>
                          </a:solidFill>
                          <a:effectLst/>
                          <a:latin typeface="+mn-lt"/>
                          <a:ea typeface="+mn-ea"/>
                          <a:cs typeface="+mn-cs"/>
                        </a:rPr>
                        <a:t>应对新型冠状病毒感染的肺炎疫情的</a:t>
                      </a:r>
                      <a:r>
                        <a:rPr lang="zh-CN" altLang="zh-CN" sz="1800" b="1" kern="1200" dirty="0">
                          <a:solidFill>
                            <a:srgbClr val="FF0000"/>
                          </a:solidFill>
                          <a:effectLst/>
                          <a:latin typeface="+mn-lt"/>
                          <a:ea typeface="+mn-ea"/>
                          <a:cs typeface="+mn-cs"/>
                        </a:rPr>
                        <a:t>现金和物品</a:t>
                      </a:r>
                      <a:r>
                        <a:rPr lang="zh-CN" altLang="en-US" sz="1800" b="1" kern="1200" dirty="0">
                          <a:solidFill>
                            <a:schemeClr val="dk1"/>
                          </a:solidFill>
                          <a:effectLst/>
                          <a:latin typeface="+mn-lt"/>
                          <a:ea typeface="+mn-ea"/>
                          <a:cs typeface="+mn-cs"/>
                        </a:rPr>
                        <a:t>，允许全额扣除</a:t>
                      </a:r>
                      <a:endParaRPr lang="en-US" altLang="zh-CN" sz="1800" b="1" kern="1200" dirty="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b="1" kern="1200" baseline="0" dirty="0">
                          <a:solidFill>
                            <a:schemeClr val="dk1"/>
                          </a:solidFill>
                          <a:effectLst/>
                          <a:latin typeface="+mn-lt"/>
                          <a:ea typeface="+mn-ea"/>
                          <a:cs typeface="+mn-cs"/>
                        </a:rPr>
                        <a:t>2.</a:t>
                      </a:r>
                      <a:r>
                        <a:rPr lang="zh-CN" altLang="zh-CN" sz="1800" b="1" kern="1200" dirty="0">
                          <a:solidFill>
                            <a:schemeClr val="dk1"/>
                          </a:solidFill>
                          <a:effectLst/>
                          <a:latin typeface="+mn-lt"/>
                          <a:ea typeface="+mn-ea"/>
                          <a:cs typeface="+mn-cs"/>
                        </a:rPr>
                        <a:t>直接向承担疫情防治任务的医院捐赠应对疫情</a:t>
                      </a:r>
                      <a:r>
                        <a:rPr lang="zh-CN" altLang="zh-CN" sz="1800" b="1" kern="1200" dirty="0">
                          <a:solidFill>
                            <a:srgbClr val="FF0000"/>
                          </a:solidFill>
                          <a:effectLst/>
                          <a:latin typeface="+mn-lt"/>
                          <a:ea typeface="+mn-ea"/>
                          <a:cs typeface="+mn-cs"/>
                        </a:rPr>
                        <a:t>物品</a:t>
                      </a:r>
                      <a:r>
                        <a:rPr lang="zh-CN" altLang="en-US" sz="1800" b="1" kern="1200" dirty="0">
                          <a:solidFill>
                            <a:schemeClr val="dk1"/>
                          </a:solidFill>
                          <a:effectLst/>
                          <a:latin typeface="+mn-lt"/>
                          <a:ea typeface="+mn-ea"/>
                          <a:cs typeface="+mn-cs"/>
                        </a:rPr>
                        <a:t>，允许全额扣除</a:t>
                      </a:r>
                      <a:endParaRPr lang="en-US" altLang="zh-CN" sz="1800" b="1" kern="1200" dirty="0">
                        <a:solidFill>
                          <a:schemeClr val="dk1"/>
                        </a:solidFill>
                        <a:effectLst/>
                        <a:latin typeface="+mn-lt"/>
                        <a:ea typeface="+mn-ea"/>
                        <a:cs typeface="+mn-cs"/>
                      </a:endParaRPr>
                    </a:p>
                  </a:txBody>
                  <a:tcPr/>
                </a:tc>
                <a:tc rowSpan="2">
                  <a:txBody>
                    <a:bodyPr/>
                    <a:lstStyle/>
                    <a:p>
                      <a:r>
                        <a:rPr lang="zh-CN" altLang="en-US" sz="1800" b="1" kern="1200" baseline="0" dirty="0">
                          <a:solidFill>
                            <a:schemeClr val="tx1"/>
                          </a:solidFill>
                          <a:latin typeface="+mn-lt"/>
                          <a:ea typeface="+mn-ea"/>
                          <a:cs typeface="+mn-cs"/>
                        </a:rPr>
                        <a:t>全额</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直接向防治医疗，限物品、开接收函</a:t>
                      </a:r>
                    </a:p>
                  </a:txBody>
                  <a:tcPr/>
                </a:tc>
                <a:extLst>
                  <a:ext uri="{0D108BD9-81ED-4DB2-BD59-A6C34878D82A}">
                    <a16:rowId xmlns="" xmlns:a16="http://schemas.microsoft.com/office/drawing/2014/main" val="10001"/>
                  </a:ext>
                </a:extLst>
              </a:tr>
              <a:tr h="370840">
                <a:tc vMerge="1">
                  <a:txBody>
                    <a:bodyPr/>
                    <a:lstStyle/>
                    <a:p>
                      <a:endParaRPr lang="zh-CN" altLang="en-US" sz="1800" b="1" kern="1200" baseline="0" dirty="0">
                        <a:solidFill>
                          <a:schemeClr val="tx1"/>
                        </a:solidFill>
                        <a:latin typeface="+mn-lt"/>
                        <a:ea typeface="+mn-ea"/>
                        <a:cs typeface="+mn-cs"/>
                      </a:endParaRPr>
                    </a:p>
                  </a:txBody>
                  <a:tcPr/>
                </a:tc>
                <a:tc>
                  <a:txBody>
                    <a:bodyPr/>
                    <a:lstStyle/>
                    <a:p>
                      <a:r>
                        <a:rPr lang="zh-CN" altLang="en-US" sz="1800" b="1" kern="1200" baseline="0" dirty="0">
                          <a:solidFill>
                            <a:schemeClr val="tx1"/>
                          </a:solidFill>
                          <a:latin typeface="+mn-lt"/>
                          <a:ea typeface="+mn-ea"/>
                          <a:cs typeface="+mn-cs"/>
                        </a:rPr>
                        <a:t>个人所得税</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800" b="1" kern="1200" baseline="0" dirty="0">
                          <a:solidFill>
                            <a:schemeClr val="tx1"/>
                          </a:solidFill>
                          <a:latin typeface="+mn-lt"/>
                          <a:ea typeface="+mn-ea"/>
                          <a:cs typeface="+mn-cs"/>
                        </a:rPr>
                        <a:t>捐赠的个人</a:t>
                      </a:r>
                      <a:endParaRPr lang="zh-CN" altLang="en-US" sz="1800" b="1" kern="1200" baseline="0" dirty="0">
                        <a:solidFill>
                          <a:schemeClr val="tx1"/>
                        </a:solidFill>
                        <a:latin typeface="+mn-lt"/>
                        <a:ea typeface="+mn-ea"/>
                        <a:cs typeface="+mn-cs"/>
                      </a:endParaRPr>
                    </a:p>
                    <a:p>
                      <a:endParaRPr lang="zh-CN" altLang="en-US" sz="1800" b="1" kern="1200" baseline="0" dirty="0">
                        <a:solidFill>
                          <a:schemeClr val="tx1"/>
                        </a:solidFill>
                        <a:latin typeface="+mn-lt"/>
                        <a:ea typeface="+mn-ea"/>
                        <a:cs typeface="+mn-cs"/>
                      </a:endParaRPr>
                    </a:p>
                  </a:txBody>
                  <a:tcPr/>
                </a:tc>
                <a:tc vMerge="1">
                  <a:txBody>
                    <a:bodyPr/>
                    <a:lstStyle/>
                    <a:p>
                      <a:endParaRPr lang="zh-CN" altLang="en-US" sz="1800" b="1" kern="1200" baseline="0" dirty="0">
                        <a:solidFill>
                          <a:schemeClr val="tx1"/>
                        </a:solidFill>
                        <a:latin typeface="+mn-lt"/>
                        <a:ea typeface="+mn-ea"/>
                        <a:cs typeface="+mn-cs"/>
                      </a:endParaRPr>
                    </a:p>
                  </a:txBody>
                  <a:tcPr/>
                </a:tc>
                <a:tc vMerge="1">
                  <a:txBody>
                    <a:bodyPr/>
                    <a:lstStyle/>
                    <a:p>
                      <a:endParaRPr lang="zh-CN" altLang="en-US" sz="1800" b="1" kern="1200" baseline="0" dirty="0">
                        <a:solidFill>
                          <a:schemeClr val="tx1"/>
                        </a:solidFill>
                        <a:latin typeface="+mn-lt"/>
                        <a:ea typeface="+mn-ea"/>
                        <a:cs typeface="+mn-cs"/>
                      </a:endParaRPr>
                    </a:p>
                  </a:txBody>
                  <a:tcPr/>
                </a:tc>
                <a:extLst>
                  <a:ext uri="{0D108BD9-81ED-4DB2-BD59-A6C34878D82A}">
                    <a16:rowId xmlns="" xmlns:a16="http://schemas.microsoft.com/office/drawing/2014/main" val="10002"/>
                  </a:ext>
                </a:extLst>
              </a:tr>
              <a:tr h="741680">
                <a:tc vMerge="1">
                  <a:txBody>
                    <a:bodyPr/>
                    <a:lstStyle/>
                    <a:p>
                      <a:endParaRPr lang="zh-CN" altLang="en-US" sz="1800" b="1" kern="1200" baseline="0" dirty="0">
                        <a:solidFill>
                          <a:schemeClr val="tx1"/>
                        </a:solidFill>
                        <a:latin typeface="+mn-lt"/>
                        <a:ea typeface="+mn-ea"/>
                        <a:cs typeface="+mn-cs"/>
                      </a:endParaRPr>
                    </a:p>
                  </a:txBody>
                  <a:tcPr/>
                </a:tc>
                <a:tc>
                  <a:txBody>
                    <a:bodyPr/>
                    <a:lstStyle/>
                    <a:p>
                      <a:r>
                        <a:rPr lang="zh-CN" altLang="en-US" sz="1800" b="1" kern="1200" baseline="0" dirty="0">
                          <a:solidFill>
                            <a:schemeClr val="tx1"/>
                          </a:solidFill>
                          <a:latin typeface="+mn-lt"/>
                          <a:ea typeface="+mn-ea"/>
                          <a:cs typeface="+mn-cs"/>
                        </a:rPr>
                        <a:t>增值税及附加</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无偿捐赠应对疫情货物的单位和个体工商户</a:t>
                      </a:r>
                      <a:endParaRPr lang="en-US" altLang="zh-CN" sz="1800" b="1" kern="1200" baseline="0" dirty="0">
                        <a:solidFill>
                          <a:schemeClr val="tx1"/>
                        </a:solidFill>
                        <a:latin typeface="+mn-lt"/>
                        <a:ea typeface="+mn-ea"/>
                        <a:cs typeface="+mn-cs"/>
                        <a:sym typeface="+mn-ea"/>
                      </a:endParaRPr>
                    </a:p>
                  </a:txBody>
                  <a:tcPr/>
                </a:tc>
                <a:tc>
                  <a:txBody>
                    <a:bodyPr/>
                    <a:lstStyle/>
                    <a:p>
                      <a:r>
                        <a:rPr lang="zh-CN" altLang="en-US" sz="1800" b="1" kern="1200" baseline="0" dirty="0">
                          <a:solidFill>
                            <a:schemeClr val="tx1"/>
                          </a:solidFill>
                          <a:latin typeface="+mn-lt"/>
                          <a:ea typeface="+mn-ea"/>
                          <a:cs typeface="+mn-cs"/>
                        </a:rPr>
                        <a:t>通过以上两类渠道，捐赠用于应对疫情的自产、委托加工或购买的货物，免征增值税、消费税、城市维护建设税、教育费附加、地方教育附加</a:t>
                      </a:r>
                    </a:p>
                  </a:txBody>
                  <a:tcPr/>
                </a:tc>
                <a:tc>
                  <a:txBody>
                    <a:bodyPr/>
                    <a:lstStyle/>
                    <a:p>
                      <a:endParaRPr lang="zh-CN" altLang="en-US" sz="1800" b="1" kern="1200" baseline="0" dirty="0">
                        <a:solidFill>
                          <a:schemeClr val="tx1"/>
                        </a:solidFill>
                        <a:latin typeface="+mn-lt"/>
                        <a:ea typeface="+mn-ea"/>
                        <a:cs typeface="+mn-cs"/>
                      </a:endParaRPr>
                    </a:p>
                  </a:txBody>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6879369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a:bodyPr>
          <a:lstStyle/>
          <a:p>
            <a:r>
              <a:rPr lang="zh-CN" altLang="en-US" dirty="0" smtClean="0">
                <a:solidFill>
                  <a:srgbClr val="0070C0"/>
                </a:solidFill>
              </a:rPr>
              <a:t>（三）拍卖行代开免税艺术品发票</a:t>
            </a:r>
            <a:r>
              <a:rPr lang="zh-CN" altLang="en-US" sz="2000" dirty="0">
                <a:solidFill>
                  <a:srgbClr val="0070C0"/>
                </a:solidFill>
              </a:rPr>
              <a:t>（</a:t>
            </a:r>
            <a:r>
              <a:rPr lang="zh-CN" altLang="zh-CN" sz="2000" dirty="0">
                <a:solidFill>
                  <a:srgbClr val="0070C0"/>
                </a:solidFill>
              </a:rPr>
              <a:t>国家税务总局公告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9</a:t>
            </a:r>
            <a:r>
              <a:rPr lang="zh-CN" altLang="zh-CN" sz="2000" dirty="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zh-CN" dirty="0"/>
              <a:t>拍卖行受托拍卖文物艺术品，委托方按规定享受</a:t>
            </a:r>
            <a:r>
              <a:rPr lang="zh-CN" altLang="zh-CN" dirty="0">
                <a:solidFill>
                  <a:srgbClr val="FF0000"/>
                </a:solidFill>
              </a:rPr>
              <a:t>免征</a:t>
            </a:r>
            <a:r>
              <a:rPr lang="zh-CN" altLang="zh-CN" dirty="0"/>
              <a:t>增值税政策的，拍卖行可以自己名义就代为收取的货物价款向购买方开具增值税普通发票，对应的货物价款不计入拍卖行的增值税应税收</a:t>
            </a:r>
            <a:r>
              <a:rPr lang="zh-CN" altLang="zh-CN" dirty="0" smtClean="0"/>
              <a:t>入</a:t>
            </a:r>
            <a:r>
              <a:rPr lang="zh-CN" altLang="en-US" dirty="0"/>
              <a:t>（</a:t>
            </a:r>
            <a:r>
              <a:rPr lang="en-US" altLang="zh-CN" dirty="0"/>
              <a:t>614</a:t>
            </a:r>
            <a:r>
              <a:rPr lang="zh-CN" altLang="en-US" dirty="0"/>
              <a:t>“拍卖行受托拍卖文物艺术品代收货款”）　</a:t>
            </a:r>
            <a:endParaRPr lang="zh-CN" altLang="zh-CN" dirty="0"/>
          </a:p>
          <a:p>
            <a:r>
              <a:rPr lang="zh-CN" altLang="zh-CN" dirty="0"/>
              <a:t>拍卖行应将以下纸质或电子证明材料留存备查：拍卖物品的图片信息、委托拍卖合同、拍卖成交确认书、买卖双方身份证明、价款代收转付凭证、扣缴委托方个人所得税相关</a:t>
            </a:r>
            <a:r>
              <a:rPr lang="zh-CN" altLang="zh-CN" dirty="0" smtClean="0"/>
              <a:t>资料</a:t>
            </a:r>
            <a:endParaRPr lang="zh-CN" altLang="zh-CN" dirty="0"/>
          </a:p>
          <a:p>
            <a:r>
              <a:rPr lang="zh-CN" altLang="zh-CN" dirty="0"/>
              <a:t>文物艺术品，包括书画、陶瓷器、玉石器、金属器、漆器、竹木牙雕、佛教用具、古典家具、紫砂茗具、文房清供、古籍碑帖、邮品钱币、珠宝等收藏品。</a:t>
            </a:r>
          </a:p>
          <a:p>
            <a:endParaRPr lang="zh-CN" altLang="en-US" sz="2000" dirty="0">
              <a:solidFill>
                <a:srgbClr val="0070C0"/>
              </a:solidFill>
            </a:endParaRPr>
          </a:p>
        </p:txBody>
      </p:sp>
    </p:spTree>
    <p:extLst>
      <p:ext uri="{BB962C8B-B14F-4D97-AF65-F5344CB8AC3E}">
        <p14:creationId xmlns:p14="http://schemas.microsoft.com/office/powerpoint/2010/main" val="156365085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应对新冠</a:t>
            </a:r>
            <a:r>
              <a:rPr lang="zh-CN" altLang="zh-CN" dirty="0"/>
              <a:t>肺炎</a:t>
            </a:r>
            <a:r>
              <a:rPr lang="zh-CN" altLang="en-US" dirty="0"/>
              <a:t>相关政策</a:t>
            </a:r>
          </a:p>
        </p:txBody>
      </p:sp>
      <p:sp>
        <p:nvSpPr>
          <p:cNvPr id="3" name="内容占位符 2"/>
          <p:cNvSpPr>
            <a:spLocks noGrp="1"/>
          </p:cNvSpPr>
          <p:nvPr>
            <p:ph idx="1"/>
          </p:nvPr>
        </p:nvSpPr>
        <p:spPr/>
        <p:txBody>
          <a:bodyPr/>
          <a:lstStyle/>
          <a:p>
            <a:r>
              <a:rPr lang="zh-CN" altLang="zh-CN" dirty="0" smtClean="0">
                <a:solidFill>
                  <a:srgbClr val="FF0000"/>
                </a:solidFill>
              </a:rPr>
              <a:t>四</a:t>
            </a:r>
            <a:r>
              <a:rPr lang="en-US" altLang="zh-CN" dirty="0" smtClean="0">
                <a:solidFill>
                  <a:srgbClr val="FF0000"/>
                </a:solidFill>
              </a:rPr>
              <a:t>.</a:t>
            </a:r>
            <a:r>
              <a:rPr lang="zh-CN" altLang="zh-CN" dirty="0" smtClean="0">
                <a:solidFill>
                  <a:srgbClr val="FF0000"/>
                </a:solidFill>
              </a:rPr>
              <a:t>支持</a:t>
            </a:r>
            <a:r>
              <a:rPr lang="zh-CN" altLang="zh-CN" dirty="0">
                <a:solidFill>
                  <a:srgbClr val="FF0000"/>
                </a:solidFill>
              </a:rPr>
              <a:t>复工复产</a:t>
            </a:r>
            <a:endParaRPr lang="en-US" altLang="zh-CN" dirty="0">
              <a:solidFill>
                <a:srgbClr val="FF0000"/>
              </a:solidFill>
            </a:endParaRPr>
          </a:p>
          <a:p>
            <a:endParaRPr lang="zh-CN" altLang="zh-CN" dirty="0">
              <a:solidFill>
                <a:srgbClr val="FF0000"/>
              </a:solidFill>
            </a:endParaRP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575956368"/>
              </p:ext>
            </p:extLst>
          </p:nvPr>
        </p:nvGraphicFramePr>
        <p:xfrm>
          <a:off x="683568" y="1700808"/>
          <a:ext cx="7996780" cy="4480560"/>
        </p:xfrm>
        <a:graphic>
          <a:graphicData uri="http://schemas.openxmlformats.org/drawingml/2006/table">
            <a:tbl>
              <a:tblPr firstRow="1" bandRow="1">
                <a:tableStyleId>{93296810-A885-4BE3-A3E7-6D5BEEA58F35}</a:tableStyleId>
              </a:tblPr>
              <a:tblGrid>
                <a:gridCol w="1584176">
                  <a:extLst>
                    <a:ext uri="{9D8B030D-6E8A-4147-A177-3AD203B41FA5}">
                      <a16:colId xmlns="" xmlns:a16="http://schemas.microsoft.com/office/drawing/2014/main" val="20000"/>
                    </a:ext>
                  </a:extLst>
                </a:gridCol>
                <a:gridCol w="1224136">
                  <a:extLst>
                    <a:ext uri="{9D8B030D-6E8A-4147-A177-3AD203B41FA5}">
                      <a16:colId xmlns="" xmlns:a16="http://schemas.microsoft.com/office/drawing/2014/main" val="20001"/>
                    </a:ext>
                  </a:extLst>
                </a:gridCol>
                <a:gridCol w="1224136">
                  <a:extLst>
                    <a:ext uri="{9D8B030D-6E8A-4147-A177-3AD203B41FA5}">
                      <a16:colId xmlns="" xmlns:a16="http://schemas.microsoft.com/office/drawing/2014/main" val="20002"/>
                    </a:ext>
                  </a:extLst>
                </a:gridCol>
                <a:gridCol w="2304256">
                  <a:extLst>
                    <a:ext uri="{9D8B030D-6E8A-4147-A177-3AD203B41FA5}">
                      <a16:colId xmlns="" xmlns:a16="http://schemas.microsoft.com/office/drawing/2014/main" val="20003"/>
                    </a:ext>
                  </a:extLst>
                </a:gridCol>
                <a:gridCol w="1660076">
                  <a:extLst>
                    <a:ext uri="{9D8B030D-6E8A-4147-A177-3AD203B41FA5}">
                      <a16:colId xmlns="" xmlns:a16="http://schemas.microsoft.com/office/drawing/2014/main" val="20004"/>
                    </a:ext>
                  </a:extLst>
                </a:gridCol>
              </a:tblGrid>
              <a:tr h="0">
                <a:tc>
                  <a:txBody>
                    <a:bodyPr/>
                    <a:lstStyle/>
                    <a:p>
                      <a:r>
                        <a:rPr lang="zh-CN" altLang="en-US" sz="1800" b="1" kern="1200" baseline="0" dirty="0">
                          <a:solidFill>
                            <a:schemeClr val="tx1"/>
                          </a:solidFill>
                          <a:latin typeface="+mn-lt"/>
                          <a:ea typeface="+mn-ea"/>
                          <a:cs typeface="+mn-cs"/>
                        </a:rPr>
                        <a:t>政策文号</a:t>
                      </a:r>
                    </a:p>
                  </a:txBody>
                  <a:tcPr/>
                </a:tc>
                <a:tc>
                  <a:txBody>
                    <a:bodyPr/>
                    <a:lstStyle/>
                    <a:p>
                      <a:r>
                        <a:rPr lang="zh-CN" altLang="en-US" sz="1800" b="1" kern="1200" baseline="0" dirty="0">
                          <a:solidFill>
                            <a:schemeClr val="tx1"/>
                          </a:solidFill>
                          <a:latin typeface="+mn-lt"/>
                          <a:ea typeface="+mn-ea"/>
                          <a:cs typeface="+mn-cs"/>
                        </a:rPr>
                        <a:t>涉及税费</a:t>
                      </a:r>
                    </a:p>
                  </a:txBody>
                  <a:tcPr/>
                </a:tc>
                <a:tc>
                  <a:txBody>
                    <a:bodyPr/>
                    <a:lstStyle/>
                    <a:p>
                      <a:r>
                        <a:rPr lang="zh-CN" altLang="en-US" sz="1800" b="1" kern="1200" baseline="0" dirty="0">
                          <a:solidFill>
                            <a:schemeClr val="tx1"/>
                          </a:solidFill>
                          <a:latin typeface="+mn-lt"/>
                          <a:ea typeface="+mn-ea"/>
                          <a:cs typeface="+mn-cs"/>
                        </a:rPr>
                        <a:t>适用对象</a:t>
                      </a:r>
                    </a:p>
                  </a:txBody>
                  <a:tcPr/>
                </a:tc>
                <a:tc>
                  <a:txBody>
                    <a:bodyPr/>
                    <a:lstStyle/>
                    <a:p>
                      <a:r>
                        <a:rPr lang="zh-CN" altLang="en-US" sz="1800" b="1" kern="1200" baseline="0" dirty="0">
                          <a:solidFill>
                            <a:schemeClr val="tx1"/>
                          </a:solidFill>
                          <a:latin typeface="+mn-lt"/>
                          <a:ea typeface="+mn-ea"/>
                          <a:cs typeface="+mn-cs"/>
                        </a:rPr>
                        <a:t>政策概述</a:t>
                      </a:r>
                    </a:p>
                  </a:txBody>
                  <a:tcPr/>
                </a:tc>
                <a:tc>
                  <a:txBody>
                    <a:bodyPr/>
                    <a:lstStyle/>
                    <a:p>
                      <a:r>
                        <a:rPr lang="zh-CN" altLang="en-US" sz="1800" b="1" kern="1200" baseline="0" dirty="0">
                          <a:solidFill>
                            <a:schemeClr val="tx1"/>
                          </a:solidFill>
                          <a:latin typeface="+mn-lt"/>
                          <a:ea typeface="+mn-ea"/>
                          <a:cs typeface="+mn-cs"/>
                        </a:rPr>
                        <a:t>提示</a:t>
                      </a:r>
                    </a:p>
                  </a:txBody>
                  <a:tcPr/>
                </a:tc>
                <a:extLst>
                  <a:ext uri="{0D108BD9-81ED-4DB2-BD59-A6C34878D82A}">
                    <a16:rowId xmlns=""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财政部税务总局公告2020年第</a:t>
                      </a:r>
                      <a:r>
                        <a:rPr lang="en-US" altLang="zh-CN" sz="1800" b="1" kern="1200" baseline="0" dirty="0">
                          <a:solidFill>
                            <a:schemeClr val="tx1"/>
                          </a:solidFill>
                          <a:latin typeface="+mn-lt"/>
                          <a:ea typeface="+mn-ea"/>
                          <a:cs typeface="+mn-cs"/>
                        </a:rPr>
                        <a:t>13</a:t>
                      </a:r>
                      <a:r>
                        <a:rPr lang="zh-CN" altLang="en-US" sz="1800" b="1" kern="1200" baseline="0" dirty="0">
                          <a:solidFill>
                            <a:schemeClr val="tx1"/>
                          </a:solidFill>
                          <a:latin typeface="+mn-lt"/>
                          <a:ea typeface="+mn-ea"/>
                          <a:cs typeface="+mn-cs"/>
                        </a:rPr>
                        <a:t>号、第</a:t>
                      </a:r>
                      <a:r>
                        <a:rPr lang="en-US" altLang="zh-CN" sz="1800" b="1" kern="1200" baseline="0" dirty="0">
                          <a:solidFill>
                            <a:schemeClr val="tx1"/>
                          </a:solidFill>
                          <a:latin typeface="+mn-lt"/>
                          <a:ea typeface="+mn-ea"/>
                          <a:cs typeface="+mn-cs"/>
                        </a:rPr>
                        <a:t>24</a:t>
                      </a:r>
                      <a:r>
                        <a:rPr lang="zh-CN" altLang="en-US" sz="1800" b="1" kern="1200" baseline="0" dirty="0">
                          <a:solidFill>
                            <a:schemeClr val="tx1"/>
                          </a:solidFill>
                          <a:latin typeface="+mn-lt"/>
                          <a:ea typeface="+mn-ea"/>
                          <a:cs typeface="+mn-cs"/>
                        </a:rPr>
                        <a:t>号；税务总局公告2020年第</a:t>
                      </a:r>
                      <a:r>
                        <a:rPr lang="en-US" altLang="zh-CN" sz="1800" b="1" kern="1200" baseline="0" dirty="0">
                          <a:solidFill>
                            <a:schemeClr val="tx1"/>
                          </a:solidFill>
                          <a:latin typeface="+mn-lt"/>
                          <a:ea typeface="+mn-ea"/>
                          <a:cs typeface="+mn-cs"/>
                        </a:rPr>
                        <a:t>5</a:t>
                      </a:r>
                      <a:r>
                        <a:rPr lang="zh-CN" altLang="en-US" sz="1800" b="1" kern="1200" baseline="0" dirty="0">
                          <a:solidFill>
                            <a:schemeClr val="tx1"/>
                          </a:solidFill>
                          <a:latin typeface="+mn-lt"/>
                          <a:ea typeface="+mn-ea"/>
                          <a:cs typeface="+mn-cs"/>
                        </a:rPr>
                        <a:t>号</a:t>
                      </a:r>
                      <a:endParaRPr lang="zh-CN" altLang="en-US" dirty="0"/>
                    </a:p>
                  </a:txBody>
                  <a:tcPr/>
                </a:tc>
                <a:tc>
                  <a:txBody>
                    <a:bodyPr/>
                    <a:lstStyle/>
                    <a:p>
                      <a:r>
                        <a:rPr lang="zh-CN" altLang="en-US" sz="1800" b="1" kern="1200" baseline="0" dirty="0">
                          <a:solidFill>
                            <a:schemeClr val="tx1"/>
                          </a:solidFill>
                          <a:latin typeface="+mn-lt"/>
                          <a:ea typeface="+mn-ea"/>
                          <a:cs typeface="+mn-cs"/>
                        </a:rPr>
                        <a:t>增值税（阶段性减免）</a:t>
                      </a:r>
                    </a:p>
                  </a:txBody>
                  <a:tcPr/>
                </a:tc>
                <a:tc>
                  <a:txBody>
                    <a:bodyPr/>
                    <a:lstStyle/>
                    <a:p>
                      <a:r>
                        <a:rPr lang="zh-CN" altLang="en-US" sz="1800" b="1" kern="1200" baseline="0" dirty="0">
                          <a:solidFill>
                            <a:schemeClr val="tx1"/>
                          </a:solidFill>
                          <a:latin typeface="+mn-lt"/>
                          <a:ea typeface="+mn-ea"/>
                          <a:cs typeface="+mn-cs"/>
                        </a:rPr>
                        <a:t>小规模纳税人</a:t>
                      </a:r>
                    </a:p>
                  </a:txBody>
                  <a:tcPr/>
                </a:tc>
                <a:tc>
                  <a:txBody>
                    <a:bodyPr/>
                    <a:lstStyle/>
                    <a:p>
                      <a:r>
                        <a:rPr lang="en-US" altLang="zh-CN" dirty="0"/>
                        <a:t>2020.1.1-2020.12.31</a:t>
                      </a:r>
                      <a:r>
                        <a:rPr lang="zh-CN" altLang="en-US" sz="1800" b="1" kern="1200" baseline="0" dirty="0">
                          <a:solidFill>
                            <a:schemeClr val="tx1"/>
                          </a:solidFill>
                          <a:latin typeface="+mn-lt"/>
                          <a:ea typeface="+mn-ea"/>
                          <a:cs typeface="+mn-cs"/>
                        </a:rPr>
                        <a:t>湖北以外的，适用</a:t>
                      </a:r>
                      <a:r>
                        <a:rPr lang="en-US" altLang="zh-CN" sz="1800" b="1" kern="1200" baseline="0" dirty="0">
                          <a:solidFill>
                            <a:schemeClr val="tx1"/>
                          </a:solidFill>
                          <a:latin typeface="+mn-lt"/>
                          <a:ea typeface="+mn-ea"/>
                          <a:cs typeface="+mn-cs"/>
                        </a:rPr>
                        <a:t>3%</a:t>
                      </a:r>
                      <a:r>
                        <a:rPr lang="zh-CN" altLang="en-US" sz="1800" b="1" kern="1200" baseline="0" dirty="0">
                          <a:solidFill>
                            <a:schemeClr val="tx1"/>
                          </a:solidFill>
                          <a:latin typeface="+mn-lt"/>
                          <a:ea typeface="+mn-ea"/>
                          <a:cs typeface="+mn-cs"/>
                        </a:rPr>
                        <a:t>的应税销售收入减按 </a:t>
                      </a:r>
                      <a:r>
                        <a:rPr lang="en-US" altLang="zh-CN" sz="1800" b="1" kern="1200" baseline="0" dirty="0">
                          <a:solidFill>
                            <a:schemeClr val="tx1"/>
                          </a:solidFill>
                          <a:latin typeface="+mn-lt"/>
                          <a:ea typeface="+mn-ea"/>
                          <a:cs typeface="+mn-cs"/>
                        </a:rPr>
                        <a:t>1%</a:t>
                      </a:r>
                      <a:r>
                        <a:rPr lang="zh-CN" altLang="en-US" sz="1800" b="1" kern="1200" baseline="0" dirty="0">
                          <a:solidFill>
                            <a:schemeClr val="tx1"/>
                          </a:solidFill>
                          <a:latin typeface="+mn-lt"/>
                          <a:ea typeface="+mn-ea"/>
                          <a:cs typeface="+mn-cs"/>
                        </a:rPr>
                        <a:t>；</a:t>
                      </a:r>
                      <a:r>
                        <a:rPr lang="zh-CN" altLang="zh-CN" sz="1800" b="1" kern="1200" baseline="0" dirty="0">
                          <a:solidFill>
                            <a:schemeClr val="tx1"/>
                          </a:solidFill>
                          <a:latin typeface="+mn-lt"/>
                          <a:ea typeface="+mn-ea"/>
                          <a:cs typeface="+mn-cs"/>
                        </a:rPr>
                        <a:t>适用</a:t>
                      </a:r>
                      <a:r>
                        <a:rPr lang="en-US" altLang="zh-CN" sz="1800" b="1" kern="1200" baseline="0" dirty="0">
                          <a:solidFill>
                            <a:schemeClr val="tx1"/>
                          </a:solidFill>
                          <a:latin typeface="+mn-lt"/>
                          <a:ea typeface="+mn-ea"/>
                          <a:cs typeface="+mn-cs"/>
                        </a:rPr>
                        <a:t>3%</a:t>
                      </a:r>
                      <a:r>
                        <a:rPr lang="zh-CN" altLang="zh-CN" sz="1800" b="1" kern="1200" baseline="0" dirty="0">
                          <a:solidFill>
                            <a:schemeClr val="tx1"/>
                          </a:solidFill>
                          <a:latin typeface="+mn-lt"/>
                          <a:ea typeface="+mn-ea"/>
                          <a:cs typeface="+mn-cs"/>
                        </a:rPr>
                        <a:t>预征率的预缴项目，减按</a:t>
                      </a:r>
                      <a:r>
                        <a:rPr lang="en-US" altLang="zh-CN" sz="1800" b="1" kern="1200" baseline="0" dirty="0">
                          <a:solidFill>
                            <a:schemeClr val="tx1"/>
                          </a:solidFill>
                          <a:latin typeface="+mn-lt"/>
                          <a:ea typeface="+mn-ea"/>
                          <a:cs typeface="+mn-cs"/>
                        </a:rPr>
                        <a:t>1%</a:t>
                      </a:r>
                    </a:p>
                    <a:p>
                      <a:r>
                        <a:rPr lang="zh-CN" altLang="en-US" sz="1800" b="1" kern="1200" baseline="0" dirty="0">
                          <a:solidFill>
                            <a:schemeClr val="tx1"/>
                          </a:solidFill>
                          <a:latin typeface="+mn-lt"/>
                          <a:ea typeface="+mn-ea"/>
                          <a:cs typeface="+mn-cs"/>
                        </a:rPr>
                        <a:t>湖北省的，免征、暂停预征</a:t>
                      </a:r>
                    </a:p>
                  </a:txBody>
                  <a:tcPr/>
                </a:tc>
                <a:tc>
                  <a:txBody>
                    <a:bodyPr/>
                    <a:lstStyle/>
                    <a:p>
                      <a:r>
                        <a:rPr lang="zh-CN" altLang="en-US" sz="1800" b="1" kern="1200" baseline="0" dirty="0">
                          <a:solidFill>
                            <a:schemeClr val="tx1"/>
                          </a:solidFill>
                          <a:latin typeface="+mn-lt"/>
                          <a:ea typeface="+mn-ea"/>
                          <a:cs typeface="+mn-cs"/>
                        </a:rPr>
                        <a:t>不限个体户</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不对</a:t>
                      </a:r>
                      <a:r>
                        <a:rPr lang="en-US" altLang="zh-CN" sz="1800" b="1" kern="1200" baseline="0" dirty="0">
                          <a:solidFill>
                            <a:schemeClr val="tx1"/>
                          </a:solidFill>
                          <a:latin typeface="+mn-lt"/>
                          <a:ea typeface="+mn-ea"/>
                          <a:cs typeface="+mn-cs"/>
                        </a:rPr>
                        <a:t>5%</a:t>
                      </a:r>
                      <a:r>
                        <a:rPr lang="zh-CN" altLang="en-US" sz="1800" b="1" kern="1200" baseline="0" dirty="0">
                          <a:solidFill>
                            <a:schemeClr val="tx1"/>
                          </a:solidFill>
                          <a:latin typeface="+mn-lt"/>
                          <a:ea typeface="+mn-ea"/>
                          <a:cs typeface="+mn-cs"/>
                        </a:rPr>
                        <a:t>征收率</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不对一般纳税人</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可先更优</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换算、开票特殊（</a:t>
                      </a:r>
                      <a:r>
                        <a:rPr lang="zh-CN" altLang="en-US" sz="1800" b="1" kern="1200" baseline="0" dirty="0">
                          <a:solidFill>
                            <a:srgbClr val="FF0000"/>
                          </a:solidFill>
                          <a:latin typeface="+mn-lt"/>
                          <a:ea typeface="+mn-ea"/>
                          <a:cs typeface="+mn-cs"/>
                        </a:rPr>
                        <a:t>开</a:t>
                      </a:r>
                      <a:r>
                        <a:rPr lang="en-US" altLang="zh-CN" sz="1800" b="1" kern="1200" baseline="0" dirty="0">
                          <a:solidFill>
                            <a:srgbClr val="FF0000"/>
                          </a:solidFill>
                          <a:latin typeface="+mn-lt"/>
                          <a:ea typeface="+mn-ea"/>
                          <a:cs typeface="+mn-cs"/>
                        </a:rPr>
                        <a:t>1%</a:t>
                      </a:r>
                      <a:r>
                        <a:rPr lang="zh-CN" altLang="en-US" sz="1800" b="1" kern="1200" baseline="0" dirty="0">
                          <a:solidFill>
                            <a:srgbClr val="FF0000"/>
                          </a:solidFill>
                          <a:latin typeface="+mn-lt"/>
                          <a:ea typeface="+mn-ea"/>
                          <a:cs typeface="+mn-cs"/>
                        </a:rPr>
                        <a:t>专票</a:t>
                      </a:r>
                      <a:r>
                        <a:rPr lang="zh-CN" altLang="en-US" sz="1800" b="1" kern="1200" baseline="0" dirty="0">
                          <a:solidFill>
                            <a:schemeClr val="tx1"/>
                          </a:solidFill>
                          <a:latin typeface="+mn-lt"/>
                          <a:ea typeface="+mn-ea"/>
                          <a:cs typeface="+mn-cs"/>
                        </a:rPr>
                        <a:t>）</a:t>
                      </a:r>
                    </a:p>
                  </a:txBody>
                  <a:tcPr/>
                </a:tc>
                <a:extLst>
                  <a:ext uri="{0D108BD9-81ED-4DB2-BD59-A6C34878D82A}">
                    <a16:rowId xmlns="" xmlns:a16="http://schemas.microsoft.com/office/drawing/2014/main" val="10001"/>
                  </a:ext>
                </a:extLst>
              </a:tr>
              <a:tr h="370840">
                <a:tc rowSpan="2">
                  <a:txBody>
                    <a:bodyPr/>
                    <a:lstStyle/>
                    <a:p>
                      <a:r>
                        <a:rPr lang="zh-CN" altLang="en-US" sz="1800" b="1" kern="1200" baseline="0" dirty="0">
                          <a:solidFill>
                            <a:schemeClr val="tx1"/>
                          </a:solidFill>
                          <a:latin typeface="+mn-lt"/>
                          <a:ea typeface="+mn-ea"/>
                          <a:cs typeface="+mn-cs"/>
                        </a:rPr>
                        <a:t>财政部税务总局公告2020年第</a:t>
                      </a:r>
                      <a:r>
                        <a:rPr lang="en-US" altLang="zh-CN" sz="1800" b="1" kern="1200" baseline="0" dirty="0">
                          <a:solidFill>
                            <a:schemeClr val="tx1"/>
                          </a:solidFill>
                          <a:latin typeface="+mn-lt"/>
                          <a:ea typeface="+mn-ea"/>
                          <a:cs typeface="+mn-cs"/>
                        </a:rPr>
                        <a:t>25</a:t>
                      </a:r>
                      <a:r>
                        <a:rPr lang="zh-CN" altLang="en-US" sz="1800" b="1" kern="1200" baseline="0" dirty="0">
                          <a:solidFill>
                            <a:schemeClr val="tx1"/>
                          </a:solidFill>
                          <a:latin typeface="+mn-lt"/>
                          <a:ea typeface="+mn-ea"/>
                          <a:cs typeface="+mn-cs"/>
                        </a:rPr>
                        <a:t>号</a:t>
                      </a:r>
                      <a:endParaRPr lang="zh-CN" altLang="en-US" dirty="0"/>
                    </a:p>
                  </a:txBody>
                  <a:tcPr/>
                </a:tc>
                <a:tc>
                  <a:txBody>
                    <a:bodyPr/>
                    <a:lstStyle/>
                    <a:p>
                      <a:r>
                        <a:rPr lang="zh-CN" altLang="en-US" sz="1800" b="1" kern="1200" baseline="0" dirty="0">
                          <a:solidFill>
                            <a:schemeClr val="tx1"/>
                          </a:solidFill>
                          <a:latin typeface="+mn-lt"/>
                          <a:ea typeface="+mn-ea"/>
                          <a:cs typeface="+mn-cs"/>
                        </a:rPr>
                        <a:t>增值税</a:t>
                      </a:r>
                    </a:p>
                  </a:txBody>
                  <a:tcPr/>
                </a:tc>
                <a:tc>
                  <a:txBody>
                    <a:bodyPr/>
                    <a:lstStyle/>
                    <a:p>
                      <a:r>
                        <a:rPr lang="zh-CN" altLang="zh-CN" sz="1800" b="1" kern="1200" baseline="0" dirty="0">
                          <a:solidFill>
                            <a:schemeClr val="tx1"/>
                          </a:solidFill>
                          <a:latin typeface="+mn-lt"/>
                          <a:ea typeface="+mn-ea"/>
                          <a:cs typeface="+mn-cs"/>
                        </a:rPr>
                        <a:t>电影放映服务的纳税人</a:t>
                      </a:r>
                      <a:endParaRPr lang="zh-CN" altLang="en-US" sz="1800" b="1" kern="1200" baseline="0" dirty="0">
                        <a:solidFill>
                          <a:schemeClr val="tx1"/>
                        </a:solidFill>
                        <a:latin typeface="+mn-lt"/>
                        <a:ea typeface="+mn-ea"/>
                        <a:cs typeface="+mn-cs"/>
                      </a:endParaRPr>
                    </a:p>
                  </a:txBody>
                  <a:tcPr/>
                </a:tc>
                <a:tc>
                  <a:txBody>
                    <a:bodyPr/>
                    <a:lstStyle/>
                    <a:p>
                      <a:r>
                        <a:rPr lang="en-US" altLang="zh-CN" dirty="0"/>
                        <a:t>2020.1.1-2020.12.31</a:t>
                      </a:r>
                    </a:p>
                    <a:p>
                      <a:r>
                        <a:rPr lang="zh-CN" altLang="zh-CN" sz="1800" b="1" kern="1200" baseline="0" dirty="0">
                          <a:solidFill>
                            <a:schemeClr val="tx1"/>
                          </a:solidFill>
                          <a:latin typeface="+mn-lt"/>
                          <a:ea typeface="+mn-ea"/>
                          <a:cs typeface="+mn-cs"/>
                        </a:rPr>
                        <a:t>提供电影放映服务取得的收入免征增值税</a:t>
                      </a:r>
                      <a:endParaRPr lang="zh-CN" altLang="en-US" sz="1800" b="1" kern="1200" baseline="0" dirty="0">
                        <a:solidFill>
                          <a:schemeClr val="tx1"/>
                        </a:solidFill>
                        <a:latin typeface="+mn-lt"/>
                        <a:ea typeface="+mn-ea"/>
                        <a:cs typeface="+mn-cs"/>
                      </a:endParaRPr>
                    </a:p>
                  </a:txBody>
                  <a:tcPr/>
                </a:tc>
                <a:tc>
                  <a:txBody>
                    <a:bodyPr/>
                    <a:lstStyle/>
                    <a:p>
                      <a:endParaRPr lang="zh-CN" altLang="en-US" dirty="0"/>
                    </a:p>
                  </a:txBody>
                  <a:tcPr/>
                </a:tc>
                <a:extLst>
                  <a:ext uri="{0D108BD9-81ED-4DB2-BD59-A6C34878D82A}">
                    <a16:rowId xmlns="" xmlns:a16="http://schemas.microsoft.com/office/drawing/2014/main" val="10002"/>
                  </a:ext>
                </a:extLst>
              </a:tr>
              <a:tr h="370840">
                <a:tc vMerge="1">
                  <a:txBody>
                    <a:bodyPr/>
                    <a:lstStyle/>
                    <a:p>
                      <a:endParaRPr lang="zh-CN" altLang="en-US" dirty="0"/>
                    </a:p>
                  </a:txBody>
                  <a:tcPr/>
                </a:tc>
                <a:tc>
                  <a:txBody>
                    <a:bodyPr/>
                    <a:lstStyle/>
                    <a:p>
                      <a:r>
                        <a:rPr lang="zh-CN" altLang="zh-CN" sz="1800" b="1" kern="1200" baseline="0" dirty="0">
                          <a:solidFill>
                            <a:schemeClr val="tx1"/>
                          </a:solidFill>
                          <a:latin typeface="+mn-lt"/>
                          <a:ea typeface="+mn-ea"/>
                          <a:cs typeface="+mn-cs"/>
                        </a:rPr>
                        <a:t>文化事业建设费</a:t>
                      </a:r>
                      <a:endParaRPr lang="zh-CN" altLang="en-US" sz="1800" b="1" kern="1200" baseline="0" dirty="0">
                        <a:solidFill>
                          <a:schemeClr val="tx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800" b="1" kern="1200" baseline="0" dirty="0">
                          <a:solidFill>
                            <a:schemeClr val="tx1"/>
                          </a:solidFill>
                          <a:latin typeface="+mn-lt"/>
                          <a:ea typeface="+mn-ea"/>
                          <a:cs typeface="+mn-cs"/>
                        </a:rPr>
                        <a:t>文化事业建设费缴费人</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b="1" kern="1200" baseline="0" dirty="0">
                          <a:solidFill>
                            <a:schemeClr val="tx1"/>
                          </a:solidFill>
                          <a:latin typeface="+mn-lt"/>
                          <a:ea typeface="+mn-ea"/>
                          <a:cs typeface="+mn-cs"/>
                        </a:rPr>
                        <a:t>2020.1.1-2020.12.31</a:t>
                      </a:r>
                    </a:p>
                    <a:p>
                      <a:r>
                        <a:rPr lang="zh-CN" altLang="zh-CN" sz="1800" b="1" kern="1200" baseline="0" dirty="0">
                          <a:solidFill>
                            <a:schemeClr val="tx1"/>
                          </a:solidFill>
                          <a:latin typeface="+mn-lt"/>
                          <a:ea typeface="+mn-ea"/>
                          <a:cs typeface="+mn-cs"/>
                        </a:rPr>
                        <a:t>文化事业建设费予以免征</a:t>
                      </a:r>
                      <a:endParaRPr lang="zh-CN" altLang="en-US" sz="1800" b="1" kern="1200" baseline="0" dirty="0">
                        <a:solidFill>
                          <a:schemeClr val="tx1"/>
                        </a:solidFill>
                        <a:latin typeface="+mn-lt"/>
                        <a:ea typeface="+mn-ea"/>
                        <a:cs typeface="+mn-cs"/>
                      </a:endParaRPr>
                    </a:p>
                  </a:txBody>
                  <a:tcPr/>
                </a:tc>
                <a:tc>
                  <a:txBody>
                    <a:bodyPr/>
                    <a:lstStyle/>
                    <a:p>
                      <a:endParaRPr lang="zh-CN" altLang="en-US" sz="1800" b="1" kern="1200" baseline="0" dirty="0">
                        <a:solidFill>
                          <a:schemeClr val="tx1"/>
                        </a:solidFill>
                        <a:latin typeface="+mn-lt"/>
                        <a:ea typeface="+mn-ea"/>
                        <a:cs typeface="+mn-cs"/>
                      </a:endParaRPr>
                    </a:p>
                  </a:txBody>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377502553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1622" y="260648"/>
            <a:ext cx="7992888" cy="720080"/>
          </a:xfrm>
        </p:spPr>
        <p:txBody>
          <a:bodyPr/>
          <a:lstStyle/>
          <a:p>
            <a:r>
              <a:rPr lang="zh-CN" altLang="en-US" dirty="0"/>
              <a:t>应对新冠</a:t>
            </a:r>
            <a:r>
              <a:rPr lang="zh-CN" altLang="zh-CN" dirty="0"/>
              <a:t>肺炎</a:t>
            </a:r>
            <a:r>
              <a:rPr lang="zh-CN" altLang="en-US" dirty="0"/>
              <a:t>相关政策</a:t>
            </a:r>
          </a:p>
        </p:txBody>
      </p:sp>
      <p:sp>
        <p:nvSpPr>
          <p:cNvPr id="3" name="内容占位符 2"/>
          <p:cNvSpPr>
            <a:spLocks noGrp="1"/>
          </p:cNvSpPr>
          <p:nvPr>
            <p:ph idx="1"/>
          </p:nvPr>
        </p:nvSpPr>
        <p:spPr>
          <a:xfrm>
            <a:off x="611560" y="836712"/>
            <a:ext cx="8280920" cy="5472608"/>
          </a:xfrm>
        </p:spPr>
        <p:txBody>
          <a:bodyPr/>
          <a:lstStyle/>
          <a:p>
            <a:r>
              <a:rPr lang="zh-CN" altLang="zh-CN" dirty="0" smtClean="0">
                <a:solidFill>
                  <a:srgbClr val="FF0000"/>
                </a:solidFill>
              </a:rPr>
              <a:t>四</a:t>
            </a:r>
            <a:r>
              <a:rPr lang="en-US" altLang="zh-CN" dirty="0" smtClean="0">
                <a:solidFill>
                  <a:srgbClr val="FF0000"/>
                </a:solidFill>
              </a:rPr>
              <a:t>.</a:t>
            </a:r>
            <a:r>
              <a:rPr lang="zh-CN" altLang="zh-CN" dirty="0" smtClean="0">
                <a:solidFill>
                  <a:srgbClr val="FF0000"/>
                </a:solidFill>
              </a:rPr>
              <a:t>支持</a:t>
            </a:r>
            <a:r>
              <a:rPr lang="zh-CN" altLang="zh-CN" dirty="0">
                <a:solidFill>
                  <a:srgbClr val="FF0000"/>
                </a:solidFill>
              </a:rPr>
              <a:t>复工复产</a:t>
            </a:r>
            <a:endParaRPr lang="en-US" altLang="zh-CN" dirty="0">
              <a:solidFill>
                <a:srgbClr val="FF0000"/>
              </a:solidFill>
            </a:endParaRPr>
          </a:p>
          <a:p>
            <a:endParaRPr lang="zh-CN" altLang="zh-CN" dirty="0">
              <a:solidFill>
                <a:srgbClr val="FF0000"/>
              </a:solidFill>
            </a:endParaRP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560031453"/>
              </p:ext>
            </p:extLst>
          </p:nvPr>
        </p:nvGraphicFramePr>
        <p:xfrm>
          <a:off x="684339" y="1202392"/>
          <a:ext cx="7996780" cy="5394960"/>
        </p:xfrm>
        <a:graphic>
          <a:graphicData uri="http://schemas.openxmlformats.org/drawingml/2006/table">
            <a:tbl>
              <a:tblPr firstRow="1" bandRow="1">
                <a:tableStyleId>{93296810-A885-4BE3-A3E7-6D5BEEA58F35}</a:tableStyleId>
              </a:tblPr>
              <a:tblGrid>
                <a:gridCol w="1298090">
                  <a:extLst>
                    <a:ext uri="{9D8B030D-6E8A-4147-A177-3AD203B41FA5}">
                      <a16:colId xmlns="" xmlns:a16="http://schemas.microsoft.com/office/drawing/2014/main" val="20000"/>
                    </a:ext>
                  </a:extLst>
                </a:gridCol>
                <a:gridCol w="1224136">
                  <a:extLst>
                    <a:ext uri="{9D8B030D-6E8A-4147-A177-3AD203B41FA5}">
                      <a16:colId xmlns="" xmlns:a16="http://schemas.microsoft.com/office/drawing/2014/main" val="20001"/>
                    </a:ext>
                  </a:extLst>
                </a:gridCol>
                <a:gridCol w="1152128">
                  <a:extLst>
                    <a:ext uri="{9D8B030D-6E8A-4147-A177-3AD203B41FA5}">
                      <a16:colId xmlns="" xmlns:a16="http://schemas.microsoft.com/office/drawing/2014/main" val="20002"/>
                    </a:ext>
                  </a:extLst>
                </a:gridCol>
                <a:gridCol w="4322426">
                  <a:extLst>
                    <a:ext uri="{9D8B030D-6E8A-4147-A177-3AD203B41FA5}">
                      <a16:colId xmlns="" xmlns:a16="http://schemas.microsoft.com/office/drawing/2014/main" val="20003"/>
                    </a:ext>
                  </a:extLst>
                </a:gridCol>
              </a:tblGrid>
              <a:tr h="186020">
                <a:tc>
                  <a:txBody>
                    <a:bodyPr/>
                    <a:lstStyle/>
                    <a:p>
                      <a:r>
                        <a:rPr lang="zh-CN" altLang="en-US" sz="1800" b="1" kern="1200" baseline="0" dirty="0">
                          <a:solidFill>
                            <a:schemeClr val="tx1"/>
                          </a:solidFill>
                          <a:latin typeface="+mn-lt"/>
                          <a:ea typeface="+mn-ea"/>
                          <a:cs typeface="+mn-cs"/>
                        </a:rPr>
                        <a:t>政策文号</a:t>
                      </a:r>
                    </a:p>
                  </a:txBody>
                  <a:tcPr/>
                </a:tc>
                <a:tc>
                  <a:txBody>
                    <a:bodyPr/>
                    <a:lstStyle/>
                    <a:p>
                      <a:r>
                        <a:rPr lang="zh-CN" altLang="en-US" sz="1800" b="1" kern="1200" baseline="0" dirty="0">
                          <a:solidFill>
                            <a:schemeClr val="tx1"/>
                          </a:solidFill>
                          <a:latin typeface="+mn-lt"/>
                          <a:ea typeface="+mn-ea"/>
                          <a:cs typeface="+mn-cs"/>
                        </a:rPr>
                        <a:t>涉及税费</a:t>
                      </a:r>
                    </a:p>
                  </a:txBody>
                  <a:tcPr/>
                </a:tc>
                <a:tc>
                  <a:txBody>
                    <a:bodyPr/>
                    <a:lstStyle/>
                    <a:p>
                      <a:r>
                        <a:rPr lang="zh-CN" altLang="en-US" sz="1800" b="1" kern="1200" baseline="0" dirty="0">
                          <a:solidFill>
                            <a:schemeClr val="tx1"/>
                          </a:solidFill>
                          <a:latin typeface="+mn-lt"/>
                          <a:ea typeface="+mn-ea"/>
                          <a:cs typeface="+mn-cs"/>
                        </a:rPr>
                        <a:t>适用对象</a:t>
                      </a:r>
                    </a:p>
                  </a:txBody>
                  <a:tcPr/>
                </a:tc>
                <a:tc>
                  <a:txBody>
                    <a:bodyPr/>
                    <a:lstStyle/>
                    <a:p>
                      <a:r>
                        <a:rPr lang="zh-CN" altLang="en-US" sz="1800" b="1" kern="1200" baseline="0" dirty="0">
                          <a:solidFill>
                            <a:schemeClr val="tx1"/>
                          </a:solidFill>
                          <a:latin typeface="+mn-lt"/>
                          <a:ea typeface="+mn-ea"/>
                          <a:cs typeface="+mn-cs"/>
                        </a:rPr>
                        <a:t>政策概述</a:t>
                      </a:r>
                    </a:p>
                  </a:txBody>
                  <a:tcPr/>
                </a:tc>
                <a:extLst>
                  <a:ext uri="{0D108BD9-81ED-4DB2-BD59-A6C34878D82A}">
                    <a16:rowId xmlns=""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财政部税务总局公告2020年第</a:t>
                      </a:r>
                      <a:r>
                        <a:rPr lang="en-US" altLang="zh-CN" sz="1800" b="1" kern="1200" baseline="0" dirty="0">
                          <a:solidFill>
                            <a:schemeClr val="tx1"/>
                          </a:solidFill>
                          <a:latin typeface="+mn-lt"/>
                          <a:ea typeface="+mn-ea"/>
                          <a:cs typeface="+mn-cs"/>
                        </a:rPr>
                        <a:t>22</a:t>
                      </a:r>
                      <a:r>
                        <a:rPr lang="zh-CN" altLang="en-US" sz="1800" b="1" kern="1200" baseline="0" dirty="0">
                          <a:solidFill>
                            <a:schemeClr val="tx1"/>
                          </a:solidFill>
                          <a:latin typeface="+mn-lt"/>
                          <a:ea typeface="+mn-ea"/>
                          <a:cs typeface="+mn-cs"/>
                        </a:rPr>
                        <a:t>号（延长</a:t>
                      </a:r>
                      <a:r>
                        <a:rPr lang="zh-CN" altLang="zh-CN" sz="1800" b="1" kern="1200" baseline="0" dirty="0">
                          <a:solidFill>
                            <a:schemeClr val="tx1"/>
                          </a:solidFill>
                          <a:latin typeface="+mn-lt"/>
                          <a:ea typeface="+mn-ea"/>
                          <a:cs typeface="+mn-cs"/>
                        </a:rPr>
                        <a:t>财税〔</a:t>
                      </a:r>
                      <a:r>
                        <a:rPr lang="en-US" altLang="zh-CN" sz="1800" b="1" kern="1200" baseline="0" dirty="0">
                          <a:solidFill>
                            <a:schemeClr val="tx1"/>
                          </a:solidFill>
                          <a:latin typeface="+mn-lt"/>
                          <a:ea typeface="+mn-ea"/>
                          <a:cs typeface="+mn-cs"/>
                        </a:rPr>
                        <a:t>2017</a:t>
                      </a:r>
                      <a:r>
                        <a:rPr lang="zh-CN" altLang="zh-CN"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44</a:t>
                      </a:r>
                      <a:r>
                        <a:rPr lang="zh-CN" altLang="zh-CN" sz="1800" b="1" kern="1200" baseline="0" dirty="0">
                          <a:solidFill>
                            <a:schemeClr val="tx1"/>
                          </a:solidFill>
                          <a:latin typeface="+mn-lt"/>
                          <a:ea typeface="+mn-ea"/>
                          <a:cs typeface="+mn-cs"/>
                        </a:rPr>
                        <a:t>号</a:t>
                      </a:r>
                      <a:r>
                        <a:rPr lang="zh-CN" altLang="en-US" sz="1800" b="1" kern="1200" baseline="0" dirty="0">
                          <a:solidFill>
                            <a:schemeClr val="tx1"/>
                          </a:solidFill>
                          <a:latin typeface="+mn-lt"/>
                          <a:ea typeface="+mn-ea"/>
                          <a:cs typeface="+mn-cs"/>
                        </a:rPr>
                        <a:t>、</a:t>
                      </a:r>
                      <a:r>
                        <a:rPr lang="zh-CN" altLang="zh-CN" sz="1800" b="1" kern="1200" baseline="0" dirty="0">
                          <a:solidFill>
                            <a:schemeClr val="tx1"/>
                          </a:solidFill>
                          <a:latin typeface="+mn-lt"/>
                          <a:ea typeface="+mn-ea"/>
                          <a:cs typeface="+mn-cs"/>
                        </a:rPr>
                        <a:t>财税〔</a:t>
                      </a:r>
                      <a:r>
                        <a:rPr lang="en-US" altLang="zh-CN" sz="1800" b="1" kern="1200" baseline="0" dirty="0">
                          <a:solidFill>
                            <a:schemeClr val="tx1"/>
                          </a:solidFill>
                          <a:latin typeface="+mn-lt"/>
                          <a:ea typeface="+mn-ea"/>
                          <a:cs typeface="+mn-cs"/>
                        </a:rPr>
                        <a:t>2017</a:t>
                      </a:r>
                      <a:r>
                        <a:rPr lang="zh-CN" altLang="zh-CN"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48</a:t>
                      </a:r>
                      <a:r>
                        <a:rPr lang="zh-CN" altLang="zh-CN" sz="1800" b="1" kern="1200" baseline="0" dirty="0">
                          <a:solidFill>
                            <a:schemeClr val="tx1"/>
                          </a:solidFill>
                          <a:latin typeface="+mn-lt"/>
                          <a:ea typeface="+mn-ea"/>
                          <a:cs typeface="+mn-cs"/>
                        </a:rPr>
                        <a:t>号</a:t>
                      </a:r>
                      <a:r>
                        <a:rPr lang="zh-CN" altLang="en-US" sz="1800" b="1" kern="1200" baseline="0" dirty="0">
                          <a:solidFill>
                            <a:schemeClr val="tx1"/>
                          </a:solidFill>
                          <a:latin typeface="+mn-lt"/>
                          <a:ea typeface="+mn-ea"/>
                          <a:cs typeface="+mn-cs"/>
                        </a:rPr>
                        <a:t>、</a:t>
                      </a:r>
                      <a:r>
                        <a:rPr lang="zh-CN" altLang="zh-CN" sz="1800" b="1" kern="1200" baseline="0" dirty="0">
                          <a:solidFill>
                            <a:schemeClr val="tx1"/>
                          </a:solidFill>
                          <a:latin typeface="+mn-lt"/>
                          <a:ea typeface="+mn-ea"/>
                          <a:cs typeface="+mn-cs"/>
                        </a:rPr>
                        <a:t>财税〔</a:t>
                      </a:r>
                      <a:r>
                        <a:rPr lang="en-US" altLang="zh-CN" sz="1800" b="1" kern="1200" baseline="0" dirty="0">
                          <a:solidFill>
                            <a:schemeClr val="tx1"/>
                          </a:solidFill>
                          <a:latin typeface="+mn-lt"/>
                          <a:ea typeface="+mn-ea"/>
                          <a:cs typeface="+mn-cs"/>
                        </a:rPr>
                        <a:t>2017</a:t>
                      </a:r>
                      <a:r>
                        <a:rPr lang="zh-CN" altLang="zh-CN"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77</a:t>
                      </a:r>
                      <a:r>
                        <a:rPr lang="zh-CN" altLang="zh-CN" sz="1800" b="1" kern="1200" baseline="0" dirty="0">
                          <a:solidFill>
                            <a:schemeClr val="tx1"/>
                          </a:solidFill>
                          <a:latin typeface="+mn-lt"/>
                          <a:ea typeface="+mn-ea"/>
                          <a:cs typeface="+mn-cs"/>
                        </a:rPr>
                        <a:t>号</a:t>
                      </a:r>
                      <a:r>
                        <a:rPr lang="zh-CN" altLang="en-US" sz="1800" b="1" kern="1200" baseline="0" dirty="0">
                          <a:solidFill>
                            <a:schemeClr val="tx1"/>
                          </a:solidFill>
                          <a:latin typeface="+mn-lt"/>
                          <a:ea typeface="+mn-ea"/>
                          <a:cs typeface="+mn-cs"/>
                        </a:rPr>
                        <a:t>、</a:t>
                      </a:r>
                      <a:r>
                        <a:rPr lang="zh-CN" altLang="zh-CN" sz="1800" b="1" kern="1200" baseline="0" dirty="0">
                          <a:solidFill>
                            <a:schemeClr val="tx1"/>
                          </a:solidFill>
                          <a:latin typeface="+mn-lt"/>
                          <a:ea typeface="+mn-ea"/>
                          <a:cs typeface="+mn-cs"/>
                        </a:rPr>
                        <a:t>财税〔</a:t>
                      </a:r>
                      <a:r>
                        <a:rPr lang="en-US" altLang="zh-CN" sz="1800" b="1" kern="1200" baseline="0" dirty="0">
                          <a:solidFill>
                            <a:schemeClr val="tx1"/>
                          </a:solidFill>
                          <a:latin typeface="+mn-lt"/>
                          <a:ea typeface="+mn-ea"/>
                          <a:cs typeface="+mn-cs"/>
                        </a:rPr>
                        <a:t>2017</a:t>
                      </a:r>
                      <a:r>
                        <a:rPr lang="zh-CN" altLang="zh-CN"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90</a:t>
                      </a:r>
                      <a:r>
                        <a:rPr lang="zh-CN" altLang="zh-CN" sz="1800" b="1" kern="1200" baseline="0" dirty="0">
                          <a:solidFill>
                            <a:schemeClr val="tx1"/>
                          </a:solidFill>
                          <a:latin typeface="+mn-lt"/>
                          <a:ea typeface="+mn-ea"/>
                          <a:cs typeface="+mn-cs"/>
                        </a:rPr>
                        <a:t>号</a:t>
                      </a:r>
                      <a:r>
                        <a:rPr lang="zh-CN" altLang="en-US" sz="1800" b="1" kern="1200" baseline="0" dirty="0">
                          <a:solidFill>
                            <a:schemeClr val="tx1"/>
                          </a:solidFill>
                          <a:latin typeface="+mn-lt"/>
                          <a:ea typeface="+mn-ea"/>
                          <a:cs typeface="+mn-cs"/>
                        </a:rPr>
                        <a:t>、</a:t>
                      </a:r>
                      <a:r>
                        <a:rPr lang="zh-CN" altLang="zh-CN" sz="1800" b="1" kern="1200" baseline="0" dirty="0">
                          <a:solidFill>
                            <a:schemeClr val="tx1"/>
                          </a:solidFill>
                          <a:latin typeface="+mn-lt"/>
                          <a:ea typeface="+mn-ea"/>
                          <a:cs typeface="+mn-cs"/>
                        </a:rPr>
                        <a:t>财税〔</a:t>
                      </a:r>
                      <a:r>
                        <a:rPr lang="en-US" altLang="zh-CN" sz="1800" b="1" kern="1200" baseline="0" dirty="0">
                          <a:solidFill>
                            <a:schemeClr val="tx1"/>
                          </a:solidFill>
                          <a:latin typeface="+mn-lt"/>
                          <a:ea typeface="+mn-ea"/>
                          <a:cs typeface="+mn-cs"/>
                        </a:rPr>
                        <a:t>2018</a:t>
                      </a:r>
                      <a:r>
                        <a:rPr lang="zh-CN" altLang="zh-CN"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91</a:t>
                      </a:r>
                      <a:r>
                        <a:rPr lang="zh-CN" altLang="zh-CN" sz="1800" b="1" kern="1200" baseline="0" dirty="0">
                          <a:solidFill>
                            <a:schemeClr val="tx1"/>
                          </a:solidFill>
                          <a:latin typeface="+mn-lt"/>
                          <a:ea typeface="+mn-ea"/>
                          <a:cs typeface="+mn-cs"/>
                        </a:rPr>
                        <a:t>号</a:t>
                      </a:r>
                      <a:r>
                        <a:rPr lang="zh-CN" altLang="en-US" sz="1800" b="1" kern="1200" baseline="0" dirty="0">
                          <a:solidFill>
                            <a:schemeClr val="tx1"/>
                          </a:solidFill>
                          <a:latin typeface="+mn-lt"/>
                          <a:ea typeface="+mn-ea"/>
                          <a:cs typeface="+mn-cs"/>
                        </a:rPr>
                        <a:t>）</a:t>
                      </a:r>
                    </a:p>
                  </a:txBody>
                  <a:tcPr/>
                </a:tc>
                <a:tc>
                  <a:txBody>
                    <a:bodyPr/>
                    <a:lstStyle/>
                    <a:p>
                      <a:r>
                        <a:rPr lang="zh-CN" altLang="en-US" sz="1800" b="1" kern="1200" baseline="0" dirty="0">
                          <a:solidFill>
                            <a:schemeClr val="tx1"/>
                          </a:solidFill>
                          <a:latin typeface="+mn-lt"/>
                          <a:ea typeface="+mn-ea"/>
                          <a:cs typeface="+mn-cs"/>
                        </a:rPr>
                        <a:t>增值税；企业所得税</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b="1" kern="1200" baseline="0" dirty="0">
                          <a:solidFill>
                            <a:schemeClr val="tx1"/>
                          </a:solidFill>
                          <a:latin typeface="+mn-lt"/>
                          <a:ea typeface="+mn-ea"/>
                          <a:cs typeface="+mn-cs"/>
                        </a:rPr>
                        <a:t>向小微企业、个体工商户和农户提供普惠金融服务的纳税人</a:t>
                      </a:r>
                    </a:p>
                    <a:p>
                      <a:endParaRPr lang="zh-CN" altLang="en-US" sz="1800" b="1" kern="1200" baseline="0" dirty="0">
                        <a:solidFill>
                          <a:schemeClr val="tx1"/>
                        </a:solidFill>
                        <a:latin typeface="+mn-lt"/>
                        <a:ea typeface="+mn-ea"/>
                        <a:cs typeface="+mn-cs"/>
                      </a:endParaRPr>
                    </a:p>
                  </a:txBody>
                  <a:tcPr/>
                </a:tc>
                <a:tc>
                  <a:txBody>
                    <a:bodyPr/>
                    <a:lstStyle/>
                    <a:p>
                      <a:r>
                        <a:rPr lang="zh-CN" altLang="en-US" sz="1800" b="1" kern="1200" baseline="0" dirty="0">
                          <a:solidFill>
                            <a:schemeClr val="tx1"/>
                          </a:solidFill>
                          <a:latin typeface="+mn-lt"/>
                          <a:ea typeface="+mn-ea"/>
                          <a:cs typeface="+mn-cs"/>
                        </a:rPr>
                        <a:t>延长到</a:t>
                      </a:r>
                      <a:r>
                        <a:rPr lang="zh-CN" altLang="zh-CN" sz="1800" b="1" kern="1200" baseline="0" dirty="0">
                          <a:solidFill>
                            <a:schemeClr val="tx1"/>
                          </a:solidFill>
                          <a:latin typeface="+mn-lt"/>
                          <a:ea typeface="+mn-ea"/>
                          <a:cs typeface="+mn-cs"/>
                        </a:rPr>
                        <a:t>至</a:t>
                      </a:r>
                      <a:r>
                        <a:rPr lang="en-US" altLang="zh-CN" sz="1800" b="1" kern="1200" baseline="0" dirty="0">
                          <a:solidFill>
                            <a:schemeClr val="tx1"/>
                          </a:solidFill>
                          <a:latin typeface="+mn-lt"/>
                          <a:ea typeface="+mn-ea"/>
                          <a:cs typeface="+mn-cs"/>
                        </a:rPr>
                        <a:t>2023</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12</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31</a:t>
                      </a:r>
                      <a:r>
                        <a:rPr lang="zh-CN" altLang="zh-CN" sz="1800" b="1" kern="1200" baseline="0" dirty="0">
                          <a:solidFill>
                            <a:schemeClr val="tx1"/>
                          </a:solidFill>
                          <a:latin typeface="+mn-lt"/>
                          <a:ea typeface="+mn-ea"/>
                          <a:cs typeface="+mn-cs"/>
                        </a:rPr>
                        <a:t>日</a:t>
                      </a:r>
                      <a:endParaRPr lang="en-US" altLang="zh-CN" sz="1800" b="1" kern="1200" baseline="0" dirty="0">
                        <a:solidFill>
                          <a:schemeClr val="tx1"/>
                        </a:solidFill>
                        <a:latin typeface="+mn-lt"/>
                        <a:ea typeface="+mn-ea"/>
                        <a:cs typeface="+mn-cs"/>
                      </a:endParaRPr>
                    </a:p>
                    <a:p>
                      <a:r>
                        <a:rPr lang="zh-CN" altLang="zh-CN" sz="1800" b="1" kern="1200" baseline="0" dirty="0">
                          <a:solidFill>
                            <a:schemeClr val="tx1"/>
                          </a:solidFill>
                          <a:latin typeface="+mn-lt"/>
                          <a:ea typeface="+mn-ea"/>
                          <a:cs typeface="+mn-cs"/>
                        </a:rPr>
                        <a:t>对金融机构向农户、小型企业、微型企业及个体工商户发放小额贷款取得的利息收入，免征增值税</a:t>
                      </a:r>
                      <a:r>
                        <a:rPr lang="zh-CN" altLang="en-US" sz="1800" b="1" kern="1200" baseline="0" dirty="0">
                          <a:solidFill>
                            <a:schemeClr val="tx1"/>
                          </a:solidFill>
                          <a:latin typeface="+mn-lt"/>
                          <a:ea typeface="+mn-ea"/>
                          <a:cs typeface="+mn-cs"/>
                        </a:rPr>
                        <a:t>；省级批准</a:t>
                      </a:r>
                      <a:r>
                        <a:rPr lang="zh-CN" altLang="zh-CN" sz="1800" b="1" kern="1200" baseline="0" dirty="0">
                          <a:solidFill>
                            <a:schemeClr val="tx1"/>
                          </a:solidFill>
                          <a:latin typeface="+mn-lt"/>
                          <a:ea typeface="+mn-ea"/>
                          <a:cs typeface="+mn-cs"/>
                        </a:rPr>
                        <a:t>小额贷款公司</a:t>
                      </a:r>
                      <a:r>
                        <a:rPr lang="zh-CN" altLang="en-US" sz="1800" b="1" kern="1200" baseline="0" dirty="0">
                          <a:solidFill>
                            <a:schemeClr val="tx1"/>
                          </a:solidFill>
                          <a:latin typeface="+mn-lt"/>
                          <a:ea typeface="+mn-ea"/>
                          <a:cs typeface="+mn-cs"/>
                        </a:rPr>
                        <a:t>（下同）</a:t>
                      </a:r>
                      <a:r>
                        <a:rPr lang="zh-CN" altLang="zh-CN" sz="1800" b="1" kern="1200" baseline="0" dirty="0">
                          <a:solidFill>
                            <a:schemeClr val="tx1"/>
                          </a:solidFill>
                          <a:latin typeface="+mn-lt"/>
                          <a:ea typeface="+mn-ea"/>
                          <a:cs typeface="+mn-cs"/>
                        </a:rPr>
                        <a:t>取得的农户小额贷款利息收入，免征增值税</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金融机构和小额贷款公司取得上述贷款利息收入，</a:t>
                      </a:r>
                      <a:r>
                        <a:rPr lang="zh-CN" altLang="zh-CN" sz="1800" b="1" kern="1200" baseline="0" dirty="0">
                          <a:solidFill>
                            <a:schemeClr val="tx1"/>
                          </a:solidFill>
                          <a:latin typeface="+mn-lt"/>
                          <a:ea typeface="+mn-ea"/>
                          <a:cs typeface="+mn-cs"/>
                        </a:rPr>
                        <a:t>在计算应纳税所得额时，按</a:t>
                      </a:r>
                      <a:r>
                        <a:rPr lang="en-US" altLang="zh-CN" sz="1800" b="1" kern="1200" baseline="0" dirty="0">
                          <a:solidFill>
                            <a:schemeClr val="tx1"/>
                          </a:solidFill>
                          <a:latin typeface="+mn-lt"/>
                          <a:ea typeface="+mn-ea"/>
                          <a:cs typeface="+mn-cs"/>
                        </a:rPr>
                        <a:t>90%</a:t>
                      </a:r>
                      <a:r>
                        <a:rPr lang="zh-CN" altLang="zh-CN" sz="1800" b="1" kern="1200" baseline="0" dirty="0">
                          <a:solidFill>
                            <a:schemeClr val="tx1"/>
                          </a:solidFill>
                          <a:latin typeface="+mn-lt"/>
                          <a:ea typeface="+mn-ea"/>
                          <a:cs typeface="+mn-cs"/>
                        </a:rPr>
                        <a:t>计入收入总额</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小额贷款公司</a:t>
                      </a:r>
                      <a:r>
                        <a:rPr lang="zh-CN" altLang="zh-CN" sz="1800" b="1" kern="1200" baseline="0" dirty="0">
                          <a:solidFill>
                            <a:schemeClr val="tx1"/>
                          </a:solidFill>
                          <a:latin typeface="+mn-lt"/>
                          <a:ea typeface="+mn-ea"/>
                          <a:cs typeface="+mn-cs"/>
                        </a:rPr>
                        <a:t>按年末贷款余额的</a:t>
                      </a:r>
                      <a:r>
                        <a:rPr lang="en-US" altLang="zh-CN" sz="1800" b="1" kern="1200" baseline="0" dirty="0">
                          <a:solidFill>
                            <a:schemeClr val="tx1"/>
                          </a:solidFill>
                          <a:latin typeface="+mn-lt"/>
                          <a:ea typeface="+mn-ea"/>
                          <a:cs typeface="+mn-cs"/>
                        </a:rPr>
                        <a:t>1%</a:t>
                      </a:r>
                      <a:r>
                        <a:rPr lang="zh-CN" altLang="zh-CN" sz="1800" b="1" kern="1200" baseline="0" dirty="0">
                          <a:solidFill>
                            <a:schemeClr val="tx1"/>
                          </a:solidFill>
                          <a:latin typeface="+mn-lt"/>
                          <a:ea typeface="+mn-ea"/>
                          <a:cs typeface="+mn-cs"/>
                        </a:rPr>
                        <a:t>计提的贷款损失准备金准予在企业所得税税前扣除</a:t>
                      </a:r>
                      <a:endParaRPr lang="en-US" altLang="zh-CN" sz="1800" b="1" kern="1200" baseline="0" dirty="0">
                        <a:solidFill>
                          <a:schemeClr val="tx1"/>
                        </a:solidFill>
                        <a:latin typeface="+mn-lt"/>
                        <a:ea typeface="+mn-ea"/>
                        <a:cs typeface="+mn-cs"/>
                      </a:endParaRPr>
                    </a:p>
                    <a:p>
                      <a:r>
                        <a:rPr lang="zh-CN" altLang="zh-CN" sz="1800" b="1" kern="1200" baseline="0" dirty="0">
                          <a:solidFill>
                            <a:schemeClr val="tx1"/>
                          </a:solidFill>
                          <a:latin typeface="+mn-lt"/>
                          <a:ea typeface="+mn-ea"/>
                          <a:cs typeface="+mn-cs"/>
                        </a:rPr>
                        <a:t>为农户、小型企业、微型企业及个体工商户借款、发行债券提供融资担保取得的担保费</a:t>
                      </a:r>
                      <a:r>
                        <a:rPr lang="zh-CN" altLang="en-US" sz="1800" b="1" kern="1200" baseline="0" dirty="0">
                          <a:solidFill>
                            <a:schemeClr val="tx1"/>
                          </a:solidFill>
                          <a:latin typeface="+mn-lt"/>
                          <a:ea typeface="+mn-ea"/>
                          <a:cs typeface="+mn-cs"/>
                        </a:rPr>
                        <a:t>和再担保</a:t>
                      </a:r>
                      <a:r>
                        <a:rPr lang="zh-CN" altLang="zh-CN" sz="1800" b="1" kern="1200" baseline="0" dirty="0">
                          <a:solidFill>
                            <a:schemeClr val="tx1"/>
                          </a:solidFill>
                          <a:latin typeface="+mn-lt"/>
                          <a:ea typeface="+mn-ea"/>
                          <a:cs typeface="+mn-cs"/>
                        </a:rPr>
                        <a:t>收入</a:t>
                      </a:r>
                      <a:r>
                        <a:rPr lang="zh-CN" altLang="en-US" sz="1800" b="1" kern="1200" baseline="0" dirty="0">
                          <a:solidFill>
                            <a:schemeClr val="tx1"/>
                          </a:solidFill>
                          <a:latin typeface="+mn-lt"/>
                          <a:ea typeface="+mn-ea"/>
                          <a:cs typeface="+mn-cs"/>
                        </a:rPr>
                        <a:t>，</a:t>
                      </a:r>
                      <a:r>
                        <a:rPr lang="zh-CN" altLang="zh-CN" sz="1800" b="1" kern="1200" baseline="0" dirty="0">
                          <a:solidFill>
                            <a:schemeClr val="tx1"/>
                          </a:solidFill>
                          <a:latin typeface="+mn-lt"/>
                          <a:ea typeface="+mn-ea"/>
                          <a:cs typeface="+mn-cs"/>
                        </a:rPr>
                        <a:t>免征增值税</a:t>
                      </a:r>
                      <a:endParaRPr lang="en-US" altLang="zh-CN" sz="1800" b="1" kern="1200" baseline="0" dirty="0">
                        <a:solidFill>
                          <a:schemeClr val="tx1"/>
                        </a:solidFill>
                        <a:latin typeface="+mn-lt"/>
                        <a:ea typeface="+mn-ea"/>
                        <a:cs typeface="+mn-cs"/>
                      </a:endParaRPr>
                    </a:p>
                    <a:p>
                      <a:pPr marL="0" algn="l" defTabSz="914400" rtl="0" eaLnBrk="1" latinLnBrk="0" hangingPunct="1"/>
                      <a:r>
                        <a:rPr lang="zh-CN" altLang="zh-CN" sz="1800" b="1" kern="1200" baseline="0" dirty="0">
                          <a:solidFill>
                            <a:schemeClr val="tx1"/>
                          </a:solidFill>
                          <a:latin typeface="+mn-lt"/>
                          <a:ea typeface="+mn-ea"/>
                          <a:cs typeface="+mn-cs"/>
                        </a:rPr>
                        <a:t>保险公司为种植业、养殖业提供保险业务取得的保费收入，在计算应纳税所得额时，按</a:t>
                      </a:r>
                      <a:r>
                        <a:rPr lang="en-US" altLang="zh-CN" sz="1800" b="1" kern="1200" baseline="0" dirty="0">
                          <a:solidFill>
                            <a:schemeClr val="tx1"/>
                          </a:solidFill>
                          <a:latin typeface="+mn-lt"/>
                          <a:ea typeface="+mn-ea"/>
                          <a:cs typeface="+mn-cs"/>
                        </a:rPr>
                        <a:t>90%</a:t>
                      </a:r>
                      <a:r>
                        <a:rPr lang="zh-CN" altLang="zh-CN" sz="1800" b="1" kern="1200" baseline="0" dirty="0">
                          <a:solidFill>
                            <a:schemeClr val="tx1"/>
                          </a:solidFill>
                          <a:latin typeface="+mn-lt"/>
                          <a:ea typeface="+mn-ea"/>
                          <a:cs typeface="+mn-cs"/>
                        </a:rPr>
                        <a:t>计入收入总额</a:t>
                      </a:r>
                      <a:endParaRPr lang="zh-CN" altLang="en-US" sz="1800" b="1" kern="1200" baseline="0" dirty="0">
                        <a:solidFill>
                          <a:schemeClr val="tx1"/>
                        </a:solidFill>
                        <a:latin typeface="+mn-lt"/>
                        <a:ea typeface="+mn-ea"/>
                        <a:cs typeface="+mn-cs"/>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08050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应对新冠</a:t>
            </a:r>
            <a:r>
              <a:rPr lang="zh-CN" altLang="zh-CN" dirty="0"/>
              <a:t>肺炎</a:t>
            </a:r>
            <a:r>
              <a:rPr lang="zh-CN" altLang="en-US" dirty="0"/>
              <a:t>相关政策</a:t>
            </a:r>
          </a:p>
        </p:txBody>
      </p:sp>
      <p:sp>
        <p:nvSpPr>
          <p:cNvPr id="3" name="内容占位符 2"/>
          <p:cNvSpPr>
            <a:spLocks noGrp="1"/>
          </p:cNvSpPr>
          <p:nvPr>
            <p:ph idx="1"/>
          </p:nvPr>
        </p:nvSpPr>
        <p:spPr/>
        <p:txBody>
          <a:bodyPr/>
          <a:lstStyle/>
          <a:p>
            <a:r>
              <a:rPr lang="zh-CN" altLang="zh-CN" dirty="0" smtClean="0">
                <a:solidFill>
                  <a:srgbClr val="FF0000"/>
                </a:solidFill>
              </a:rPr>
              <a:t>四</a:t>
            </a:r>
            <a:r>
              <a:rPr lang="en-US" altLang="zh-CN" dirty="0" smtClean="0">
                <a:solidFill>
                  <a:srgbClr val="FF0000"/>
                </a:solidFill>
              </a:rPr>
              <a:t>.</a:t>
            </a:r>
            <a:r>
              <a:rPr lang="zh-CN" altLang="zh-CN" dirty="0" smtClean="0">
                <a:solidFill>
                  <a:srgbClr val="FF0000"/>
                </a:solidFill>
              </a:rPr>
              <a:t>支持</a:t>
            </a:r>
            <a:r>
              <a:rPr lang="zh-CN" altLang="zh-CN" dirty="0">
                <a:solidFill>
                  <a:srgbClr val="FF0000"/>
                </a:solidFill>
              </a:rPr>
              <a:t>复工复产</a:t>
            </a:r>
            <a:endParaRPr lang="en-US" altLang="zh-CN" dirty="0">
              <a:solidFill>
                <a:srgbClr val="FF0000"/>
              </a:solidFill>
            </a:endParaRPr>
          </a:p>
          <a:p>
            <a:endParaRPr lang="zh-CN" altLang="zh-CN" dirty="0">
              <a:solidFill>
                <a:srgbClr val="FF0000"/>
              </a:solidFill>
            </a:endParaRP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387426403"/>
              </p:ext>
            </p:extLst>
          </p:nvPr>
        </p:nvGraphicFramePr>
        <p:xfrm>
          <a:off x="681622" y="1628800"/>
          <a:ext cx="7996780" cy="4389120"/>
        </p:xfrm>
        <a:graphic>
          <a:graphicData uri="http://schemas.openxmlformats.org/drawingml/2006/table">
            <a:tbl>
              <a:tblPr firstRow="1" bandRow="1">
                <a:tableStyleId>{93296810-A885-4BE3-A3E7-6D5BEEA58F35}</a:tableStyleId>
              </a:tblPr>
              <a:tblGrid>
                <a:gridCol w="1584176">
                  <a:extLst>
                    <a:ext uri="{9D8B030D-6E8A-4147-A177-3AD203B41FA5}">
                      <a16:colId xmlns="" xmlns:a16="http://schemas.microsoft.com/office/drawing/2014/main" val="20000"/>
                    </a:ext>
                  </a:extLst>
                </a:gridCol>
                <a:gridCol w="1224136">
                  <a:extLst>
                    <a:ext uri="{9D8B030D-6E8A-4147-A177-3AD203B41FA5}">
                      <a16:colId xmlns="" xmlns:a16="http://schemas.microsoft.com/office/drawing/2014/main" val="20001"/>
                    </a:ext>
                  </a:extLst>
                </a:gridCol>
                <a:gridCol w="1224136">
                  <a:extLst>
                    <a:ext uri="{9D8B030D-6E8A-4147-A177-3AD203B41FA5}">
                      <a16:colId xmlns="" xmlns:a16="http://schemas.microsoft.com/office/drawing/2014/main" val="20002"/>
                    </a:ext>
                  </a:extLst>
                </a:gridCol>
                <a:gridCol w="2954274">
                  <a:extLst>
                    <a:ext uri="{9D8B030D-6E8A-4147-A177-3AD203B41FA5}">
                      <a16:colId xmlns="" xmlns:a16="http://schemas.microsoft.com/office/drawing/2014/main" val="20003"/>
                    </a:ext>
                  </a:extLst>
                </a:gridCol>
                <a:gridCol w="1010058">
                  <a:extLst>
                    <a:ext uri="{9D8B030D-6E8A-4147-A177-3AD203B41FA5}">
                      <a16:colId xmlns="" xmlns:a16="http://schemas.microsoft.com/office/drawing/2014/main" val="20004"/>
                    </a:ext>
                  </a:extLst>
                </a:gridCol>
              </a:tblGrid>
              <a:tr h="144016">
                <a:tc>
                  <a:txBody>
                    <a:bodyPr/>
                    <a:lstStyle/>
                    <a:p>
                      <a:r>
                        <a:rPr lang="zh-CN" altLang="en-US" sz="1800" b="1" kern="1200" baseline="0" dirty="0">
                          <a:solidFill>
                            <a:schemeClr val="tx1"/>
                          </a:solidFill>
                          <a:latin typeface="+mn-lt"/>
                          <a:ea typeface="+mn-ea"/>
                          <a:cs typeface="+mn-cs"/>
                        </a:rPr>
                        <a:t>政策文号</a:t>
                      </a:r>
                    </a:p>
                  </a:txBody>
                  <a:tcPr/>
                </a:tc>
                <a:tc>
                  <a:txBody>
                    <a:bodyPr/>
                    <a:lstStyle/>
                    <a:p>
                      <a:r>
                        <a:rPr lang="zh-CN" altLang="en-US" sz="1800" b="1" kern="1200" baseline="0" dirty="0">
                          <a:solidFill>
                            <a:schemeClr val="tx1"/>
                          </a:solidFill>
                          <a:latin typeface="+mn-lt"/>
                          <a:ea typeface="+mn-ea"/>
                          <a:cs typeface="+mn-cs"/>
                        </a:rPr>
                        <a:t>涉及税费</a:t>
                      </a:r>
                    </a:p>
                  </a:txBody>
                  <a:tcPr/>
                </a:tc>
                <a:tc>
                  <a:txBody>
                    <a:bodyPr/>
                    <a:lstStyle/>
                    <a:p>
                      <a:r>
                        <a:rPr lang="zh-CN" altLang="en-US" sz="1800" b="1" kern="1200" baseline="0" dirty="0">
                          <a:solidFill>
                            <a:schemeClr val="tx1"/>
                          </a:solidFill>
                          <a:latin typeface="+mn-lt"/>
                          <a:ea typeface="+mn-ea"/>
                          <a:cs typeface="+mn-cs"/>
                        </a:rPr>
                        <a:t>适用对象</a:t>
                      </a:r>
                    </a:p>
                  </a:txBody>
                  <a:tcPr/>
                </a:tc>
                <a:tc>
                  <a:txBody>
                    <a:bodyPr/>
                    <a:lstStyle/>
                    <a:p>
                      <a:r>
                        <a:rPr lang="zh-CN" altLang="en-US" sz="1800" b="1" kern="1200" baseline="0" dirty="0">
                          <a:solidFill>
                            <a:schemeClr val="tx1"/>
                          </a:solidFill>
                          <a:latin typeface="+mn-lt"/>
                          <a:ea typeface="+mn-ea"/>
                          <a:cs typeface="+mn-cs"/>
                        </a:rPr>
                        <a:t>政策概述</a:t>
                      </a:r>
                    </a:p>
                  </a:txBody>
                  <a:tcPr/>
                </a:tc>
                <a:tc>
                  <a:txBody>
                    <a:bodyPr/>
                    <a:lstStyle/>
                    <a:p>
                      <a:r>
                        <a:rPr lang="zh-CN" altLang="en-US" sz="1800" b="1" kern="1200" baseline="0" dirty="0">
                          <a:solidFill>
                            <a:schemeClr val="tx1"/>
                          </a:solidFill>
                          <a:latin typeface="+mn-lt"/>
                          <a:ea typeface="+mn-ea"/>
                          <a:cs typeface="+mn-cs"/>
                        </a:rPr>
                        <a:t>提示</a:t>
                      </a:r>
                    </a:p>
                  </a:txBody>
                  <a:tcPr/>
                </a:tc>
                <a:extLst>
                  <a:ext uri="{0D108BD9-81ED-4DB2-BD59-A6C34878D82A}">
                    <a16:rowId xmlns=""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财政部税务总局公告2020年第</a:t>
                      </a:r>
                      <a:r>
                        <a:rPr lang="en-US" altLang="zh-CN" sz="1800" b="1" kern="1200" baseline="0" dirty="0">
                          <a:solidFill>
                            <a:schemeClr val="tx1"/>
                          </a:solidFill>
                          <a:latin typeface="+mn-lt"/>
                          <a:ea typeface="+mn-ea"/>
                          <a:cs typeface="+mn-cs"/>
                        </a:rPr>
                        <a:t>9</a:t>
                      </a:r>
                      <a:r>
                        <a:rPr lang="zh-CN" altLang="en-US" sz="1800" b="1" kern="1200" baseline="0" dirty="0">
                          <a:solidFill>
                            <a:schemeClr val="tx1"/>
                          </a:solidFill>
                          <a:latin typeface="+mn-lt"/>
                          <a:ea typeface="+mn-ea"/>
                          <a:cs typeface="+mn-cs"/>
                        </a:rPr>
                        <a:t>号、第</a:t>
                      </a:r>
                      <a:r>
                        <a:rPr lang="en-US" altLang="zh-CN" sz="1800" b="1" kern="1200" baseline="0" dirty="0">
                          <a:solidFill>
                            <a:schemeClr val="tx1"/>
                          </a:solidFill>
                          <a:latin typeface="+mn-lt"/>
                          <a:ea typeface="+mn-ea"/>
                          <a:cs typeface="+mn-cs"/>
                        </a:rPr>
                        <a:t>25</a:t>
                      </a:r>
                      <a:r>
                        <a:rPr lang="zh-CN" altLang="en-US" sz="1800" b="1" kern="1200" baseline="0" dirty="0">
                          <a:solidFill>
                            <a:schemeClr val="tx1"/>
                          </a:solidFill>
                          <a:latin typeface="+mn-lt"/>
                          <a:ea typeface="+mn-ea"/>
                          <a:cs typeface="+mn-cs"/>
                        </a:rPr>
                        <a:t>号；税务总局公告2020年第</a:t>
                      </a:r>
                      <a:r>
                        <a:rPr lang="en-US" altLang="zh-CN" sz="1800" b="1" kern="1200" baseline="0" dirty="0">
                          <a:solidFill>
                            <a:schemeClr val="tx1"/>
                          </a:solidFill>
                          <a:latin typeface="+mn-lt"/>
                          <a:ea typeface="+mn-ea"/>
                          <a:cs typeface="+mn-cs"/>
                        </a:rPr>
                        <a:t>4</a:t>
                      </a:r>
                      <a:r>
                        <a:rPr lang="zh-CN" altLang="en-US" sz="1800" b="1" kern="1200" baseline="0" dirty="0">
                          <a:solidFill>
                            <a:schemeClr val="tx1"/>
                          </a:solidFill>
                          <a:latin typeface="+mn-lt"/>
                          <a:ea typeface="+mn-ea"/>
                          <a:cs typeface="+mn-cs"/>
                        </a:rPr>
                        <a:t>号</a:t>
                      </a:r>
                    </a:p>
                  </a:txBody>
                  <a:tcPr/>
                </a:tc>
                <a:tc>
                  <a:txBody>
                    <a:bodyPr/>
                    <a:lstStyle/>
                    <a:p>
                      <a:pPr marL="0" algn="l" defTabSz="914400" rtl="0" eaLnBrk="1" latinLnBrk="0" hangingPunct="1"/>
                      <a:r>
                        <a:rPr lang="zh-CN" altLang="en-US" sz="1800" b="1" kern="1200" baseline="0" dirty="0">
                          <a:solidFill>
                            <a:schemeClr val="tx1"/>
                          </a:solidFill>
                          <a:latin typeface="+mn-lt"/>
                          <a:ea typeface="+mn-ea"/>
                          <a:cs typeface="+mn-cs"/>
                        </a:rPr>
                        <a:t>企业所得税</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800" b="1" kern="1200" baseline="0" dirty="0">
                          <a:solidFill>
                            <a:schemeClr val="tx1"/>
                          </a:solidFill>
                          <a:latin typeface="+mn-lt"/>
                          <a:ea typeface="+mn-ea"/>
                          <a:cs typeface="+mn-cs"/>
                        </a:rPr>
                        <a:t>受疫情影响较大的困难行业企业</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800" b="1" kern="1200" baseline="0" dirty="0">
                          <a:solidFill>
                            <a:schemeClr val="tx1"/>
                          </a:solidFill>
                          <a:latin typeface="+mn-lt"/>
                          <a:ea typeface="+mn-ea"/>
                          <a:cs typeface="+mn-cs"/>
                        </a:rPr>
                        <a:t>电影行业企业</a:t>
                      </a:r>
                    </a:p>
                  </a:txBody>
                  <a:tcPr/>
                </a:tc>
                <a:tc>
                  <a:txBody>
                    <a:bodyPr/>
                    <a:lstStyle/>
                    <a:p>
                      <a:r>
                        <a:rPr lang="zh-CN" altLang="zh-CN" sz="1800" b="1" kern="1200" baseline="0" dirty="0">
                          <a:solidFill>
                            <a:schemeClr val="tx1"/>
                          </a:solidFill>
                          <a:latin typeface="+mn-lt"/>
                          <a:ea typeface="+mn-ea"/>
                          <a:cs typeface="+mn-cs"/>
                        </a:rPr>
                        <a:t>交通运输、餐饮、住宿、旅游（指旅行社及相关服务、游览景区管理两类）四大类</a:t>
                      </a:r>
                      <a:r>
                        <a:rPr lang="zh-CN" altLang="en-US" sz="1800" b="1" kern="1200" baseline="0" dirty="0">
                          <a:solidFill>
                            <a:schemeClr val="tx1"/>
                          </a:solidFill>
                          <a:latin typeface="+mn-lt"/>
                          <a:ea typeface="+mn-ea"/>
                          <a:cs typeface="+mn-cs"/>
                        </a:rPr>
                        <a:t>企业、</a:t>
                      </a:r>
                      <a:r>
                        <a:rPr lang="zh-CN" altLang="zh-CN" sz="1800" b="1" kern="1200" baseline="0" dirty="0">
                          <a:solidFill>
                            <a:schemeClr val="tx1"/>
                          </a:solidFill>
                          <a:latin typeface="+mn-lt"/>
                          <a:ea typeface="+mn-ea"/>
                          <a:cs typeface="+mn-cs"/>
                        </a:rPr>
                        <a:t>电影行业企业</a:t>
                      </a:r>
                      <a:r>
                        <a:rPr lang="zh-CN" altLang="en-US" sz="1800" b="1" kern="1200" baseline="0" dirty="0">
                          <a:solidFill>
                            <a:schemeClr val="tx1"/>
                          </a:solidFill>
                          <a:latin typeface="+mn-lt"/>
                          <a:ea typeface="+mn-ea"/>
                          <a:cs typeface="+mn-cs"/>
                        </a:rPr>
                        <a:t>：</a:t>
                      </a:r>
                      <a:r>
                        <a:rPr lang="en-US" altLang="zh-CN" sz="1800" b="1" kern="1200" baseline="0" dirty="0">
                          <a:solidFill>
                            <a:srgbClr val="FF0000"/>
                          </a:solidFill>
                          <a:latin typeface="+mn-lt"/>
                          <a:ea typeface="+mn-ea"/>
                          <a:cs typeface="+mn-cs"/>
                        </a:rPr>
                        <a:t>2020</a:t>
                      </a:r>
                      <a:r>
                        <a:rPr lang="zh-CN" altLang="zh-CN" sz="1800" b="1" kern="1200" baseline="0" dirty="0">
                          <a:solidFill>
                            <a:srgbClr val="FF0000"/>
                          </a:solidFill>
                          <a:latin typeface="+mn-lt"/>
                          <a:ea typeface="+mn-ea"/>
                          <a:cs typeface="+mn-cs"/>
                        </a:rPr>
                        <a:t>年度发生的亏损</a:t>
                      </a:r>
                      <a:r>
                        <a:rPr lang="zh-CN" altLang="zh-CN" sz="1800" b="1" kern="1200" baseline="0" dirty="0">
                          <a:solidFill>
                            <a:schemeClr val="tx1"/>
                          </a:solidFill>
                          <a:latin typeface="+mn-lt"/>
                          <a:ea typeface="+mn-ea"/>
                          <a:cs typeface="+mn-cs"/>
                        </a:rPr>
                        <a:t>，最长结转年限由</a:t>
                      </a:r>
                      <a:r>
                        <a:rPr lang="en-US" altLang="zh-CN" sz="1800" b="1" kern="1200" baseline="0" dirty="0">
                          <a:solidFill>
                            <a:schemeClr val="tx1"/>
                          </a:solidFill>
                          <a:latin typeface="+mn-lt"/>
                          <a:ea typeface="+mn-ea"/>
                          <a:cs typeface="+mn-cs"/>
                        </a:rPr>
                        <a:t>5</a:t>
                      </a:r>
                      <a:r>
                        <a:rPr lang="zh-CN" altLang="zh-CN" sz="1800" b="1" kern="1200" baseline="0" dirty="0">
                          <a:solidFill>
                            <a:schemeClr val="tx1"/>
                          </a:solidFill>
                          <a:latin typeface="+mn-lt"/>
                          <a:ea typeface="+mn-ea"/>
                          <a:cs typeface="+mn-cs"/>
                        </a:rPr>
                        <a:t>年延长至</a:t>
                      </a:r>
                      <a:r>
                        <a:rPr lang="en-US" altLang="zh-CN" sz="1800" b="1" kern="1200" baseline="0" dirty="0">
                          <a:solidFill>
                            <a:schemeClr val="tx1"/>
                          </a:solidFill>
                          <a:latin typeface="+mn-lt"/>
                          <a:ea typeface="+mn-ea"/>
                          <a:cs typeface="+mn-cs"/>
                        </a:rPr>
                        <a:t>8</a:t>
                      </a:r>
                      <a:r>
                        <a:rPr lang="zh-CN" altLang="zh-CN" sz="1800" b="1" kern="1200" baseline="0" dirty="0">
                          <a:solidFill>
                            <a:schemeClr val="tx1"/>
                          </a:solidFill>
                          <a:latin typeface="+mn-lt"/>
                          <a:ea typeface="+mn-ea"/>
                          <a:cs typeface="+mn-cs"/>
                        </a:rPr>
                        <a:t>年</a:t>
                      </a:r>
                      <a:endParaRPr lang="zh-CN" altLang="en-US" sz="1800" b="1" kern="1200" baseline="0" dirty="0">
                        <a:solidFill>
                          <a:schemeClr val="tx1"/>
                        </a:solidFill>
                        <a:latin typeface="+mn-lt"/>
                        <a:ea typeface="+mn-ea"/>
                        <a:cs typeface="+mn-cs"/>
                      </a:endParaRPr>
                    </a:p>
                  </a:txBody>
                  <a:tcPr/>
                </a:tc>
                <a:tc>
                  <a:txBody>
                    <a:bodyPr/>
                    <a:lstStyle/>
                    <a:p>
                      <a:endParaRPr lang="zh-CN" altLang="en-US" sz="1800" b="1" kern="1200" baseline="0" dirty="0">
                        <a:solidFill>
                          <a:schemeClr val="tx1"/>
                        </a:solidFill>
                        <a:latin typeface="+mn-lt"/>
                        <a:ea typeface="+mn-ea"/>
                        <a:cs typeface="+mn-cs"/>
                      </a:endParaRPr>
                    </a:p>
                  </a:txBody>
                  <a:tcPr/>
                </a:tc>
                <a:extLst>
                  <a:ext uri="{0D108BD9-81ED-4DB2-BD59-A6C34878D82A}">
                    <a16:rowId xmlns="" xmlns:a16="http://schemas.microsoft.com/office/drawing/2014/main" val="10001"/>
                  </a:ext>
                </a:extLst>
              </a:tr>
              <a:tr h="370840">
                <a:tc>
                  <a:txBody>
                    <a:bodyPr/>
                    <a:lstStyle/>
                    <a:p>
                      <a:r>
                        <a:rPr lang="zh-CN" altLang="en-US" sz="1800" b="1" kern="1200" baseline="0" dirty="0">
                          <a:solidFill>
                            <a:schemeClr val="tx1"/>
                          </a:solidFill>
                          <a:latin typeface="+mn-lt"/>
                          <a:ea typeface="+mn-ea"/>
                          <a:cs typeface="+mn-cs"/>
                        </a:rPr>
                        <a:t>税务总局公告2020年第</a:t>
                      </a:r>
                      <a:r>
                        <a:rPr lang="en-US" altLang="zh-CN" sz="1800" b="1" kern="1200" baseline="0" dirty="0">
                          <a:solidFill>
                            <a:schemeClr val="tx1"/>
                          </a:solidFill>
                          <a:latin typeface="+mn-lt"/>
                          <a:ea typeface="+mn-ea"/>
                          <a:cs typeface="+mn-cs"/>
                        </a:rPr>
                        <a:t>10</a:t>
                      </a:r>
                      <a:r>
                        <a:rPr lang="zh-CN" altLang="en-US" sz="1800" b="1" kern="1200" baseline="0" dirty="0">
                          <a:solidFill>
                            <a:schemeClr val="tx1"/>
                          </a:solidFill>
                          <a:latin typeface="+mn-lt"/>
                          <a:ea typeface="+mn-ea"/>
                          <a:cs typeface="+mn-cs"/>
                        </a:rPr>
                        <a:t>号</a:t>
                      </a:r>
                      <a:endParaRPr lang="zh-CN" altLang="en-US" dirty="0"/>
                    </a:p>
                  </a:txBody>
                  <a:tcPr/>
                </a:tc>
                <a:tc>
                  <a:txBody>
                    <a:bodyPr/>
                    <a:lstStyle/>
                    <a:p>
                      <a:r>
                        <a:rPr lang="zh-CN" altLang="en-US" sz="1800" b="1" kern="1200" baseline="0" dirty="0">
                          <a:solidFill>
                            <a:schemeClr val="tx1"/>
                          </a:solidFill>
                          <a:latin typeface="+mn-lt"/>
                          <a:ea typeface="+mn-ea"/>
                          <a:cs typeface="+mn-cs"/>
                        </a:rPr>
                        <a:t>企业所得税、个人所得税</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b="1" kern="1200" baseline="0" dirty="0">
                          <a:solidFill>
                            <a:schemeClr val="tx1"/>
                          </a:solidFill>
                          <a:latin typeface="+mn-lt"/>
                          <a:ea typeface="+mn-ea"/>
                          <a:cs typeface="+mn-cs"/>
                        </a:rPr>
                        <a:t>小型微利企业和个体工商户</a:t>
                      </a:r>
                    </a:p>
                  </a:txBody>
                  <a:tcPr/>
                </a:tc>
                <a:tc>
                  <a:txBody>
                    <a:bodyPr/>
                    <a:lstStyle/>
                    <a:p>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5</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1</a:t>
                      </a:r>
                      <a:r>
                        <a:rPr lang="zh-CN" altLang="zh-CN" sz="1800" b="1" kern="1200" baseline="0" dirty="0">
                          <a:solidFill>
                            <a:schemeClr val="tx1"/>
                          </a:solidFill>
                          <a:latin typeface="+mn-lt"/>
                          <a:ea typeface="+mn-ea"/>
                          <a:cs typeface="+mn-cs"/>
                        </a:rPr>
                        <a:t>日至</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12</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31</a:t>
                      </a:r>
                      <a:r>
                        <a:rPr lang="zh-CN" altLang="zh-CN" sz="1800" b="1" kern="1200" baseline="0" dirty="0">
                          <a:solidFill>
                            <a:schemeClr val="tx1"/>
                          </a:solidFill>
                          <a:latin typeface="+mn-lt"/>
                          <a:ea typeface="+mn-ea"/>
                          <a:cs typeface="+mn-cs"/>
                        </a:rPr>
                        <a:t>日，小型微利企业</a:t>
                      </a:r>
                      <a:r>
                        <a:rPr lang="zh-CN" altLang="en-US" sz="1800" b="1" kern="1200" baseline="0" dirty="0">
                          <a:solidFill>
                            <a:schemeClr val="tx1"/>
                          </a:solidFill>
                          <a:latin typeface="+mn-lt"/>
                          <a:ea typeface="+mn-ea"/>
                          <a:cs typeface="+mn-cs"/>
                        </a:rPr>
                        <a:t>（或个体工商户）</a:t>
                      </a:r>
                      <a:r>
                        <a:rPr lang="zh-CN" altLang="zh-CN" sz="1800" b="1" kern="1200" baseline="0" dirty="0">
                          <a:solidFill>
                            <a:schemeClr val="tx1"/>
                          </a:solidFill>
                          <a:latin typeface="+mn-lt"/>
                          <a:ea typeface="+mn-ea"/>
                          <a:cs typeface="+mn-cs"/>
                        </a:rPr>
                        <a:t>在</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年剩余申报期按规定办理预缴申报后，可以暂缓缴纳当期的企业所得税</a:t>
                      </a:r>
                      <a:r>
                        <a:rPr lang="zh-CN" altLang="en-US" sz="1800" b="1" kern="1200" baseline="0" dirty="0">
                          <a:solidFill>
                            <a:schemeClr val="tx1"/>
                          </a:solidFill>
                          <a:latin typeface="+mn-lt"/>
                          <a:ea typeface="+mn-ea"/>
                          <a:cs typeface="+mn-cs"/>
                        </a:rPr>
                        <a:t>（或个人所得税）</a:t>
                      </a:r>
                      <a:r>
                        <a:rPr lang="zh-CN" altLang="zh-CN" sz="1800" b="1" kern="1200" baseline="0" dirty="0">
                          <a:solidFill>
                            <a:schemeClr val="tx1"/>
                          </a:solidFill>
                          <a:latin typeface="+mn-lt"/>
                          <a:ea typeface="+mn-ea"/>
                          <a:cs typeface="+mn-cs"/>
                        </a:rPr>
                        <a:t>，延迟至</a:t>
                      </a:r>
                      <a:r>
                        <a:rPr lang="en-US" altLang="zh-CN" sz="1800" b="1" kern="1200" baseline="0" dirty="0">
                          <a:solidFill>
                            <a:schemeClr val="tx1"/>
                          </a:solidFill>
                          <a:latin typeface="+mn-lt"/>
                          <a:ea typeface="+mn-ea"/>
                          <a:cs typeface="+mn-cs"/>
                        </a:rPr>
                        <a:t>2021</a:t>
                      </a:r>
                      <a:r>
                        <a:rPr lang="zh-CN" altLang="zh-CN" sz="1800" b="1" kern="1200" baseline="0" dirty="0">
                          <a:solidFill>
                            <a:schemeClr val="tx1"/>
                          </a:solidFill>
                          <a:latin typeface="+mn-lt"/>
                          <a:ea typeface="+mn-ea"/>
                          <a:cs typeface="+mn-cs"/>
                        </a:rPr>
                        <a:t>年首个申报期内一并缴纳</a:t>
                      </a:r>
                      <a:endParaRPr lang="zh-CN" altLang="en-US" sz="1800" b="1" kern="1200" baseline="0" dirty="0">
                        <a:solidFill>
                          <a:schemeClr val="tx1"/>
                        </a:solidFill>
                        <a:latin typeface="+mn-lt"/>
                        <a:ea typeface="+mn-ea"/>
                        <a:cs typeface="+mn-cs"/>
                      </a:endParaRPr>
                    </a:p>
                  </a:txBody>
                  <a:tcPr/>
                </a:tc>
                <a:tc>
                  <a:txBody>
                    <a:bodyPr/>
                    <a:lstStyle/>
                    <a:p>
                      <a:endParaRPr lang="zh-CN" altLang="en-US" dirty="0"/>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84644591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应对新冠</a:t>
            </a:r>
            <a:r>
              <a:rPr lang="zh-CN" altLang="zh-CN" dirty="0"/>
              <a:t>肺炎</a:t>
            </a:r>
            <a:r>
              <a:rPr lang="zh-CN" altLang="en-US" dirty="0"/>
              <a:t>相关政策</a:t>
            </a:r>
          </a:p>
        </p:txBody>
      </p:sp>
      <p:sp>
        <p:nvSpPr>
          <p:cNvPr id="3" name="内容占位符 2"/>
          <p:cNvSpPr>
            <a:spLocks noGrp="1"/>
          </p:cNvSpPr>
          <p:nvPr>
            <p:ph idx="1"/>
          </p:nvPr>
        </p:nvSpPr>
        <p:spPr>
          <a:xfrm>
            <a:off x="467544" y="908720"/>
            <a:ext cx="8280920" cy="5472608"/>
          </a:xfrm>
        </p:spPr>
        <p:txBody>
          <a:bodyPr/>
          <a:lstStyle/>
          <a:p>
            <a:r>
              <a:rPr lang="zh-CN" altLang="zh-CN" dirty="0" smtClean="0">
                <a:solidFill>
                  <a:srgbClr val="FF0000"/>
                </a:solidFill>
              </a:rPr>
              <a:t>四</a:t>
            </a:r>
            <a:r>
              <a:rPr lang="en-US" altLang="zh-CN" dirty="0" smtClean="0">
                <a:solidFill>
                  <a:srgbClr val="FF0000"/>
                </a:solidFill>
              </a:rPr>
              <a:t>.</a:t>
            </a:r>
            <a:r>
              <a:rPr lang="zh-CN" altLang="zh-CN" dirty="0" smtClean="0">
                <a:solidFill>
                  <a:srgbClr val="FF0000"/>
                </a:solidFill>
              </a:rPr>
              <a:t>支持</a:t>
            </a:r>
            <a:r>
              <a:rPr lang="zh-CN" altLang="zh-CN" dirty="0">
                <a:solidFill>
                  <a:srgbClr val="FF0000"/>
                </a:solidFill>
              </a:rPr>
              <a:t>复工复产</a:t>
            </a:r>
            <a:endParaRPr lang="en-US" altLang="zh-CN" dirty="0">
              <a:solidFill>
                <a:srgbClr val="FF0000"/>
              </a:solidFill>
            </a:endParaRPr>
          </a:p>
          <a:p>
            <a:endParaRPr lang="zh-CN" altLang="zh-CN" dirty="0">
              <a:solidFill>
                <a:srgbClr val="FF0000"/>
              </a:solidFill>
            </a:endParaRP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662633816"/>
              </p:ext>
            </p:extLst>
          </p:nvPr>
        </p:nvGraphicFramePr>
        <p:xfrm>
          <a:off x="323528" y="1326348"/>
          <a:ext cx="8282867" cy="4576801"/>
        </p:xfrm>
        <a:graphic>
          <a:graphicData uri="http://schemas.openxmlformats.org/drawingml/2006/table">
            <a:tbl>
              <a:tblPr firstRow="1" bandRow="1">
                <a:tableStyleId>{93296810-A885-4BE3-A3E7-6D5BEEA58F35}</a:tableStyleId>
              </a:tblPr>
              <a:tblGrid>
                <a:gridCol w="1152129">
                  <a:extLst>
                    <a:ext uri="{9D8B030D-6E8A-4147-A177-3AD203B41FA5}">
                      <a16:colId xmlns="" xmlns:a16="http://schemas.microsoft.com/office/drawing/2014/main" val="20000"/>
                    </a:ext>
                  </a:extLst>
                </a:gridCol>
                <a:gridCol w="1152128">
                  <a:extLst>
                    <a:ext uri="{9D8B030D-6E8A-4147-A177-3AD203B41FA5}">
                      <a16:colId xmlns="" xmlns:a16="http://schemas.microsoft.com/office/drawing/2014/main" val="20001"/>
                    </a:ext>
                  </a:extLst>
                </a:gridCol>
                <a:gridCol w="1152128">
                  <a:extLst>
                    <a:ext uri="{9D8B030D-6E8A-4147-A177-3AD203B41FA5}">
                      <a16:colId xmlns="" xmlns:a16="http://schemas.microsoft.com/office/drawing/2014/main" val="20002"/>
                    </a:ext>
                  </a:extLst>
                </a:gridCol>
                <a:gridCol w="3672407">
                  <a:extLst>
                    <a:ext uri="{9D8B030D-6E8A-4147-A177-3AD203B41FA5}">
                      <a16:colId xmlns="" xmlns:a16="http://schemas.microsoft.com/office/drawing/2014/main" val="20003"/>
                    </a:ext>
                  </a:extLst>
                </a:gridCol>
                <a:gridCol w="1154075">
                  <a:extLst>
                    <a:ext uri="{9D8B030D-6E8A-4147-A177-3AD203B41FA5}">
                      <a16:colId xmlns="" xmlns:a16="http://schemas.microsoft.com/office/drawing/2014/main" val="20004"/>
                    </a:ext>
                  </a:extLst>
                </a:gridCol>
              </a:tblGrid>
              <a:tr h="370561">
                <a:tc>
                  <a:txBody>
                    <a:bodyPr/>
                    <a:lstStyle/>
                    <a:p>
                      <a:r>
                        <a:rPr lang="zh-CN" altLang="en-US" sz="1800" b="1" kern="1200" baseline="0" dirty="0">
                          <a:solidFill>
                            <a:schemeClr val="tx1"/>
                          </a:solidFill>
                          <a:latin typeface="+mn-lt"/>
                          <a:ea typeface="+mn-ea"/>
                          <a:cs typeface="+mn-cs"/>
                        </a:rPr>
                        <a:t>政策文号</a:t>
                      </a:r>
                    </a:p>
                  </a:txBody>
                  <a:tcPr/>
                </a:tc>
                <a:tc>
                  <a:txBody>
                    <a:bodyPr/>
                    <a:lstStyle/>
                    <a:p>
                      <a:r>
                        <a:rPr lang="zh-CN" altLang="en-US" sz="1800" b="1" kern="1200" baseline="0" dirty="0">
                          <a:solidFill>
                            <a:schemeClr val="tx1"/>
                          </a:solidFill>
                          <a:latin typeface="+mn-lt"/>
                          <a:ea typeface="+mn-ea"/>
                          <a:cs typeface="+mn-cs"/>
                        </a:rPr>
                        <a:t>涉及税费</a:t>
                      </a:r>
                    </a:p>
                  </a:txBody>
                  <a:tcPr/>
                </a:tc>
                <a:tc>
                  <a:txBody>
                    <a:bodyPr/>
                    <a:lstStyle/>
                    <a:p>
                      <a:r>
                        <a:rPr lang="zh-CN" altLang="en-US" sz="1800" b="1" kern="1200" baseline="0" dirty="0">
                          <a:solidFill>
                            <a:schemeClr val="tx1"/>
                          </a:solidFill>
                          <a:latin typeface="+mn-lt"/>
                          <a:ea typeface="+mn-ea"/>
                          <a:cs typeface="+mn-cs"/>
                        </a:rPr>
                        <a:t>适用对象</a:t>
                      </a:r>
                    </a:p>
                  </a:txBody>
                  <a:tcPr/>
                </a:tc>
                <a:tc>
                  <a:txBody>
                    <a:bodyPr/>
                    <a:lstStyle/>
                    <a:p>
                      <a:r>
                        <a:rPr lang="zh-CN" altLang="en-US" sz="1800" b="1" kern="1200" baseline="0" dirty="0">
                          <a:solidFill>
                            <a:schemeClr val="tx1"/>
                          </a:solidFill>
                          <a:latin typeface="+mn-lt"/>
                          <a:ea typeface="+mn-ea"/>
                          <a:cs typeface="+mn-cs"/>
                        </a:rPr>
                        <a:t>政策概述</a:t>
                      </a:r>
                    </a:p>
                  </a:txBody>
                  <a:tcPr/>
                </a:tc>
                <a:tc>
                  <a:txBody>
                    <a:bodyPr/>
                    <a:lstStyle/>
                    <a:p>
                      <a:r>
                        <a:rPr lang="zh-CN" altLang="en-US" sz="1800" b="1" kern="1200" baseline="0" dirty="0">
                          <a:solidFill>
                            <a:schemeClr val="tx1"/>
                          </a:solidFill>
                          <a:latin typeface="+mn-lt"/>
                          <a:ea typeface="+mn-ea"/>
                          <a:cs typeface="+mn-cs"/>
                        </a:rPr>
                        <a:t>提示</a:t>
                      </a:r>
                    </a:p>
                  </a:txBody>
                  <a:tcPr/>
                </a:tc>
                <a:extLst>
                  <a:ext uri="{0D108BD9-81ED-4DB2-BD59-A6C34878D82A}">
                    <a16:rowId xmlns="" xmlns:a16="http://schemas.microsoft.com/office/drawing/2014/main" val="10000"/>
                  </a:ext>
                </a:extLst>
              </a:tr>
              <a:tr h="34182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800" b="1" kern="1200" baseline="0" dirty="0">
                          <a:solidFill>
                            <a:schemeClr val="tx1"/>
                          </a:solidFill>
                          <a:latin typeface="+mn-lt"/>
                          <a:ea typeface="+mn-ea"/>
                          <a:cs typeface="+mn-cs"/>
                        </a:rPr>
                        <a:t>甬财政发〔</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420</a:t>
                      </a:r>
                      <a:r>
                        <a:rPr lang="zh-CN" altLang="zh-CN" sz="1800" b="1" kern="1200" baseline="0" dirty="0" smtClean="0">
                          <a:solidFill>
                            <a:schemeClr val="tx1"/>
                          </a:solidFill>
                          <a:latin typeface="+mn-lt"/>
                          <a:ea typeface="+mn-ea"/>
                          <a:cs typeface="+mn-cs"/>
                        </a:rPr>
                        <a:t>号</a:t>
                      </a:r>
                      <a:r>
                        <a:rPr lang="zh-CN" altLang="en-US" sz="1800" b="1" kern="1200" baseline="0" dirty="0" smtClean="0">
                          <a:solidFill>
                            <a:schemeClr val="tx1"/>
                          </a:solidFill>
                          <a:latin typeface="+mn-lt"/>
                          <a:ea typeface="+mn-ea"/>
                          <a:cs typeface="+mn-cs"/>
                        </a:rPr>
                        <a:t>、</a:t>
                      </a:r>
                      <a:r>
                        <a:rPr lang="zh-CN" altLang="zh-CN" sz="1800" b="1" kern="1200" baseline="0" dirty="0" smtClean="0">
                          <a:solidFill>
                            <a:schemeClr val="tx1"/>
                          </a:solidFill>
                          <a:latin typeface="+mn-lt"/>
                          <a:ea typeface="+mn-ea"/>
                          <a:cs typeface="+mn-cs"/>
                        </a:rPr>
                        <a:t>甬财政发〔</a:t>
                      </a:r>
                      <a:r>
                        <a:rPr lang="en-US" altLang="zh-CN" sz="1800" b="1" kern="1200" baseline="0" dirty="0" smtClean="0">
                          <a:solidFill>
                            <a:schemeClr val="tx1"/>
                          </a:solidFill>
                          <a:latin typeface="+mn-lt"/>
                          <a:ea typeface="+mn-ea"/>
                          <a:cs typeface="+mn-cs"/>
                        </a:rPr>
                        <a:t>2020</a:t>
                      </a:r>
                      <a:r>
                        <a:rPr lang="zh-CN" altLang="zh-CN" sz="1800" b="1" kern="1200" baseline="0" dirty="0" smtClean="0">
                          <a:solidFill>
                            <a:schemeClr val="tx1"/>
                          </a:solidFill>
                          <a:latin typeface="+mn-lt"/>
                          <a:ea typeface="+mn-ea"/>
                          <a:cs typeface="+mn-cs"/>
                        </a:rPr>
                        <a:t>〕</a:t>
                      </a:r>
                      <a:r>
                        <a:rPr lang="zh-CN" altLang="en-US" sz="1800" b="1" kern="1200" baseline="0" dirty="0" smtClean="0">
                          <a:solidFill>
                            <a:schemeClr val="tx1"/>
                          </a:solidFill>
                          <a:latin typeface="+mn-lt"/>
                          <a:ea typeface="+mn-ea"/>
                          <a:cs typeface="+mn-cs"/>
                        </a:rPr>
                        <a:t>、</a:t>
                      </a:r>
                      <a:r>
                        <a:rPr lang="en-US" altLang="zh-CN" sz="1800" b="1" kern="1200" baseline="0" dirty="0" smtClean="0">
                          <a:solidFill>
                            <a:schemeClr val="tx1"/>
                          </a:solidFill>
                          <a:latin typeface="+mn-lt"/>
                          <a:ea typeface="+mn-ea"/>
                          <a:cs typeface="+mn-cs"/>
                        </a:rPr>
                        <a:t>990</a:t>
                      </a:r>
                      <a:r>
                        <a:rPr lang="zh-CN" altLang="zh-CN" sz="1800" b="1" kern="1200" baseline="0" dirty="0" smtClean="0">
                          <a:solidFill>
                            <a:schemeClr val="tx1"/>
                          </a:solidFill>
                          <a:latin typeface="+mn-lt"/>
                          <a:ea typeface="+mn-ea"/>
                          <a:cs typeface="+mn-cs"/>
                        </a:rPr>
                        <a:t>号浙</a:t>
                      </a:r>
                      <a:r>
                        <a:rPr lang="zh-CN" altLang="zh-CN" sz="1800" b="1" kern="1200" baseline="0" dirty="0">
                          <a:solidFill>
                            <a:schemeClr val="tx1"/>
                          </a:solidFill>
                          <a:latin typeface="+mn-lt"/>
                          <a:ea typeface="+mn-ea"/>
                          <a:cs typeface="+mn-cs"/>
                        </a:rPr>
                        <a:t>财税政</a:t>
                      </a:r>
                      <a:r>
                        <a:rPr lang="en-US" altLang="zh-CN" sz="1800" b="1" kern="1200" baseline="0" dirty="0">
                          <a:solidFill>
                            <a:schemeClr val="tx1"/>
                          </a:solidFill>
                          <a:latin typeface="+mn-lt"/>
                          <a:ea typeface="+mn-ea"/>
                          <a:cs typeface="+mn-cs"/>
                        </a:rPr>
                        <a:t>[2020]6</a:t>
                      </a:r>
                      <a:r>
                        <a:rPr lang="zh-CN" altLang="zh-CN" sz="1800" b="1" kern="1200" baseline="0" dirty="0">
                          <a:solidFill>
                            <a:schemeClr val="tx1"/>
                          </a:solidFill>
                          <a:latin typeface="+mn-lt"/>
                          <a:ea typeface="+mn-ea"/>
                          <a:cs typeface="+mn-cs"/>
                        </a:rPr>
                        <a:t>号</a:t>
                      </a:r>
                      <a:r>
                        <a:rPr lang="zh-CN" altLang="en-US"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13</a:t>
                      </a:r>
                      <a:r>
                        <a:rPr lang="zh-CN" altLang="en-US" sz="1800" b="1" kern="1200" baseline="0" dirty="0">
                          <a:solidFill>
                            <a:schemeClr val="tx1"/>
                          </a:solidFill>
                          <a:latin typeface="+mn-lt"/>
                          <a:ea typeface="+mn-ea"/>
                          <a:cs typeface="+mn-cs"/>
                        </a:rPr>
                        <a:t>号</a:t>
                      </a:r>
                      <a:endParaRPr lang="zh-CN" altLang="zh-CN" sz="1800" b="1" kern="1200" baseline="0" dirty="0">
                        <a:solidFill>
                          <a:schemeClr val="tx1"/>
                        </a:solidFill>
                        <a:latin typeface="+mn-lt"/>
                        <a:ea typeface="+mn-ea"/>
                        <a:cs typeface="+mn-cs"/>
                      </a:endParaRPr>
                    </a:p>
                    <a:p>
                      <a:endParaRPr lang="zh-CN" altLang="en-US" sz="1800" b="1" kern="1200" baseline="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房产税、城镇土地使用税</a:t>
                      </a:r>
                      <a:endParaRPr lang="zh-CN" altLang="zh-CN" sz="1800" b="1" kern="1200" baseline="0" dirty="0">
                        <a:solidFill>
                          <a:schemeClr val="tx1"/>
                        </a:solidFill>
                        <a:latin typeface="+mn-lt"/>
                        <a:ea typeface="+mn-ea"/>
                        <a:cs typeface="+mn-cs"/>
                      </a:endParaRPr>
                    </a:p>
                    <a:p>
                      <a:endParaRPr lang="zh-CN" altLang="en-US" sz="1800" b="1" kern="1200" baseline="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特定行业和小微企业</a:t>
                      </a:r>
                      <a:endParaRPr lang="zh-CN" altLang="zh-CN" sz="1800" b="1" kern="1200" baseline="0" dirty="0">
                        <a:solidFill>
                          <a:schemeClr val="tx1"/>
                        </a:solidFill>
                        <a:latin typeface="+mn-lt"/>
                        <a:ea typeface="+mn-ea"/>
                        <a:cs typeface="+mn-cs"/>
                      </a:endParaRPr>
                    </a:p>
                  </a:txBody>
                  <a:tcPr/>
                </a:tc>
                <a:tc>
                  <a:txBody>
                    <a:bodyPr/>
                    <a:lstStyle/>
                    <a:p>
                      <a:r>
                        <a:rPr lang="en-US" altLang="zh-CN" sz="1800" b="1" kern="1200" baseline="0" dirty="0" smtClean="0">
                          <a:solidFill>
                            <a:schemeClr val="tx1"/>
                          </a:solidFill>
                          <a:latin typeface="+mn-lt"/>
                          <a:ea typeface="+mn-ea"/>
                          <a:cs typeface="+mn-cs"/>
                        </a:rPr>
                        <a:t>1.</a:t>
                      </a:r>
                      <a:r>
                        <a:rPr lang="zh-CN" altLang="zh-CN" sz="1800" b="1" kern="1200" baseline="0" dirty="0" smtClean="0">
                          <a:solidFill>
                            <a:schemeClr val="tx1"/>
                          </a:solidFill>
                          <a:latin typeface="+mn-lt"/>
                          <a:ea typeface="+mn-ea"/>
                          <a:cs typeface="+mn-cs"/>
                        </a:rPr>
                        <a:t>住宿</a:t>
                      </a:r>
                      <a:r>
                        <a:rPr lang="zh-CN" altLang="zh-CN" sz="1800" b="1" kern="1200" baseline="0" dirty="0">
                          <a:solidFill>
                            <a:schemeClr val="tx1"/>
                          </a:solidFill>
                          <a:latin typeface="+mn-lt"/>
                          <a:ea typeface="+mn-ea"/>
                          <a:cs typeface="+mn-cs"/>
                        </a:rPr>
                        <a:t>餐饮、娱乐、交通运输、物流配送、文体旅游、批发零售、物业服务行业和符合条件的小微企业的自用房产、土地，免征</a:t>
                      </a:r>
                      <a:r>
                        <a:rPr lang="en-US" altLang="zh-CN" sz="1800" b="1" kern="1200" baseline="0" dirty="0">
                          <a:solidFill>
                            <a:schemeClr val="tx1"/>
                          </a:solidFill>
                          <a:latin typeface="+mn-lt"/>
                          <a:ea typeface="+mn-ea"/>
                          <a:cs typeface="+mn-cs"/>
                        </a:rPr>
                        <a:t>3</a:t>
                      </a:r>
                      <a:r>
                        <a:rPr lang="zh-CN" altLang="zh-CN" sz="1800" b="1" kern="1200" baseline="0" dirty="0">
                          <a:solidFill>
                            <a:schemeClr val="tx1"/>
                          </a:solidFill>
                          <a:latin typeface="+mn-lt"/>
                          <a:ea typeface="+mn-ea"/>
                          <a:cs typeface="+mn-cs"/>
                        </a:rPr>
                        <a:t>个</a:t>
                      </a:r>
                      <a:r>
                        <a:rPr lang="zh-CN" altLang="zh-CN" sz="1800" b="1" kern="1200" baseline="0" dirty="0" smtClean="0">
                          <a:solidFill>
                            <a:schemeClr val="tx1"/>
                          </a:solidFill>
                          <a:latin typeface="+mn-lt"/>
                          <a:ea typeface="+mn-ea"/>
                          <a:cs typeface="+mn-cs"/>
                        </a:rPr>
                        <a:t>月</a:t>
                      </a:r>
                      <a:endParaRPr lang="en-US" altLang="zh-CN" sz="1800" b="1" kern="1200" baseline="0" dirty="0" smtClean="0">
                        <a:solidFill>
                          <a:schemeClr val="tx1"/>
                        </a:solidFill>
                        <a:latin typeface="+mn-lt"/>
                        <a:ea typeface="+mn-ea"/>
                        <a:cs typeface="+mn-cs"/>
                      </a:endParaRPr>
                    </a:p>
                    <a:p>
                      <a:r>
                        <a:rPr lang="en-US" altLang="zh-CN" sz="1800" b="1" kern="1200" baseline="0" dirty="0" smtClean="0">
                          <a:solidFill>
                            <a:schemeClr val="tx1"/>
                          </a:solidFill>
                          <a:latin typeface="+mn-lt"/>
                          <a:ea typeface="+mn-ea"/>
                          <a:cs typeface="+mn-cs"/>
                        </a:rPr>
                        <a:t>2.</a:t>
                      </a:r>
                      <a:r>
                        <a:rPr lang="zh-CN" altLang="zh-CN" sz="1800" b="1" kern="1200" baseline="0" dirty="0" smtClean="0">
                          <a:solidFill>
                            <a:schemeClr val="tx1"/>
                          </a:solidFill>
                          <a:latin typeface="+mn-lt"/>
                          <a:ea typeface="+mn-ea"/>
                          <a:cs typeface="+mn-cs"/>
                        </a:rPr>
                        <a:t>住宿餐饮、文体娱乐、交通运输、旅游四大行业企业和符合条件的小微企业的自用房产、土地的房产税、城镇土地使用税困难减免期限为</a:t>
                      </a:r>
                      <a:r>
                        <a:rPr lang="en-US" altLang="zh-CN" sz="1800" b="1" kern="1200" baseline="0" dirty="0" smtClean="0">
                          <a:solidFill>
                            <a:schemeClr val="tx1"/>
                          </a:solidFill>
                          <a:latin typeface="+mn-lt"/>
                          <a:ea typeface="+mn-ea"/>
                          <a:cs typeface="+mn-cs"/>
                        </a:rPr>
                        <a:t>2020</a:t>
                      </a:r>
                      <a:r>
                        <a:rPr lang="zh-CN" altLang="zh-CN" sz="1800" b="1" kern="1200" baseline="0" dirty="0" smtClean="0">
                          <a:solidFill>
                            <a:schemeClr val="tx1"/>
                          </a:solidFill>
                          <a:latin typeface="+mn-lt"/>
                          <a:ea typeface="+mn-ea"/>
                          <a:cs typeface="+mn-cs"/>
                        </a:rPr>
                        <a:t>年</a:t>
                      </a:r>
                      <a:r>
                        <a:rPr lang="en-US" altLang="zh-CN" sz="1800" b="1" kern="1200" baseline="0" dirty="0" smtClean="0">
                          <a:solidFill>
                            <a:schemeClr val="tx1"/>
                          </a:solidFill>
                          <a:latin typeface="+mn-lt"/>
                          <a:ea typeface="+mn-ea"/>
                          <a:cs typeface="+mn-cs"/>
                        </a:rPr>
                        <a:t>1</a:t>
                      </a:r>
                      <a:r>
                        <a:rPr lang="zh-CN" altLang="zh-CN" sz="1800" b="1" kern="1200" baseline="0" dirty="0" smtClean="0">
                          <a:solidFill>
                            <a:schemeClr val="tx1"/>
                          </a:solidFill>
                          <a:latin typeface="+mn-lt"/>
                          <a:ea typeface="+mn-ea"/>
                          <a:cs typeface="+mn-cs"/>
                        </a:rPr>
                        <a:t>月</a:t>
                      </a:r>
                      <a:r>
                        <a:rPr lang="en-US" altLang="zh-CN" sz="1800" b="1" kern="1200" baseline="0" dirty="0" smtClean="0">
                          <a:solidFill>
                            <a:schemeClr val="tx1"/>
                          </a:solidFill>
                          <a:latin typeface="+mn-lt"/>
                          <a:ea typeface="+mn-ea"/>
                          <a:cs typeface="+mn-cs"/>
                        </a:rPr>
                        <a:t>1</a:t>
                      </a:r>
                      <a:r>
                        <a:rPr lang="zh-CN" altLang="zh-CN" sz="1800" b="1" kern="1200" baseline="0" dirty="0" smtClean="0">
                          <a:solidFill>
                            <a:schemeClr val="tx1"/>
                          </a:solidFill>
                          <a:latin typeface="+mn-lt"/>
                          <a:ea typeface="+mn-ea"/>
                          <a:cs typeface="+mn-cs"/>
                        </a:rPr>
                        <a:t>日至</a:t>
                      </a:r>
                      <a:r>
                        <a:rPr lang="en-US" altLang="zh-CN" sz="1800" b="1" kern="1200" baseline="0" dirty="0" smtClean="0">
                          <a:solidFill>
                            <a:schemeClr val="tx1"/>
                          </a:solidFill>
                          <a:latin typeface="+mn-lt"/>
                          <a:ea typeface="+mn-ea"/>
                          <a:cs typeface="+mn-cs"/>
                        </a:rPr>
                        <a:t>2020</a:t>
                      </a:r>
                      <a:r>
                        <a:rPr lang="zh-CN" altLang="zh-CN" sz="1800" b="1" kern="1200" baseline="0" dirty="0" smtClean="0">
                          <a:solidFill>
                            <a:schemeClr val="tx1"/>
                          </a:solidFill>
                          <a:latin typeface="+mn-lt"/>
                          <a:ea typeface="+mn-ea"/>
                          <a:cs typeface="+mn-cs"/>
                        </a:rPr>
                        <a:t>年</a:t>
                      </a:r>
                      <a:r>
                        <a:rPr lang="en-US" altLang="zh-CN" sz="1800" b="1" kern="1200" baseline="0" dirty="0" smtClean="0">
                          <a:solidFill>
                            <a:schemeClr val="tx1"/>
                          </a:solidFill>
                          <a:latin typeface="+mn-lt"/>
                          <a:ea typeface="+mn-ea"/>
                          <a:cs typeface="+mn-cs"/>
                        </a:rPr>
                        <a:t>12</a:t>
                      </a:r>
                      <a:r>
                        <a:rPr lang="zh-CN" altLang="zh-CN" sz="1800" b="1" kern="1200" baseline="0" dirty="0" smtClean="0">
                          <a:solidFill>
                            <a:schemeClr val="tx1"/>
                          </a:solidFill>
                          <a:latin typeface="+mn-lt"/>
                          <a:ea typeface="+mn-ea"/>
                          <a:cs typeface="+mn-cs"/>
                        </a:rPr>
                        <a:t>月</a:t>
                      </a:r>
                      <a:r>
                        <a:rPr lang="en-US" altLang="zh-CN" sz="1800" b="1" kern="1200" baseline="0" dirty="0" smtClean="0">
                          <a:solidFill>
                            <a:schemeClr val="tx1"/>
                          </a:solidFill>
                          <a:latin typeface="+mn-lt"/>
                          <a:ea typeface="+mn-ea"/>
                          <a:cs typeface="+mn-cs"/>
                        </a:rPr>
                        <a:t>31</a:t>
                      </a:r>
                      <a:r>
                        <a:rPr lang="zh-CN" altLang="zh-CN" sz="1800" b="1" kern="1200" baseline="0" dirty="0" smtClean="0">
                          <a:solidFill>
                            <a:schemeClr val="tx1"/>
                          </a:solidFill>
                          <a:latin typeface="+mn-lt"/>
                          <a:ea typeface="+mn-ea"/>
                          <a:cs typeface="+mn-cs"/>
                        </a:rPr>
                        <a:t>日</a:t>
                      </a:r>
                      <a:endParaRPr lang="en-US" altLang="zh-CN" sz="1800" b="1" kern="1200" baseline="0" dirty="0" smtClean="0">
                        <a:solidFill>
                          <a:schemeClr val="tx1"/>
                        </a:solidFill>
                        <a:latin typeface="+mn-lt"/>
                        <a:ea typeface="+mn-ea"/>
                        <a:cs typeface="+mn-cs"/>
                      </a:endParaRPr>
                    </a:p>
                    <a:p>
                      <a:r>
                        <a:rPr lang="en-US" altLang="zh-CN" sz="1800" b="1" kern="1200" baseline="0" dirty="0" smtClean="0">
                          <a:solidFill>
                            <a:schemeClr val="tx1"/>
                          </a:solidFill>
                          <a:latin typeface="+mn-lt"/>
                          <a:ea typeface="+mn-ea"/>
                          <a:cs typeface="+mn-cs"/>
                        </a:rPr>
                        <a:t>3.</a:t>
                      </a:r>
                      <a:r>
                        <a:rPr lang="zh-CN" altLang="zh-CN" sz="1800" b="1" kern="1200" baseline="0" dirty="0" smtClean="0">
                          <a:solidFill>
                            <a:schemeClr val="tx1"/>
                          </a:solidFill>
                          <a:latin typeface="+mn-lt"/>
                          <a:ea typeface="+mn-ea"/>
                          <a:cs typeface="+mn-cs"/>
                        </a:rPr>
                        <a:t>经营性</a:t>
                      </a:r>
                      <a:r>
                        <a:rPr lang="zh-CN" altLang="zh-CN" sz="1800" b="1" kern="1200" baseline="0" dirty="0">
                          <a:solidFill>
                            <a:schemeClr val="tx1"/>
                          </a:solidFill>
                          <a:latin typeface="+mn-lt"/>
                          <a:ea typeface="+mn-ea"/>
                          <a:cs typeface="+mn-cs"/>
                        </a:rPr>
                        <a:t>房产业主在疫情期间为中小微企业、个体工商户减免租金，按实际免租月份相应减免</a:t>
                      </a:r>
                      <a:endParaRPr lang="en-US" altLang="zh-CN" sz="1800" b="1" kern="1200" baseline="0" dirty="0">
                        <a:solidFill>
                          <a:schemeClr val="tx1"/>
                        </a:solidFill>
                        <a:latin typeface="+mn-lt"/>
                        <a:ea typeface="+mn-ea"/>
                        <a:cs typeface="+mn-cs"/>
                      </a:endParaRPr>
                    </a:p>
                    <a:p>
                      <a:r>
                        <a:rPr lang="en-US" altLang="zh-CN" sz="1800" b="1" kern="1200" baseline="0" dirty="0" smtClean="0">
                          <a:solidFill>
                            <a:schemeClr val="tx1"/>
                          </a:solidFill>
                          <a:latin typeface="+mn-lt"/>
                          <a:ea typeface="+mn-ea"/>
                          <a:cs typeface="+mn-cs"/>
                        </a:rPr>
                        <a:t>4.</a:t>
                      </a:r>
                      <a:r>
                        <a:rPr lang="zh-CN" altLang="zh-CN" sz="1800" b="1" kern="1200" baseline="0" dirty="0" smtClean="0">
                          <a:solidFill>
                            <a:schemeClr val="tx1"/>
                          </a:solidFill>
                          <a:latin typeface="+mn-lt"/>
                          <a:ea typeface="+mn-ea"/>
                          <a:cs typeface="+mn-cs"/>
                        </a:rPr>
                        <a:t>在</a:t>
                      </a:r>
                      <a:r>
                        <a:rPr lang="zh-CN" altLang="zh-CN" sz="1800" b="1" kern="1200" baseline="0" dirty="0">
                          <a:solidFill>
                            <a:schemeClr val="tx1"/>
                          </a:solidFill>
                          <a:latin typeface="+mn-lt"/>
                          <a:ea typeface="+mn-ea"/>
                          <a:cs typeface="+mn-cs"/>
                        </a:rPr>
                        <a:t>疫情期间被政府征用的房产，按实际征用时间免征</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其他困难减免，选择从高</a:t>
                      </a:r>
                      <a:r>
                        <a:rPr lang="zh-CN" altLang="en-US" sz="1800" b="1" kern="1200" baseline="0" dirty="0" smtClean="0">
                          <a:solidFill>
                            <a:schemeClr val="tx1"/>
                          </a:solidFill>
                          <a:latin typeface="+mn-lt"/>
                          <a:ea typeface="+mn-ea"/>
                          <a:cs typeface="+mn-cs"/>
                        </a:rPr>
                        <a:t>享受</a:t>
                      </a:r>
                      <a:endParaRPr lang="zh-CN" altLang="en-US" sz="1800" b="1" kern="1200" baseline="0" dirty="0">
                        <a:solidFill>
                          <a:schemeClr val="tx1"/>
                        </a:solidFill>
                        <a:latin typeface="+mn-lt"/>
                        <a:ea typeface="+mn-ea"/>
                        <a:cs typeface="+mn-cs"/>
                      </a:endParaRPr>
                    </a:p>
                  </a:txBody>
                  <a:tcPr/>
                </a:tc>
                <a:tc>
                  <a:txBody>
                    <a:bodyPr/>
                    <a:lstStyle/>
                    <a:p>
                      <a:r>
                        <a:rPr lang="zh-CN" altLang="zh-CN" sz="1800" b="1" kern="1200" baseline="0" dirty="0" smtClean="0">
                          <a:solidFill>
                            <a:schemeClr val="tx1"/>
                          </a:solidFill>
                          <a:latin typeface="+mn-lt"/>
                          <a:ea typeface="+mn-ea"/>
                          <a:cs typeface="+mn-cs"/>
                        </a:rPr>
                        <a:t>符合条件的纳税人可提前办理疫情期间房产税、城镇土地使用税困难减免申请</a:t>
                      </a:r>
                      <a:endParaRPr lang="zh-CN" altLang="en-US" sz="1800" b="1" kern="1200" baseline="0" dirty="0">
                        <a:solidFill>
                          <a:schemeClr val="tx1"/>
                        </a:solidFill>
                        <a:latin typeface="+mn-lt"/>
                        <a:ea typeface="+mn-ea"/>
                        <a:cs typeface="+mn-cs"/>
                      </a:endParaRPr>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24576955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应对新冠</a:t>
            </a:r>
            <a:r>
              <a:rPr lang="zh-CN" altLang="zh-CN" dirty="0"/>
              <a:t>肺炎</a:t>
            </a:r>
            <a:r>
              <a:rPr lang="zh-CN" altLang="en-US" dirty="0"/>
              <a:t>相关政策</a:t>
            </a:r>
          </a:p>
        </p:txBody>
      </p:sp>
      <p:sp>
        <p:nvSpPr>
          <p:cNvPr id="3" name="内容占位符 2"/>
          <p:cNvSpPr>
            <a:spLocks noGrp="1"/>
          </p:cNvSpPr>
          <p:nvPr>
            <p:ph idx="1"/>
          </p:nvPr>
        </p:nvSpPr>
        <p:spPr>
          <a:xfrm>
            <a:off x="467544" y="908720"/>
            <a:ext cx="8280920" cy="5472608"/>
          </a:xfrm>
        </p:spPr>
        <p:txBody>
          <a:bodyPr/>
          <a:lstStyle/>
          <a:p>
            <a:r>
              <a:rPr lang="zh-CN" altLang="zh-CN" dirty="0" smtClean="0">
                <a:solidFill>
                  <a:srgbClr val="FF0000"/>
                </a:solidFill>
              </a:rPr>
              <a:t>四</a:t>
            </a:r>
            <a:r>
              <a:rPr lang="en-US" altLang="zh-CN" dirty="0">
                <a:solidFill>
                  <a:srgbClr val="FF0000"/>
                </a:solidFill>
              </a:rPr>
              <a:t>.</a:t>
            </a:r>
            <a:r>
              <a:rPr lang="zh-CN" altLang="zh-CN" dirty="0" smtClean="0">
                <a:solidFill>
                  <a:srgbClr val="FF0000"/>
                </a:solidFill>
              </a:rPr>
              <a:t>支持</a:t>
            </a:r>
            <a:r>
              <a:rPr lang="zh-CN" altLang="zh-CN" dirty="0">
                <a:solidFill>
                  <a:srgbClr val="FF0000"/>
                </a:solidFill>
              </a:rPr>
              <a:t>复工复产</a:t>
            </a:r>
            <a:endParaRPr lang="en-US" altLang="zh-CN" dirty="0">
              <a:solidFill>
                <a:srgbClr val="FF0000"/>
              </a:solidFill>
            </a:endParaRPr>
          </a:p>
          <a:p>
            <a:endParaRPr lang="zh-CN" altLang="zh-CN" dirty="0">
              <a:solidFill>
                <a:srgbClr val="FF0000"/>
              </a:solidFill>
            </a:endParaRP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013249845"/>
              </p:ext>
            </p:extLst>
          </p:nvPr>
        </p:nvGraphicFramePr>
        <p:xfrm>
          <a:off x="395536" y="1412776"/>
          <a:ext cx="8208912" cy="5120640"/>
        </p:xfrm>
        <a:graphic>
          <a:graphicData uri="http://schemas.openxmlformats.org/drawingml/2006/table">
            <a:tbl>
              <a:tblPr firstRow="1" bandRow="1">
                <a:tableStyleId>{93296810-A885-4BE3-A3E7-6D5BEEA58F35}</a:tableStyleId>
              </a:tblPr>
              <a:tblGrid>
                <a:gridCol w="1130184">
                  <a:extLst>
                    <a:ext uri="{9D8B030D-6E8A-4147-A177-3AD203B41FA5}">
                      <a16:colId xmlns="" xmlns:a16="http://schemas.microsoft.com/office/drawing/2014/main" val="20000"/>
                    </a:ext>
                  </a:extLst>
                </a:gridCol>
                <a:gridCol w="1130183">
                  <a:extLst>
                    <a:ext uri="{9D8B030D-6E8A-4147-A177-3AD203B41FA5}">
                      <a16:colId xmlns="" xmlns:a16="http://schemas.microsoft.com/office/drawing/2014/main" val="20001"/>
                    </a:ext>
                  </a:extLst>
                </a:gridCol>
                <a:gridCol w="1200818">
                  <a:extLst>
                    <a:ext uri="{9D8B030D-6E8A-4147-A177-3AD203B41FA5}">
                      <a16:colId xmlns="" xmlns:a16="http://schemas.microsoft.com/office/drawing/2014/main" val="20002"/>
                    </a:ext>
                  </a:extLst>
                </a:gridCol>
                <a:gridCol w="4747727">
                  <a:extLst>
                    <a:ext uri="{9D8B030D-6E8A-4147-A177-3AD203B41FA5}">
                      <a16:colId xmlns="" xmlns:a16="http://schemas.microsoft.com/office/drawing/2014/main" val="20003"/>
                    </a:ext>
                  </a:extLst>
                </a:gridCol>
              </a:tblGrid>
              <a:tr h="358898">
                <a:tc>
                  <a:txBody>
                    <a:bodyPr/>
                    <a:lstStyle/>
                    <a:p>
                      <a:r>
                        <a:rPr lang="zh-CN" altLang="en-US" sz="1800" b="1" kern="1200" baseline="0" dirty="0">
                          <a:solidFill>
                            <a:schemeClr val="tx1"/>
                          </a:solidFill>
                          <a:latin typeface="+mn-lt"/>
                          <a:ea typeface="+mn-ea"/>
                          <a:cs typeface="+mn-cs"/>
                        </a:rPr>
                        <a:t>政策文号</a:t>
                      </a:r>
                    </a:p>
                  </a:txBody>
                  <a:tcPr/>
                </a:tc>
                <a:tc>
                  <a:txBody>
                    <a:bodyPr/>
                    <a:lstStyle/>
                    <a:p>
                      <a:r>
                        <a:rPr lang="zh-CN" altLang="en-US" sz="1800" b="1" kern="1200" baseline="0" dirty="0">
                          <a:solidFill>
                            <a:schemeClr val="tx1"/>
                          </a:solidFill>
                          <a:latin typeface="+mn-lt"/>
                          <a:ea typeface="+mn-ea"/>
                          <a:cs typeface="+mn-cs"/>
                        </a:rPr>
                        <a:t>涉及税费</a:t>
                      </a:r>
                    </a:p>
                  </a:txBody>
                  <a:tcPr/>
                </a:tc>
                <a:tc>
                  <a:txBody>
                    <a:bodyPr/>
                    <a:lstStyle/>
                    <a:p>
                      <a:r>
                        <a:rPr lang="zh-CN" altLang="en-US" sz="1800" b="1" kern="1200" baseline="0" dirty="0">
                          <a:solidFill>
                            <a:schemeClr val="tx1"/>
                          </a:solidFill>
                          <a:latin typeface="+mn-lt"/>
                          <a:ea typeface="+mn-ea"/>
                          <a:cs typeface="+mn-cs"/>
                        </a:rPr>
                        <a:t>适用对象</a:t>
                      </a:r>
                    </a:p>
                  </a:txBody>
                  <a:tcPr/>
                </a:tc>
                <a:tc>
                  <a:txBody>
                    <a:bodyPr/>
                    <a:lstStyle/>
                    <a:p>
                      <a:r>
                        <a:rPr lang="zh-CN" altLang="en-US" sz="1800" b="1" kern="1200" baseline="0" dirty="0">
                          <a:solidFill>
                            <a:schemeClr val="tx1"/>
                          </a:solidFill>
                          <a:latin typeface="+mn-lt"/>
                          <a:ea typeface="+mn-ea"/>
                          <a:cs typeface="+mn-cs"/>
                        </a:rPr>
                        <a:t>政策概述</a:t>
                      </a:r>
                    </a:p>
                  </a:txBody>
                  <a:tcPr/>
                </a:tc>
                <a:extLst>
                  <a:ext uri="{0D108BD9-81ED-4DB2-BD59-A6C34878D82A}">
                    <a16:rowId xmlns="" xmlns:a16="http://schemas.microsoft.com/office/drawing/2014/main" val="10000"/>
                  </a:ext>
                </a:extLst>
              </a:tr>
              <a:tr h="1362432">
                <a:tc rowSpan="4">
                  <a:txBody>
                    <a:bodyPr/>
                    <a:lstStyle/>
                    <a:p>
                      <a:r>
                        <a:rPr lang="zh-CN" altLang="zh-CN" sz="1800" b="1" kern="1200" baseline="0" dirty="0">
                          <a:solidFill>
                            <a:schemeClr val="tx1"/>
                          </a:solidFill>
                          <a:latin typeface="+mn-lt"/>
                          <a:ea typeface="+mn-ea"/>
                          <a:cs typeface="+mn-cs"/>
                        </a:rPr>
                        <a:t>人社部发〔</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11</a:t>
                      </a:r>
                      <a:r>
                        <a:rPr lang="zh-CN" altLang="zh-CN" sz="1800" b="1" kern="1200" baseline="0" dirty="0">
                          <a:solidFill>
                            <a:schemeClr val="tx1"/>
                          </a:solidFill>
                          <a:latin typeface="+mn-lt"/>
                          <a:ea typeface="+mn-ea"/>
                          <a:cs typeface="+mn-cs"/>
                        </a:rPr>
                        <a:t>号</a:t>
                      </a:r>
                      <a:r>
                        <a:rPr lang="zh-CN" altLang="en-US"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49</a:t>
                      </a:r>
                      <a:r>
                        <a:rPr lang="zh-CN" altLang="en-US" sz="1800" b="1" kern="1200" baseline="0" dirty="0">
                          <a:solidFill>
                            <a:schemeClr val="tx1"/>
                          </a:solidFill>
                          <a:latin typeface="+mn-lt"/>
                          <a:ea typeface="+mn-ea"/>
                          <a:cs typeface="+mn-cs"/>
                        </a:rPr>
                        <a:t>号；</a:t>
                      </a:r>
                      <a:r>
                        <a:rPr lang="zh-CN" altLang="zh-CN" sz="1800" b="1" kern="1200" baseline="0" dirty="0">
                          <a:solidFill>
                            <a:schemeClr val="tx1"/>
                          </a:solidFill>
                          <a:latin typeface="+mn-lt"/>
                          <a:ea typeface="+mn-ea"/>
                          <a:cs typeface="+mn-cs"/>
                        </a:rPr>
                        <a:t>税总函〔</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33</a:t>
                      </a:r>
                      <a:r>
                        <a:rPr lang="zh-CN" altLang="zh-CN" sz="1800" b="1" kern="1200" baseline="0" dirty="0">
                          <a:solidFill>
                            <a:schemeClr val="tx1"/>
                          </a:solidFill>
                          <a:latin typeface="+mn-lt"/>
                          <a:ea typeface="+mn-ea"/>
                          <a:cs typeface="+mn-cs"/>
                        </a:rPr>
                        <a:t>号</a:t>
                      </a:r>
                      <a:endParaRPr lang="zh-CN" altLang="en-US" sz="1800" b="1" kern="1200" baseline="0" dirty="0">
                        <a:solidFill>
                          <a:schemeClr val="tx1"/>
                        </a:solidFill>
                        <a:latin typeface="+mn-lt"/>
                        <a:ea typeface="+mn-ea"/>
                        <a:cs typeface="+mn-cs"/>
                      </a:endParaRPr>
                    </a:p>
                  </a:txBody>
                  <a:tcPr/>
                </a:tc>
                <a:tc rowSpan="2">
                  <a:txBody>
                    <a:bodyPr/>
                    <a:lstStyle/>
                    <a:p>
                      <a:r>
                        <a:rPr lang="zh-CN" altLang="zh-CN" sz="1800" b="1" kern="1200" baseline="0" dirty="0">
                          <a:solidFill>
                            <a:schemeClr val="tx1"/>
                          </a:solidFill>
                          <a:latin typeface="+mn-lt"/>
                          <a:ea typeface="+mn-ea"/>
                          <a:cs typeface="+mn-cs"/>
                        </a:rPr>
                        <a:t>基本养老保险、失业保险、工伤保险</a:t>
                      </a:r>
                      <a:r>
                        <a:rPr lang="zh-CN" altLang="en-US" sz="1800" b="1" kern="1200" baseline="0" dirty="0">
                          <a:solidFill>
                            <a:schemeClr val="tx1"/>
                          </a:solidFill>
                          <a:latin typeface="+mn-lt"/>
                          <a:ea typeface="+mn-ea"/>
                          <a:cs typeface="+mn-cs"/>
                        </a:rPr>
                        <a:t>（三项社会保险）</a:t>
                      </a:r>
                    </a:p>
                  </a:txBody>
                  <a:tcPr/>
                </a:tc>
                <a:tc>
                  <a:txBody>
                    <a:bodyPr/>
                    <a:lstStyle/>
                    <a:p>
                      <a:r>
                        <a:rPr lang="zh-CN" altLang="zh-CN" sz="1800" b="1" kern="1200" baseline="0" dirty="0">
                          <a:solidFill>
                            <a:schemeClr val="tx1"/>
                          </a:solidFill>
                          <a:latin typeface="+mn-lt"/>
                          <a:ea typeface="+mn-ea"/>
                          <a:cs typeface="+mn-cs"/>
                        </a:rPr>
                        <a:t>除机关事业单位外的</a:t>
                      </a:r>
                      <a:r>
                        <a:rPr lang="zh-CN" altLang="en-US" sz="1800" b="1" kern="1200" baseline="0" dirty="0">
                          <a:solidFill>
                            <a:schemeClr val="tx1"/>
                          </a:solidFill>
                          <a:latin typeface="+mn-lt"/>
                          <a:ea typeface="+mn-ea"/>
                          <a:cs typeface="+mn-cs"/>
                        </a:rPr>
                        <a:t>参保单位</a:t>
                      </a:r>
                    </a:p>
                  </a:txBody>
                  <a:tcPr/>
                </a:tc>
                <a:tc>
                  <a:txBody>
                    <a:bodyPr/>
                    <a:lstStyle/>
                    <a:p>
                      <a:r>
                        <a:rPr lang="zh-CN" altLang="zh-CN" sz="1800" b="1" kern="1200" baseline="0" dirty="0">
                          <a:solidFill>
                            <a:schemeClr val="tx1"/>
                          </a:solidFill>
                          <a:latin typeface="+mn-lt"/>
                          <a:ea typeface="+mn-ea"/>
                          <a:cs typeface="+mn-cs"/>
                        </a:rPr>
                        <a:t>中小微企业</a:t>
                      </a:r>
                      <a:r>
                        <a:rPr lang="zh-CN" altLang="en-US"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2</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1</a:t>
                      </a:r>
                      <a:r>
                        <a:rPr lang="zh-CN" altLang="zh-CN" sz="1800" b="1" kern="1200" baseline="0" dirty="0">
                          <a:solidFill>
                            <a:schemeClr val="tx1"/>
                          </a:solidFill>
                          <a:latin typeface="+mn-lt"/>
                          <a:ea typeface="+mn-ea"/>
                          <a:cs typeface="+mn-cs"/>
                        </a:rPr>
                        <a:t>日至</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12</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31</a:t>
                      </a:r>
                      <a:r>
                        <a:rPr lang="zh-CN" altLang="zh-CN" sz="1800" b="1" kern="1200" baseline="0" dirty="0">
                          <a:solidFill>
                            <a:schemeClr val="tx1"/>
                          </a:solidFill>
                          <a:latin typeface="+mn-lt"/>
                          <a:ea typeface="+mn-ea"/>
                          <a:cs typeface="+mn-cs"/>
                        </a:rPr>
                        <a:t>日</a:t>
                      </a:r>
                      <a:r>
                        <a:rPr lang="zh-CN" altLang="en-US" sz="1800" b="1" kern="1200" baseline="0" dirty="0">
                          <a:solidFill>
                            <a:schemeClr val="tx1"/>
                          </a:solidFill>
                          <a:latin typeface="+mn-lt"/>
                          <a:ea typeface="+mn-ea"/>
                          <a:cs typeface="+mn-cs"/>
                        </a:rPr>
                        <a:t>，</a:t>
                      </a:r>
                      <a:r>
                        <a:rPr lang="zh-CN" altLang="zh-CN" sz="1800" b="1" kern="1200" baseline="0" dirty="0">
                          <a:solidFill>
                            <a:schemeClr val="tx1"/>
                          </a:solidFill>
                          <a:latin typeface="+mn-lt"/>
                          <a:ea typeface="+mn-ea"/>
                          <a:cs typeface="+mn-cs"/>
                        </a:rPr>
                        <a:t>免征三项社会保险单位缴费部分</a:t>
                      </a:r>
                      <a:endParaRPr lang="en-US" altLang="zh-CN" sz="1800" b="1" kern="1200" baseline="0" dirty="0">
                        <a:solidFill>
                          <a:schemeClr val="tx1"/>
                        </a:solidFill>
                        <a:latin typeface="+mn-lt"/>
                        <a:ea typeface="+mn-ea"/>
                        <a:cs typeface="+mn-cs"/>
                      </a:endParaRPr>
                    </a:p>
                    <a:p>
                      <a:r>
                        <a:rPr lang="zh-CN" altLang="zh-CN" sz="1800" b="1" kern="1200" baseline="0" dirty="0">
                          <a:solidFill>
                            <a:schemeClr val="tx1"/>
                          </a:solidFill>
                          <a:latin typeface="+mn-lt"/>
                          <a:ea typeface="+mn-ea"/>
                          <a:cs typeface="+mn-cs"/>
                        </a:rPr>
                        <a:t>大型企业等其他参保单位（不含机关事业单位）</a:t>
                      </a:r>
                      <a:r>
                        <a:rPr lang="zh-CN" altLang="en-US"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2</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1</a:t>
                      </a:r>
                      <a:r>
                        <a:rPr lang="zh-CN" altLang="zh-CN" sz="1800" b="1" kern="1200" baseline="0" dirty="0">
                          <a:solidFill>
                            <a:schemeClr val="tx1"/>
                          </a:solidFill>
                          <a:latin typeface="+mn-lt"/>
                          <a:ea typeface="+mn-ea"/>
                          <a:cs typeface="+mn-cs"/>
                        </a:rPr>
                        <a:t>日至</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6</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30</a:t>
                      </a:r>
                      <a:r>
                        <a:rPr lang="zh-CN" altLang="zh-CN" sz="1800" b="1" kern="1200" baseline="0" dirty="0">
                          <a:solidFill>
                            <a:schemeClr val="tx1"/>
                          </a:solidFill>
                          <a:latin typeface="+mn-lt"/>
                          <a:ea typeface="+mn-ea"/>
                          <a:cs typeface="+mn-cs"/>
                        </a:rPr>
                        <a:t>日</a:t>
                      </a:r>
                      <a:r>
                        <a:rPr lang="zh-CN" altLang="en-US" sz="1800" b="1" kern="1200" baseline="0" dirty="0">
                          <a:solidFill>
                            <a:schemeClr val="tx1"/>
                          </a:solidFill>
                          <a:latin typeface="+mn-lt"/>
                          <a:ea typeface="+mn-ea"/>
                          <a:cs typeface="+mn-cs"/>
                        </a:rPr>
                        <a:t>，减半征收</a:t>
                      </a:r>
                      <a:r>
                        <a:rPr lang="zh-CN" altLang="zh-CN" sz="1800" b="1" kern="1200" baseline="0" dirty="0">
                          <a:solidFill>
                            <a:schemeClr val="tx1"/>
                          </a:solidFill>
                          <a:latin typeface="+mn-lt"/>
                          <a:ea typeface="+mn-ea"/>
                          <a:cs typeface="+mn-cs"/>
                        </a:rPr>
                        <a:t>三项社会保险单位缴费部分</a:t>
                      </a:r>
                      <a:r>
                        <a:rPr lang="zh-CN" altLang="en-US" sz="1800" b="1" kern="1200" baseline="0" dirty="0">
                          <a:solidFill>
                            <a:schemeClr val="tx1"/>
                          </a:solidFill>
                          <a:latin typeface="+mn-lt"/>
                          <a:ea typeface="+mn-ea"/>
                          <a:cs typeface="+mn-cs"/>
                        </a:rPr>
                        <a:t>（湖北免征）</a:t>
                      </a:r>
                    </a:p>
                  </a:txBody>
                  <a:tcPr/>
                </a:tc>
                <a:extLst>
                  <a:ext uri="{0D108BD9-81ED-4DB2-BD59-A6C34878D82A}">
                    <a16:rowId xmlns="" xmlns:a16="http://schemas.microsoft.com/office/drawing/2014/main" val="10001"/>
                  </a:ext>
                </a:extLst>
              </a:tr>
              <a:tr h="885621">
                <a:tc vMerge="1">
                  <a:txBody>
                    <a:bodyPr/>
                    <a:lstStyle/>
                    <a:p>
                      <a:endParaRPr lang="zh-CN" altLang="en-US" dirty="0"/>
                    </a:p>
                  </a:txBody>
                  <a:tcPr/>
                </a:tc>
                <a:tc vMerge="1">
                  <a:txBody>
                    <a:bodyPr/>
                    <a:lstStyle/>
                    <a:p>
                      <a:endParaRPr lang="zh-CN" altLang="en-US" dirty="0"/>
                    </a:p>
                  </a:txBody>
                  <a:tcPr/>
                </a:tc>
                <a:tc>
                  <a:txBody>
                    <a:bodyPr/>
                    <a:lstStyle/>
                    <a:p>
                      <a:r>
                        <a:rPr lang="zh-CN" altLang="en-US" sz="1800" b="1" kern="1200" baseline="0" dirty="0">
                          <a:solidFill>
                            <a:schemeClr val="tx1"/>
                          </a:solidFill>
                          <a:latin typeface="+mn-lt"/>
                          <a:ea typeface="+mn-ea"/>
                          <a:cs typeface="+mn-cs"/>
                        </a:rPr>
                        <a:t>单位方式参保的个体户</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2</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1</a:t>
                      </a:r>
                      <a:r>
                        <a:rPr lang="zh-CN" altLang="zh-CN" sz="1800" b="1" kern="1200" baseline="0" dirty="0">
                          <a:solidFill>
                            <a:schemeClr val="tx1"/>
                          </a:solidFill>
                          <a:latin typeface="+mn-lt"/>
                          <a:ea typeface="+mn-ea"/>
                          <a:cs typeface="+mn-cs"/>
                        </a:rPr>
                        <a:t>日至</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12</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31</a:t>
                      </a:r>
                      <a:r>
                        <a:rPr lang="zh-CN" altLang="zh-CN" sz="1800" b="1" kern="1200" baseline="0" dirty="0">
                          <a:solidFill>
                            <a:schemeClr val="tx1"/>
                          </a:solidFill>
                          <a:latin typeface="+mn-lt"/>
                          <a:ea typeface="+mn-ea"/>
                          <a:cs typeface="+mn-cs"/>
                        </a:rPr>
                        <a:t>日</a:t>
                      </a:r>
                      <a:r>
                        <a:rPr lang="zh-CN" altLang="en-US" sz="1800" b="1" kern="1200" baseline="0" dirty="0">
                          <a:solidFill>
                            <a:schemeClr val="tx1"/>
                          </a:solidFill>
                          <a:latin typeface="+mn-lt"/>
                          <a:ea typeface="+mn-ea"/>
                          <a:cs typeface="+mn-cs"/>
                        </a:rPr>
                        <a:t>，</a:t>
                      </a:r>
                      <a:r>
                        <a:rPr lang="zh-CN" altLang="zh-CN" sz="1800" b="1" kern="1200" baseline="0" dirty="0">
                          <a:solidFill>
                            <a:schemeClr val="tx1"/>
                          </a:solidFill>
                          <a:latin typeface="+mn-lt"/>
                          <a:ea typeface="+mn-ea"/>
                          <a:cs typeface="+mn-cs"/>
                        </a:rPr>
                        <a:t>免征有雇工的个体工商户三项社会保险单位缴费部分</a:t>
                      </a:r>
                      <a:endParaRPr lang="en-US" altLang="zh-CN" sz="1800" b="1" kern="1200" baseline="0" dirty="0">
                        <a:solidFill>
                          <a:schemeClr val="tx1"/>
                        </a:solidFill>
                        <a:latin typeface="+mn-lt"/>
                        <a:ea typeface="+mn-ea"/>
                        <a:cs typeface="+mn-cs"/>
                      </a:endParaRPr>
                    </a:p>
                  </a:txBody>
                  <a:tcPr/>
                </a:tc>
                <a:extLst>
                  <a:ext uri="{0D108BD9-81ED-4DB2-BD59-A6C34878D82A}">
                    <a16:rowId xmlns="" xmlns:a16="http://schemas.microsoft.com/office/drawing/2014/main" val="10002"/>
                  </a:ext>
                </a:extLst>
              </a:tr>
              <a:tr h="841340">
                <a:tc vMerge="1">
                  <a:txBody>
                    <a:bodyPr/>
                    <a:lstStyle/>
                    <a:p>
                      <a:endParaRPr lang="zh-CN" altLang="en-US" dirty="0"/>
                    </a:p>
                  </a:txBody>
                  <a:tcPr/>
                </a:tc>
                <a:tc>
                  <a:txBody>
                    <a:bodyPr/>
                    <a:lstStyle/>
                    <a:p>
                      <a:r>
                        <a:rPr lang="zh-CN" altLang="zh-CN" sz="1800" b="1" kern="1200" baseline="0" dirty="0">
                          <a:solidFill>
                            <a:schemeClr val="tx1"/>
                          </a:solidFill>
                          <a:latin typeface="+mn-lt"/>
                          <a:ea typeface="+mn-ea"/>
                          <a:cs typeface="+mn-cs"/>
                        </a:rPr>
                        <a:t>职工基本养老保险</a:t>
                      </a:r>
                      <a:endParaRPr lang="zh-CN" altLang="en-US" sz="1800" b="1" kern="1200" baseline="0" dirty="0">
                        <a:solidFill>
                          <a:schemeClr val="tx1"/>
                        </a:solidFill>
                        <a:latin typeface="+mn-lt"/>
                        <a:ea typeface="+mn-ea"/>
                        <a:cs typeface="+mn-cs"/>
                      </a:endParaRPr>
                    </a:p>
                  </a:txBody>
                  <a:tcPr/>
                </a:tc>
                <a:tc>
                  <a:txBody>
                    <a:bodyPr/>
                    <a:lstStyle/>
                    <a:p>
                      <a:r>
                        <a:rPr lang="zh-CN" altLang="en-US" sz="1800" b="1" kern="1200" baseline="0" dirty="0">
                          <a:solidFill>
                            <a:schemeClr val="tx1"/>
                          </a:solidFill>
                          <a:latin typeface="+mn-lt"/>
                          <a:ea typeface="+mn-ea"/>
                          <a:cs typeface="+mn-cs"/>
                        </a:rPr>
                        <a:t>个人身份参保的个体户和各类灵活用工人员</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年缴纳确有困难的，可自愿暂缓缴费</a:t>
                      </a:r>
                      <a:r>
                        <a:rPr lang="zh-CN" altLang="en-US"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2021</a:t>
                      </a:r>
                      <a:r>
                        <a:rPr lang="zh-CN" altLang="zh-CN" sz="1800" b="1" kern="1200" baseline="0" dirty="0">
                          <a:solidFill>
                            <a:schemeClr val="tx1"/>
                          </a:solidFill>
                          <a:latin typeface="+mn-lt"/>
                          <a:ea typeface="+mn-ea"/>
                          <a:cs typeface="+mn-cs"/>
                        </a:rPr>
                        <a:t>年可继续缴费，缴费年限累计计算；</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年未缴费月度，可于</a:t>
                      </a:r>
                      <a:r>
                        <a:rPr lang="en-US" altLang="zh-CN" sz="1800" b="1" kern="1200" baseline="0" dirty="0">
                          <a:solidFill>
                            <a:schemeClr val="tx1"/>
                          </a:solidFill>
                          <a:latin typeface="+mn-lt"/>
                          <a:ea typeface="+mn-ea"/>
                          <a:cs typeface="+mn-cs"/>
                        </a:rPr>
                        <a:t>2021</a:t>
                      </a:r>
                      <a:r>
                        <a:rPr lang="zh-CN" altLang="zh-CN" sz="1800" b="1" kern="1200" baseline="0" dirty="0">
                          <a:solidFill>
                            <a:schemeClr val="tx1"/>
                          </a:solidFill>
                          <a:latin typeface="+mn-lt"/>
                          <a:ea typeface="+mn-ea"/>
                          <a:cs typeface="+mn-cs"/>
                        </a:rPr>
                        <a:t>年底前进行补缴，缴费基数在</a:t>
                      </a:r>
                      <a:r>
                        <a:rPr lang="en-US" altLang="zh-CN" sz="1800" b="1" kern="1200" baseline="0" dirty="0">
                          <a:solidFill>
                            <a:schemeClr val="tx1"/>
                          </a:solidFill>
                          <a:latin typeface="+mn-lt"/>
                          <a:ea typeface="+mn-ea"/>
                          <a:cs typeface="+mn-cs"/>
                        </a:rPr>
                        <a:t>2021</a:t>
                      </a:r>
                      <a:r>
                        <a:rPr lang="zh-CN" altLang="zh-CN" sz="1800" b="1" kern="1200" baseline="0" dirty="0">
                          <a:solidFill>
                            <a:schemeClr val="tx1"/>
                          </a:solidFill>
                          <a:latin typeface="+mn-lt"/>
                          <a:ea typeface="+mn-ea"/>
                          <a:cs typeface="+mn-cs"/>
                        </a:rPr>
                        <a:t>年当地个人缴费基数上下限范围内自主选择</a:t>
                      </a:r>
                      <a:endParaRPr lang="en-US" altLang="zh-CN" sz="1800" b="1" kern="1200" baseline="0" dirty="0">
                        <a:solidFill>
                          <a:schemeClr val="tx1"/>
                        </a:solidFill>
                        <a:latin typeface="+mn-lt"/>
                        <a:ea typeface="+mn-ea"/>
                        <a:cs typeface="+mn-cs"/>
                      </a:endParaRPr>
                    </a:p>
                  </a:txBody>
                  <a:tcPr/>
                </a:tc>
                <a:extLst>
                  <a:ext uri="{0D108BD9-81ED-4DB2-BD59-A6C34878D82A}">
                    <a16:rowId xmlns="" xmlns:a16="http://schemas.microsoft.com/office/drawing/2014/main" val="983309129"/>
                  </a:ext>
                </a:extLst>
              </a:tr>
              <a:tr h="841340">
                <a:tc vMerge="1">
                  <a:txBody>
                    <a:bodyPr/>
                    <a:lstStyle/>
                    <a:p>
                      <a:endParaRPr lang="zh-CN" altLang="en-US"/>
                    </a:p>
                  </a:txBody>
                  <a:tcPr/>
                </a:tc>
                <a:tc>
                  <a:txBody>
                    <a:bodyPr/>
                    <a:lstStyle/>
                    <a:p>
                      <a:r>
                        <a:rPr lang="zh-CN" altLang="zh-CN" sz="1800" b="1" kern="1200" dirty="0">
                          <a:solidFill>
                            <a:schemeClr val="dk1"/>
                          </a:solidFill>
                          <a:effectLst/>
                          <a:latin typeface="+mn-lt"/>
                          <a:ea typeface="+mn-ea"/>
                          <a:cs typeface="+mn-cs"/>
                        </a:rPr>
                        <a:t>社会保险个人缴费</a:t>
                      </a:r>
                      <a:r>
                        <a:rPr lang="zh-CN" altLang="en-US" sz="1800" b="1" kern="1200" dirty="0">
                          <a:solidFill>
                            <a:schemeClr val="dk1"/>
                          </a:solidFill>
                          <a:effectLst/>
                          <a:latin typeface="+mn-lt"/>
                          <a:ea typeface="+mn-ea"/>
                          <a:cs typeface="+mn-cs"/>
                        </a:rPr>
                        <a:t>基数</a:t>
                      </a:r>
                      <a:endParaRPr lang="zh-CN" altLang="en-US" sz="1800" b="1" kern="1200" baseline="0" dirty="0">
                        <a:solidFill>
                          <a:schemeClr val="tx1"/>
                        </a:solidFill>
                        <a:latin typeface="+mn-lt"/>
                        <a:ea typeface="+mn-ea"/>
                        <a:cs typeface="+mn-cs"/>
                      </a:endParaRPr>
                    </a:p>
                  </a:txBody>
                  <a:tcPr/>
                </a:tc>
                <a:tc>
                  <a:txBody>
                    <a:bodyPr/>
                    <a:lstStyle/>
                    <a:p>
                      <a:r>
                        <a:rPr lang="zh-CN" altLang="en-US" sz="1800" b="1" kern="1200" baseline="0" dirty="0">
                          <a:solidFill>
                            <a:schemeClr val="tx1"/>
                          </a:solidFill>
                          <a:latin typeface="+mn-lt"/>
                          <a:ea typeface="+mn-ea"/>
                          <a:cs typeface="+mn-cs"/>
                        </a:rPr>
                        <a:t>各类参保单位及职工</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年度社会保险个人缴费基数下限可继续执行</a:t>
                      </a:r>
                      <a:r>
                        <a:rPr lang="en-US" altLang="zh-CN" sz="1800" b="1" kern="1200" baseline="0" dirty="0">
                          <a:solidFill>
                            <a:schemeClr val="tx1"/>
                          </a:solidFill>
                          <a:latin typeface="+mn-lt"/>
                          <a:ea typeface="+mn-ea"/>
                          <a:cs typeface="+mn-cs"/>
                        </a:rPr>
                        <a:t>2019</a:t>
                      </a:r>
                      <a:r>
                        <a:rPr lang="zh-CN" altLang="zh-CN" sz="1800" b="1" kern="1200" baseline="0" dirty="0">
                          <a:solidFill>
                            <a:schemeClr val="tx1"/>
                          </a:solidFill>
                          <a:latin typeface="+mn-lt"/>
                          <a:ea typeface="+mn-ea"/>
                          <a:cs typeface="+mn-cs"/>
                        </a:rPr>
                        <a:t>年度个人缴费基数下限标准，个人缴费基数上限按规定正常调整</a:t>
                      </a:r>
                      <a:endParaRPr lang="en-US" altLang="zh-CN" sz="1800" b="1" kern="1200" baseline="0" dirty="0">
                        <a:solidFill>
                          <a:schemeClr val="tx1"/>
                        </a:solidFill>
                        <a:latin typeface="+mn-lt"/>
                        <a:ea typeface="+mn-ea"/>
                        <a:cs typeface="+mn-cs"/>
                      </a:endParaRPr>
                    </a:p>
                  </a:txBody>
                  <a:tcPr/>
                </a:tc>
                <a:extLst>
                  <a:ext uri="{0D108BD9-81ED-4DB2-BD59-A6C34878D82A}">
                    <a16:rowId xmlns="" xmlns:a16="http://schemas.microsoft.com/office/drawing/2014/main" val="1854801301"/>
                  </a:ext>
                </a:extLst>
              </a:tr>
            </a:tbl>
          </a:graphicData>
        </a:graphic>
      </p:graphicFrame>
    </p:spTree>
    <p:extLst>
      <p:ext uri="{BB962C8B-B14F-4D97-AF65-F5344CB8AC3E}">
        <p14:creationId xmlns:p14="http://schemas.microsoft.com/office/powerpoint/2010/main" val="200781945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应对新冠</a:t>
            </a:r>
            <a:r>
              <a:rPr lang="zh-CN" altLang="zh-CN" dirty="0"/>
              <a:t>肺炎</a:t>
            </a:r>
            <a:r>
              <a:rPr lang="zh-CN" altLang="en-US" dirty="0"/>
              <a:t>相关政策</a:t>
            </a:r>
          </a:p>
        </p:txBody>
      </p:sp>
      <p:sp>
        <p:nvSpPr>
          <p:cNvPr id="3" name="内容占位符 2"/>
          <p:cNvSpPr>
            <a:spLocks noGrp="1"/>
          </p:cNvSpPr>
          <p:nvPr>
            <p:ph idx="1"/>
          </p:nvPr>
        </p:nvSpPr>
        <p:spPr>
          <a:xfrm>
            <a:off x="467544" y="908720"/>
            <a:ext cx="8280920" cy="5472608"/>
          </a:xfrm>
        </p:spPr>
        <p:txBody>
          <a:bodyPr/>
          <a:lstStyle/>
          <a:p>
            <a:r>
              <a:rPr lang="zh-CN" altLang="zh-CN" dirty="0" smtClean="0">
                <a:solidFill>
                  <a:srgbClr val="FF0000"/>
                </a:solidFill>
              </a:rPr>
              <a:t>四</a:t>
            </a:r>
            <a:r>
              <a:rPr lang="en-US" altLang="zh-CN" dirty="0" smtClean="0">
                <a:solidFill>
                  <a:srgbClr val="FF0000"/>
                </a:solidFill>
              </a:rPr>
              <a:t>.</a:t>
            </a:r>
            <a:r>
              <a:rPr lang="zh-CN" altLang="zh-CN" dirty="0" smtClean="0">
                <a:solidFill>
                  <a:srgbClr val="FF0000"/>
                </a:solidFill>
              </a:rPr>
              <a:t>支持</a:t>
            </a:r>
            <a:r>
              <a:rPr lang="zh-CN" altLang="zh-CN" dirty="0">
                <a:solidFill>
                  <a:srgbClr val="FF0000"/>
                </a:solidFill>
              </a:rPr>
              <a:t>复工复产</a:t>
            </a:r>
            <a:endParaRPr lang="en-US" altLang="zh-CN" dirty="0">
              <a:solidFill>
                <a:srgbClr val="FF0000"/>
              </a:solidFill>
            </a:endParaRPr>
          </a:p>
          <a:p>
            <a:endParaRPr lang="zh-CN" altLang="zh-CN" dirty="0">
              <a:solidFill>
                <a:srgbClr val="FF0000"/>
              </a:solidFill>
            </a:endParaRP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766897479"/>
              </p:ext>
            </p:extLst>
          </p:nvPr>
        </p:nvGraphicFramePr>
        <p:xfrm>
          <a:off x="323528" y="1412777"/>
          <a:ext cx="8280920" cy="2869123"/>
        </p:xfrm>
        <a:graphic>
          <a:graphicData uri="http://schemas.openxmlformats.org/drawingml/2006/table">
            <a:tbl>
              <a:tblPr firstRow="1" bandRow="1">
                <a:tableStyleId>{93296810-A885-4BE3-A3E7-6D5BEEA58F35}</a:tableStyleId>
              </a:tblPr>
              <a:tblGrid>
                <a:gridCol w="1140098">
                  <a:extLst>
                    <a:ext uri="{9D8B030D-6E8A-4147-A177-3AD203B41FA5}">
                      <a16:colId xmlns="" xmlns:a16="http://schemas.microsoft.com/office/drawing/2014/main" val="20000"/>
                    </a:ext>
                  </a:extLst>
                </a:gridCol>
                <a:gridCol w="1213472">
                  <a:extLst>
                    <a:ext uri="{9D8B030D-6E8A-4147-A177-3AD203B41FA5}">
                      <a16:colId xmlns="" xmlns:a16="http://schemas.microsoft.com/office/drawing/2014/main" val="20001"/>
                    </a:ext>
                  </a:extLst>
                </a:gridCol>
                <a:gridCol w="1137976">
                  <a:extLst>
                    <a:ext uri="{9D8B030D-6E8A-4147-A177-3AD203B41FA5}">
                      <a16:colId xmlns="" xmlns:a16="http://schemas.microsoft.com/office/drawing/2014/main" val="20002"/>
                    </a:ext>
                  </a:extLst>
                </a:gridCol>
                <a:gridCol w="4789374">
                  <a:extLst>
                    <a:ext uri="{9D8B030D-6E8A-4147-A177-3AD203B41FA5}">
                      <a16:colId xmlns="" xmlns:a16="http://schemas.microsoft.com/office/drawing/2014/main" val="20003"/>
                    </a:ext>
                  </a:extLst>
                </a:gridCol>
              </a:tblGrid>
              <a:tr h="232941">
                <a:tc>
                  <a:txBody>
                    <a:bodyPr/>
                    <a:lstStyle/>
                    <a:p>
                      <a:r>
                        <a:rPr lang="zh-CN" altLang="en-US" sz="1800" b="1" kern="1200" baseline="0" dirty="0">
                          <a:solidFill>
                            <a:schemeClr val="tx1"/>
                          </a:solidFill>
                          <a:latin typeface="+mn-lt"/>
                          <a:ea typeface="+mn-ea"/>
                          <a:cs typeface="+mn-cs"/>
                        </a:rPr>
                        <a:t>政策文号</a:t>
                      </a:r>
                    </a:p>
                  </a:txBody>
                  <a:tcPr/>
                </a:tc>
                <a:tc>
                  <a:txBody>
                    <a:bodyPr/>
                    <a:lstStyle/>
                    <a:p>
                      <a:r>
                        <a:rPr lang="zh-CN" altLang="en-US" sz="1800" b="1" kern="1200" baseline="0" dirty="0">
                          <a:solidFill>
                            <a:schemeClr val="tx1"/>
                          </a:solidFill>
                          <a:latin typeface="+mn-lt"/>
                          <a:ea typeface="+mn-ea"/>
                          <a:cs typeface="+mn-cs"/>
                        </a:rPr>
                        <a:t>涉及税费</a:t>
                      </a:r>
                    </a:p>
                  </a:txBody>
                  <a:tcPr/>
                </a:tc>
                <a:tc>
                  <a:txBody>
                    <a:bodyPr/>
                    <a:lstStyle/>
                    <a:p>
                      <a:r>
                        <a:rPr lang="zh-CN" altLang="en-US" sz="1800" b="1" kern="1200" baseline="0" dirty="0">
                          <a:solidFill>
                            <a:schemeClr val="tx1"/>
                          </a:solidFill>
                          <a:latin typeface="+mn-lt"/>
                          <a:ea typeface="+mn-ea"/>
                          <a:cs typeface="+mn-cs"/>
                        </a:rPr>
                        <a:t>适用对象</a:t>
                      </a:r>
                    </a:p>
                  </a:txBody>
                  <a:tcPr/>
                </a:tc>
                <a:tc>
                  <a:txBody>
                    <a:bodyPr/>
                    <a:lstStyle/>
                    <a:p>
                      <a:r>
                        <a:rPr lang="zh-CN" altLang="en-US" sz="1800" b="1" kern="1200" baseline="0" dirty="0">
                          <a:solidFill>
                            <a:schemeClr val="tx1"/>
                          </a:solidFill>
                          <a:latin typeface="+mn-lt"/>
                          <a:ea typeface="+mn-ea"/>
                          <a:cs typeface="+mn-cs"/>
                        </a:rPr>
                        <a:t>政策概述</a:t>
                      </a:r>
                    </a:p>
                  </a:txBody>
                  <a:tcPr/>
                </a:tc>
                <a:extLst>
                  <a:ext uri="{0D108BD9-81ED-4DB2-BD59-A6C34878D82A}">
                    <a16:rowId xmlns="" xmlns:a16="http://schemas.microsoft.com/office/drawing/2014/main" val="10000"/>
                  </a:ext>
                </a:extLst>
              </a:tr>
              <a:tr h="2503363">
                <a:tc>
                  <a:txBody>
                    <a:bodyPr/>
                    <a:lstStyle/>
                    <a:p>
                      <a:r>
                        <a:rPr lang="zh-CN" altLang="zh-CN" sz="1800" b="1" kern="1200" baseline="0" dirty="0">
                          <a:solidFill>
                            <a:schemeClr val="tx1"/>
                          </a:solidFill>
                          <a:latin typeface="+mn-lt"/>
                          <a:ea typeface="+mn-ea"/>
                          <a:cs typeface="+mn-cs"/>
                        </a:rPr>
                        <a:t>医保发〔</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6</a:t>
                      </a:r>
                      <a:r>
                        <a:rPr lang="zh-CN" altLang="zh-CN" sz="1800" b="1" kern="1200" baseline="0" dirty="0">
                          <a:solidFill>
                            <a:schemeClr val="tx1"/>
                          </a:solidFill>
                          <a:latin typeface="+mn-lt"/>
                          <a:ea typeface="+mn-ea"/>
                          <a:cs typeface="+mn-cs"/>
                        </a:rPr>
                        <a:t>号</a:t>
                      </a:r>
                      <a:r>
                        <a:rPr lang="zh-CN" altLang="en-US" sz="1800" b="1" kern="1200" baseline="0" dirty="0">
                          <a:solidFill>
                            <a:schemeClr val="tx1"/>
                          </a:solidFill>
                          <a:latin typeface="+mn-lt"/>
                          <a:ea typeface="+mn-ea"/>
                          <a:cs typeface="+mn-cs"/>
                        </a:rPr>
                        <a:t>，</a:t>
                      </a:r>
                      <a:r>
                        <a:rPr lang="zh-CN" altLang="zh-CN" sz="1800" b="1" kern="1200" baseline="0" dirty="0">
                          <a:solidFill>
                            <a:schemeClr val="tx1"/>
                          </a:solidFill>
                          <a:latin typeface="+mn-lt"/>
                          <a:ea typeface="+mn-ea"/>
                          <a:cs typeface="+mn-cs"/>
                        </a:rPr>
                        <a:t>税总函〔</a:t>
                      </a:r>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a:t>
                      </a:r>
                      <a:r>
                        <a:rPr lang="en-US" altLang="zh-CN" sz="1800" b="1" kern="1200" baseline="0" dirty="0">
                          <a:solidFill>
                            <a:schemeClr val="tx1"/>
                          </a:solidFill>
                          <a:latin typeface="+mn-lt"/>
                          <a:ea typeface="+mn-ea"/>
                          <a:cs typeface="+mn-cs"/>
                        </a:rPr>
                        <a:t>33</a:t>
                      </a:r>
                      <a:r>
                        <a:rPr lang="zh-CN" altLang="zh-CN" sz="1800" b="1" kern="1200" baseline="0" dirty="0">
                          <a:solidFill>
                            <a:schemeClr val="tx1"/>
                          </a:solidFill>
                          <a:latin typeface="+mn-lt"/>
                          <a:ea typeface="+mn-ea"/>
                          <a:cs typeface="+mn-cs"/>
                        </a:rPr>
                        <a:t>号</a:t>
                      </a:r>
                      <a:endParaRPr lang="zh-CN" altLang="en-US" sz="1800" b="1" kern="1200" baseline="0" dirty="0">
                        <a:solidFill>
                          <a:schemeClr val="tx1"/>
                        </a:solidFill>
                        <a:latin typeface="+mn-lt"/>
                        <a:ea typeface="+mn-ea"/>
                        <a:cs typeface="+mn-cs"/>
                      </a:endParaRPr>
                    </a:p>
                  </a:txBody>
                  <a:tcPr/>
                </a:tc>
                <a:tc>
                  <a:txBody>
                    <a:bodyPr/>
                    <a:lstStyle/>
                    <a:p>
                      <a:r>
                        <a:rPr lang="zh-CN" altLang="zh-CN" sz="1800" b="1" kern="1200" dirty="0">
                          <a:solidFill>
                            <a:schemeClr val="dk1"/>
                          </a:solidFill>
                          <a:effectLst/>
                          <a:latin typeface="+mn-lt"/>
                          <a:ea typeface="+mn-ea"/>
                          <a:cs typeface="+mn-cs"/>
                        </a:rPr>
                        <a:t>职工基本医疗保险</a:t>
                      </a:r>
                      <a:endParaRPr lang="zh-CN" altLang="en-US" sz="1800" b="1" kern="1200" baseline="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b="1" kern="1200" dirty="0">
                          <a:solidFill>
                            <a:schemeClr val="dk1"/>
                          </a:solidFill>
                          <a:effectLst/>
                          <a:latin typeface="+mn-lt"/>
                          <a:ea typeface="+mn-ea"/>
                          <a:cs typeface="+mn-cs"/>
                        </a:rPr>
                        <a:t>参保单位</a:t>
                      </a:r>
                    </a:p>
                    <a:p>
                      <a:endParaRPr lang="zh-CN" altLang="en-US" sz="1800" b="1" kern="1200" baseline="0" dirty="0">
                        <a:solidFill>
                          <a:schemeClr val="tx1"/>
                        </a:solidFill>
                        <a:latin typeface="+mn-lt"/>
                        <a:ea typeface="+mn-ea"/>
                        <a:cs typeface="+mn-cs"/>
                      </a:endParaRPr>
                    </a:p>
                  </a:txBody>
                  <a:tcPr/>
                </a:tc>
                <a:tc>
                  <a:txBody>
                    <a:bodyPr/>
                    <a:lstStyle/>
                    <a:p>
                      <a:r>
                        <a:rPr lang="en-US" altLang="zh-CN" sz="1800" b="1" kern="1200" dirty="0">
                          <a:solidFill>
                            <a:schemeClr val="dk1"/>
                          </a:solidFill>
                          <a:effectLst/>
                          <a:latin typeface="+mn-lt"/>
                          <a:ea typeface="+mn-ea"/>
                          <a:cs typeface="+mn-cs"/>
                        </a:rPr>
                        <a:t>2020</a:t>
                      </a:r>
                      <a:r>
                        <a:rPr lang="zh-CN" altLang="zh-CN" sz="1800" b="1" kern="1200" dirty="0">
                          <a:solidFill>
                            <a:schemeClr val="dk1"/>
                          </a:solidFill>
                          <a:effectLst/>
                          <a:latin typeface="+mn-lt"/>
                          <a:ea typeface="+mn-ea"/>
                          <a:cs typeface="+mn-cs"/>
                        </a:rPr>
                        <a:t>年</a:t>
                      </a:r>
                      <a:r>
                        <a:rPr lang="en-US" altLang="zh-CN" sz="1800" b="1" kern="1200" dirty="0">
                          <a:solidFill>
                            <a:schemeClr val="dk1"/>
                          </a:solidFill>
                          <a:effectLst/>
                          <a:latin typeface="+mn-lt"/>
                          <a:ea typeface="+mn-ea"/>
                          <a:cs typeface="+mn-cs"/>
                        </a:rPr>
                        <a:t>2</a:t>
                      </a:r>
                      <a:r>
                        <a:rPr lang="zh-CN" altLang="zh-CN" sz="1800" b="1" kern="1200" dirty="0">
                          <a:solidFill>
                            <a:schemeClr val="dk1"/>
                          </a:solidFill>
                          <a:effectLst/>
                          <a:latin typeface="+mn-lt"/>
                          <a:ea typeface="+mn-ea"/>
                          <a:cs typeface="+mn-cs"/>
                        </a:rPr>
                        <a:t>月起</a:t>
                      </a:r>
                      <a:endParaRPr lang="en-US" altLang="zh-CN" sz="1800" b="1" kern="1200" dirty="0">
                        <a:solidFill>
                          <a:schemeClr val="dk1"/>
                        </a:solidFill>
                        <a:effectLst/>
                        <a:latin typeface="+mn-lt"/>
                        <a:ea typeface="+mn-ea"/>
                        <a:cs typeface="+mn-cs"/>
                      </a:endParaRPr>
                    </a:p>
                    <a:p>
                      <a:r>
                        <a:rPr lang="zh-CN" altLang="en-US" sz="1800" b="1" kern="1200" dirty="0">
                          <a:solidFill>
                            <a:schemeClr val="dk1"/>
                          </a:solidFill>
                          <a:effectLst/>
                          <a:latin typeface="+mn-lt"/>
                          <a:ea typeface="+mn-ea"/>
                          <a:cs typeface="+mn-cs"/>
                        </a:rPr>
                        <a:t>各省（市、自治区等），</a:t>
                      </a:r>
                      <a:r>
                        <a:rPr lang="zh-CN" altLang="zh-CN" sz="1800" b="1" kern="1200" dirty="0">
                          <a:solidFill>
                            <a:schemeClr val="dk1"/>
                          </a:solidFill>
                          <a:effectLst/>
                          <a:latin typeface="+mn-lt"/>
                          <a:ea typeface="+mn-ea"/>
                          <a:cs typeface="+mn-cs"/>
                        </a:rPr>
                        <a:t>在确保基金收支中长期平衡的前提下，对职工医保单位缴费部分实行减半征收，减征期限不超过</a:t>
                      </a:r>
                      <a:r>
                        <a:rPr lang="en-US" altLang="zh-CN" sz="1800" b="1" kern="1200" dirty="0">
                          <a:solidFill>
                            <a:schemeClr val="dk1"/>
                          </a:solidFill>
                          <a:effectLst/>
                          <a:latin typeface="+mn-lt"/>
                          <a:ea typeface="+mn-ea"/>
                          <a:cs typeface="+mn-cs"/>
                        </a:rPr>
                        <a:t>5</a:t>
                      </a:r>
                      <a:r>
                        <a:rPr lang="zh-CN" altLang="zh-CN" sz="1800" b="1" kern="1200" dirty="0">
                          <a:solidFill>
                            <a:schemeClr val="dk1"/>
                          </a:solidFill>
                          <a:effectLst/>
                          <a:latin typeface="+mn-lt"/>
                          <a:ea typeface="+mn-ea"/>
                          <a:cs typeface="+mn-cs"/>
                        </a:rPr>
                        <a:t>个月</a:t>
                      </a:r>
                      <a:endParaRPr lang="en-US" altLang="zh-CN" sz="1800" b="1" kern="1200" dirty="0">
                        <a:solidFill>
                          <a:schemeClr val="dk1"/>
                        </a:solidFill>
                        <a:effectLst/>
                        <a:latin typeface="+mn-lt"/>
                        <a:ea typeface="+mn-ea"/>
                        <a:cs typeface="+mn-cs"/>
                      </a:endParaRPr>
                    </a:p>
                    <a:p>
                      <a:endParaRPr lang="en-US" altLang="zh-CN" sz="1800" b="1" kern="1200" dirty="0">
                        <a:solidFill>
                          <a:schemeClr val="dk1"/>
                        </a:solidFill>
                        <a:effectLst/>
                        <a:latin typeface="+mn-lt"/>
                        <a:ea typeface="+mn-ea"/>
                        <a:cs typeface="+mn-cs"/>
                      </a:endParaRPr>
                    </a:p>
                    <a:p>
                      <a:r>
                        <a:rPr lang="zh-CN" altLang="zh-CN" sz="1800" b="1" kern="1200" dirty="0">
                          <a:solidFill>
                            <a:schemeClr val="dk1"/>
                          </a:solidFill>
                          <a:effectLst/>
                          <a:latin typeface="+mn-lt"/>
                          <a:ea typeface="+mn-ea"/>
                          <a:cs typeface="+mn-cs"/>
                        </a:rPr>
                        <a:t>缓缴政策可继续执行，缓缴期限原则上不超过</a:t>
                      </a:r>
                      <a:r>
                        <a:rPr lang="en-US" altLang="zh-CN" sz="1800" b="1" kern="1200" dirty="0">
                          <a:solidFill>
                            <a:schemeClr val="dk1"/>
                          </a:solidFill>
                          <a:effectLst/>
                          <a:latin typeface="+mn-lt"/>
                          <a:ea typeface="+mn-ea"/>
                          <a:cs typeface="+mn-cs"/>
                        </a:rPr>
                        <a:t>6</a:t>
                      </a:r>
                      <a:r>
                        <a:rPr lang="zh-CN" altLang="zh-CN" sz="1800" b="1" kern="1200" dirty="0">
                          <a:solidFill>
                            <a:schemeClr val="dk1"/>
                          </a:solidFill>
                          <a:effectLst/>
                          <a:latin typeface="+mn-lt"/>
                          <a:ea typeface="+mn-ea"/>
                          <a:cs typeface="+mn-cs"/>
                        </a:rPr>
                        <a:t>个月，缓缴期间免收滞纳金</a:t>
                      </a:r>
                      <a:endParaRPr lang="zh-CN" altLang="en-US" sz="1800" b="1" kern="1200" dirty="0">
                        <a:solidFill>
                          <a:schemeClr val="dk1"/>
                        </a:solidFill>
                        <a:effectLst/>
                        <a:latin typeface="+mn-lt"/>
                        <a:ea typeface="+mn-ea"/>
                        <a:cs typeface="+mn-cs"/>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74013969"/>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应对新冠</a:t>
            </a:r>
            <a:r>
              <a:rPr lang="zh-CN" altLang="zh-CN" dirty="0"/>
              <a:t>肺炎</a:t>
            </a:r>
            <a:r>
              <a:rPr lang="zh-CN" altLang="en-US" dirty="0"/>
              <a:t>相关政策</a:t>
            </a:r>
          </a:p>
        </p:txBody>
      </p:sp>
      <p:sp>
        <p:nvSpPr>
          <p:cNvPr id="3" name="内容占位符 2"/>
          <p:cNvSpPr>
            <a:spLocks noGrp="1"/>
          </p:cNvSpPr>
          <p:nvPr>
            <p:ph idx="1"/>
          </p:nvPr>
        </p:nvSpPr>
        <p:spPr/>
        <p:txBody>
          <a:bodyPr/>
          <a:lstStyle/>
          <a:p>
            <a:r>
              <a:rPr lang="zh-CN" altLang="en-US" dirty="0" smtClean="0">
                <a:solidFill>
                  <a:srgbClr val="FF0000"/>
                </a:solidFill>
              </a:rPr>
              <a:t>五</a:t>
            </a:r>
            <a:r>
              <a:rPr lang="en-US" altLang="zh-CN" dirty="0" smtClean="0">
                <a:solidFill>
                  <a:srgbClr val="FF0000"/>
                </a:solidFill>
              </a:rPr>
              <a:t>.</a:t>
            </a:r>
            <a:r>
              <a:rPr lang="zh-CN" altLang="zh-CN" dirty="0" smtClean="0">
                <a:solidFill>
                  <a:srgbClr val="FF0000"/>
                </a:solidFill>
              </a:rPr>
              <a:t>稳</a:t>
            </a:r>
            <a:r>
              <a:rPr lang="zh-CN" altLang="zh-CN" dirty="0">
                <a:solidFill>
                  <a:srgbClr val="FF0000"/>
                </a:solidFill>
              </a:rPr>
              <a:t>外贸扩内需</a:t>
            </a:r>
          </a:p>
          <a:p>
            <a:endParaRPr lang="zh-CN" altLang="zh-CN" dirty="0">
              <a:solidFill>
                <a:srgbClr val="FF0000"/>
              </a:solidFill>
            </a:endParaRP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812083585"/>
              </p:ext>
            </p:extLst>
          </p:nvPr>
        </p:nvGraphicFramePr>
        <p:xfrm>
          <a:off x="539552" y="1556792"/>
          <a:ext cx="7994834" cy="5303520"/>
        </p:xfrm>
        <a:graphic>
          <a:graphicData uri="http://schemas.openxmlformats.org/drawingml/2006/table">
            <a:tbl>
              <a:tblPr firstRow="1" bandRow="1">
                <a:tableStyleId>{93296810-A885-4BE3-A3E7-6D5BEEA58F35}</a:tableStyleId>
              </a:tblPr>
              <a:tblGrid>
                <a:gridCol w="1585149">
                  <a:extLst>
                    <a:ext uri="{9D8B030D-6E8A-4147-A177-3AD203B41FA5}">
                      <a16:colId xmlns="" xmlns:a16="http://schemas.microsoft.com/office/drawing/2014/main" val="20000"/>
                    </a:ext>
                  </a:extLst>
                </a:gridCol>
                <a:gridCol w="1151155">
                  <a:extLst>
                    <a:ext uri="{9D8B030D-6E8A-4147-A177-3AD203B41FA5}">
                      <a16:colId xmlns="" xmlns:a16="http://schemas.microsoft.com/office/drawing/2014/main" val="20001"/>
                    </a:ext>
                  </a:extLst>
                </a:gridCol>
                <a:gridCol w="1152128">
                  <a:extLst>
                    <a:ext uri="{9D8B030D-6E8A-4147-A177-3AD203B41FA5}">
                      <a16:colId xmlns="" xmlns:a16="http://schemas.microsoft.com/office/drawing/2014/main" val="20002"/>
                    </a:ext>
                  </a:extLst>
                </a:gridCol>
                <a:gridCol w="2880320">
                  <a:extLst>
                    <a:ext uri="{9D8B030D-6E8A-4147-A177-3AD203B41FA5}">
                      <a16:colId xmlns="" xmlns:a16="http://schemas.microsoft.com/office/drawing/2014/main" val="20003"/>
                    </a:ext>
                  </a:extLst>
                </a:gridCol>
                <a:gridCol w="1226082">
                  <a:extLst>
                    <a:ext uri="{9D8B030D-6E8A-4147-A177-3AD203B41FA5}">
                      <a16:colId xmlns="" xmlns:a16="http://schemas.microsoft.com/office/drawing/2014/main" val="20004"/>
                    </a:ext>
                  </a:extLst>
                </a:gridCol>
              </a:tblGrid>
              <a:tr h="338401">
                <a:tc>
                  <a:txBody>
                    <a:bodyPr/>
                    <a:lstStyle/>
                    <a:p>
                      <a:r>
                        <a:rPr lang="zh-CN" altLang="en-US" sz="1800" b="1" kern="1200" baseline="0" dirty="0">
                          <a:solidFill>
                            <a:schemeClr val="tx1"/>
                          </a:solidFill>
                          <a:latin typeface="+mn-lt"/>
                          <a:ea typeface="+mn-ea"/>
                          <a:cs typeface="+mn-cs"/>
                        </a:rPr>
                        <a:t>政策文号</a:t>
                      </a:r>
                    </a:p>
                  </a:txBody>
                  <a:tcPr/>
                </a:tc>
                <a:tc>
                  <a:txBody>
                    <a:bodyPr/>
                    <a:lstStyle/>
                    <a:p>
                      <a:r>
                        <a:rPr lang="zh-CN" altLang="en-US" sz="1800" b="1" kern="1200" baseline="0" dirty="0">
                          <a:solidFill>
                            <a:schemeClr val="tx1"/>
                          </a:solidFill>
                          <a:latin typeface="+mn-lt"/>
                          <a:ea typeface="+mn-ea"/>
                          <a:cs typeface="+mn-cs"/>
                        </a:rPr>
                        <a:t>涉及税费</a:t>
                      </a:r>
                    </a:p>
                  </a:txBody>
                  <a:tcPr/>
                </a:tc>
                <a:tc>
                  <a:txBody>
                    <a:bodyPr/>
                    <a:lstStyle/>
                    <a:p>
                      <a:r>
                        <a:rPr lang="zh-CN" altLang="en-US" sz="1800" b="1" kern="1200" baseline="0" dirty="0">
                          <a:solidFill>
                            <a:schemeClr val="tx1"/>
                          </a:solidFill>
                          <a:latin typeface="+mn-lt"/>
                          <a:ea typeface="+mn-ea"/>
                          <a:cs typeface="+mn-cs"/>
                        </a:rPr>
                        <a:t>适用对象</a:t>
                      </a:r>
                    </a:p>
                  </a:txBody>
                  <a:tcPr/>
                </a:tc>
                <a:tc>
                  <a:txBody>
                    <a:bodyPr/>
                    <a:lstStyle/>
                    <a:p>
                      <a:r>
                        <a:rPr lang="zh-CN" altLang="en-US" sz="1800" b="1" kern="1200" baseline="0" dirty="0">
                          <a:solidFill>
                            <a:schemeClr val="tx1"/>
                          </a:solidFill>
                          <a:latin typeface="+mn-lt"/>
                          <a:ea typeface="+mn-ea"/>
                          <a:cs typeface="+mn-cs"/>
                        </a:rPr>
                        <a:t>政策概述</a:t>
                      </a:r>
                    </a:p>
                  </a:txBody>
                  <a:tcPr/>
                </a:tc>
                <a:tc>
                  <a:txBody>
                    <a:bodyPr/>
                    <a:lstStyle/>
                    <a:p>
                      <a:r>
                        <a:rPr lang="zh-CN" altLang="en-US" sz="1800" b="1" kern="1200" baseline="0" dirty="0">
                          <a:solidFill>
                            <a:schemeClr val="tx1"/>
                          </a:solidFill>
                          <a:latin typeface="+mn-lt"/>
                          <a:ea typeface="+mn-ea"/>
                          <a:cs typeface="+mn-cs"/>
                        </a:rPr>
                        <a:t>提示</a:t>
                      </a:r>
                    </a:p>
                  </a:txBody>
                  <a:tcPr/>
                </a:tc>
                <a:extLst>
                  <a:ext uri="{0D108BD9-81ED-4DB2-BD59-A6C34878D82A}">
                    <a16:rowId xmlns="" xmlns:a16="http://schemas.microsoft.com/office/drawing/2014/main" val="10000"/>
                  </a:ext>
                </a:extLst>
              </a:tr>
              <a:tr h="10998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财政部税务总局公告2020年第</a:t>
                      </a:r>
                      <a:r>
                        <a:rPr lang="en-US" altLang="zh-CN" sz="1800" b="1" kern="1200" baseline="0" dirty="0">
                          <a:solidFill>
                            <a:schemeClr val="tx1"/>
                          </a:solidFill>
                          <a:latin typeface="+mn-lt"/>
                          <a:ea typeface="+mn-ea"/>
                          <a:cs typeface="+mn-cs"/>
                        </a:rPr>
                        <a:t>15</a:t>
                      </a:r>
                      <a:r>
                        <a:rPr lang="zh-CN" altLang="en-US" sz="1800" b="1" kern="1200" baseline="0" dirty="0">
                          <a:solidFill>
                            <a:schemeClr val="tx1"/>
                          </a:solidFill>
                          <a:latin typeface="+mn-lt"/>
                          <a:ea typeface="+mn-ea"/>
                          <a:cs typeface="+mn-cs"/>
                        </a:rPr>
                        <a:t>号</a:t>
                      </a:r>
                    </a:p>
                  </a:txBody>
                  <a:tcPr/>
                </a:tc>
                <a:tc>
                  <a:txBody>
                    <a:bodyPr/>
                    <a:lstStyle/>
                    <a:p>
                      <a:pPr marL="0" algn="l" defTabSz="914400" rtl="0" eaLnBrk="1" latinLnBrk="0" hangingPunct="1"/>
                      <a:r>
                        <a:rPr lang="zh-CN" altLang="en-US" sz="1800" b="1" kern="1200" baseline="0" dirty="0">
                          <a:solidFill>
                            <a:schemeClr val="tx1"/>
                          </a:solidFill>
                          <a:latin typeface="+mn-lt"/>
                          <a:ea typeface="+mn-ea"/>
                          <a:cs typeface="+mn-cs"/>
                        </a:rPr>
                        <a:t>增值税</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b="1" kern="1200" baseline="0" dirty="0">
                          <a:solidFill>
                            <a:schemeClr val="tx1"/>
                          </a:solidFill>
                          <a:latin typeface="+mn-lt"/>
                          <a:ea typeface="+mn-ea"/>
                          <a:cs typeface="+mn-cs"/>
                        </a:rPr>
                        <a:t>出口企业</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zh-CN" sz="1800" b="1" kern="1200" baseline="0" dirty="0">
                        <a:solidFill>
                          <a:schemeClr val="tx1"/>
                        </a:solidFill>
                        <a:latin typeface="+mn-lt"/>
                        <a:ea typeface="+mn-ea"/>
                        <a:cs typeface="+mn-cs"/>
                      </a:endParaRPr>
                    </a:p>
                  </a:txBody>
                  <a:tcPr/>
                </a:tc>
                <a:tc>
                  <a:txBody>
                    <a:bodyPr/>
                    <a:lstStyle/>
                    <a:p>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3</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20</a:t>
                      </a:r>
                      <a:r>
                        <a:rPr lang="zh-CN" altLang="zh-CN" sz="1800" b="1" kern="1200" baseline="0" dirty="0">
                          <a:solidFill>
                            <a:schemeClr val="tx1"/>
                          </a:solidFill>
                          <a:latin typeface="+mn-lt"/>
                          <a:ea typeface="+mn-ea"/>
                          <a:cs typeface="+mn-cs"/>
                        </a:rPr>
                        <a:t>日起，将瓷制卫生器具等</a:t>
                      </a:r>
                      <a:r>
                        <a:rPr lang="en-US" altLang="zh-CN" sz="1800" b="1" kern="1200" baseline="0" dirty="0">
                          <a:solidFill>
                            <a:schemeClr val="tx1"/>
                          </a:solidFill>
                          <a:latin typeface="+mn-lt"/>
                          <a:ea typeface="+mn-ea"/>
                          <a:cs typeface="+mn-cs"/>
                        </a:rPr>
                        <a:t>1084</a:t>
                      </a:r>
                      <a:r>
                        <a:rPr lang="zh-CN" altLang="zh-CN" sz="1800" b="1" kern="1200" baseline="0" dirty="0">
                          <a:solidFill>
                            <a:schemeClr val="tx1"/>
                          </a:solidFill>
                          <a:latin typeface="+mn-lt"/>
                          <a:ea typeface="+mn-ea"/>
                          <a:cs typeface="+mn-cs"/>
                        </a:rPr>
                        <a:t>项产品出口退税率提高至</a:t>
                      </a:r>
                      <a:r>
                        <a:rPr lang="en-US" altLang="zh-CN" sz="1800" b="1" kern="1200" baseline="0" dirty="0">
                          <a:solidFill>
                            <a:schemeClr val="tx1"/>
                          </a:solidFill>
                          <a:latin typeface="+mn-lt"/>
                          <a:ea typeface="+mn-ea"/>
                          <a:cs typeface="+mn-cs"/>
                        </a:rPr>
                        <a:t>13%</a:t>
                      </a:r>
                      <a:r>
                        <a:rPr lang="zh-CN" altLang="zh-CN" sz="1800" b="1" kern="1200" baseline="0" dirty="0">
                          <a:solidFill>
                            <a:schemeClr val="tx1"/>
                          </a:solidFill>
                          <a:latin typeface="+mn-lt"/>
                          <a:ea typeface="+mn-ea"/>
                          <a:cs typeface="+mn-cs"/>
                        </a:rPr>
                        <a:t>；将植物生长调节剂等</a:t>
                      </a:r>
                      <a:r>
                        <a:rPr lang="en-US" altLang="zh-CN" sz="1800" b="1" kern="1200" baseline="0" dirty="0">
                          <a:solidFill>
                            <a:schemeClr val="tx1"/>
                          </a:solidFill>
                          <a:latin typeface="+mn-lt"/>
                          <a:ea typeface="+mn-ea"/>
                          <a:cs typeface="+mn-cs"/>
                        </a:rPr>
                        <a:t>380</a:t>
                      </a:r>
                      <a:r>
                        <a:rPr lang="zh-CN" altLang="zh-CN" sz="1800" b="1" kern="1200" baseline="0" dirty="0">
                          <a:solidFill>
                            <a:schemeClr val="tx1"/>
                          </a:solidFill>
                          <a:latin typeface="+mn-lt"/>
                          <a:ea typeface="+mn-ea"/>
                          <a:cs typeface="+mn-cs"/>
                        </a:rPr>
                        <a:t>项产品出口退税率提高至</a:t>
                      </a:r>
                      <a:r>
                        <a:rPr lang="en-US" altLang="zh-CN" sz="1800" b="1" kern="1200" baseline="0" dirty="0">
                          <a:solidFill>
                            <a:schemeClr val="tx1"/>
                          </a:solidFill>
                          <a:latin typeface="+mn-lt"/>
                          <a:ea typeface="+mn-ea"/>
                          <a:cs typeface="+mn-cs"/>
                        </a:rPr>
                        <a:t>9%</a:t>
                      </a:r>
                      <a:endParaRPr lang="zh-CN" altLang="en-US" sz="1800" b="1" kern="1200" baseline="0" dirty="0">
                        <a:solidFill>
                          <a:schemeClr val="tx1"/>
                        </a:solidFill>
                        <a:latin typeface="+mn-lt"/>
                        <a:ea typeface="+mn-ea"/>
                        <a:cs typeface="+mn-cs"/>
                      </a:endParaRPr>
                    </a:p>
                  </a:txBody>
                  <a:tcPr/>
                </a:tc>
                <a:tc>
                  <a:txBody>
                    <a:bodyPr/>
                    <a:lstStyle/>
                    <a:p>
                      <a:endParaRPr lang="zh-CN" altLang="en-US" sz="1800" b="1" kern="1200" baseline="0" dirty="0">
                        <a:solidFill>
                          <a:schemeClr val="tx1"/>
                        </a:solidFill>
                        <a:latin typeface="+mn-lt"/>
                        <a:ea typeface="+mn-ea"/>
                        <a:cs typeface="+mn-cs"/>
                      </a:endParaRPr>
                    </a:p>
                  </a:txBody>
                  <a:tcPr/>
                </a:tc>
                <a:extLst>
                  <a:ext uri="{0D108BD9-81ED-4DB2-BD59-A6C34878D82A}">
                    <a16:rowId xmlns="" xmlns:a16="http://schemas.microsoft.com/office/drawing/2014/main" val="10001"/>
                  </a:ext>
                </a:extLst>
              </a:tr>
              <a:tr h="1005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财政部税务总局公告2020年第</a:t>
                      </a:r>
                      <a:r>
                        <a:rPr lang="en-US" altLang="zh-CN" sz="1800" b="1" kern="1200" baseline="0" dirty="0">
                          <a:solidFill>
                            <a:schemeClr val="tx1"/>
                          </a:solidFill>
                          <a:latin typeface="+mn-lt"/>
                          <a:ea typeface="+mn-ea"/>
                          <a:cs typeface="+mn-cs"/>
                        </a:rPr>
                        <a:t>17</a:t>
                      </a:r>
                      <a:r>
                        <a:rPr lang="zh-CN" altLang="en-US" sz="1800" b="1" kern="1200" baseline="0" dirty="0">
                          <a:solidFill>
                            <a:schemeClr val="tx1"/>
                          </a:solidFill>
                          <a:latin typeface="+mn-lt"/>
                          <a:ea typeface="+mn-ea"/>
                          <a:cs typeface="+mn-cs"/>
                        </a:rPr>
                        <a:t>号，税务总局公告2020年第</a:t>
                      </a:r>
                      <a:r>
                        <a:rPr lang="en-US" altLang="zh-CN" sz="1800" b="1" kern="1200" baseline="0" dirty="0">
                          <a:solidFill>
                            <a:schemeClr val="tx1"/>
                          </a:solidFill>
                          <a:latin typeface="+mn-lt"/>
                          <a:ea typeface="+mn-ea"/>
                          <a:cs typeface="+mn-cs"/>
                        </a:rPr>
                        <a:t>9</a:t>
                      </a:r>
                      <a:r>
                        <a:rPr lang="zh-CN" altLang="en-US" sz="1800" b="1" kern="1200" baseline="0" dirty="0">
                          <a:solidFill>
                            <a:schemeClr val="tx1"/>
                          </a:solidFill>
                          <a:latin typeface="+mn-lt"/>
                          <a:ea typeface="+mn-ea"/>
                          <a:cs typeface="+mn-cs"/>
                        </a:rPr>
                        <a:t>号</a:t>
                      </a:r>
                    </a:p>
                    <a:p>
                      <a:endParaRPr lang="zh-CN" altLang="en-US" dirty="0"/>
                    </a:p>
                  </a:txBody>
                  <a:tcPr/>
                </a:tc>
                <a:tc>
                  <a:txBody>
                    <a:bodyPr/>
                    <a:lstStyle/>
                    <a:p>
                      <a:r>
                        <a:rPr lang="zh-CN" altLang="en-US" sz="1800" b="1" kern="1200" baseline="0" dirty="0">
                          <a:solidFill>
                            <a:schemeClr val="tx1"/>
                          </a:solidFill>
                          <a:latin typeface="+mn-lt"/>
                          <a:ea typeface="+mn-ea"/>
                          <a:cs typeface="+mn-cs"/>
                        </a:rPr>
                        <a:t>增值税</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b="1" kern="1200" baseline="0" dirty="0">
                          <a:solidFill>
                            <a:schemeClr val="tx1"/>
                          </a:solidFill>
                          <a:latin typeface="+mn-lt"/>
                          <a:ea typeface="+mn-ea"/>
                          <a:cs typeface="+mn-cs"/>
                        </a:rPr>
                        <a:t>二手车经销的纳税人</a:t>
                      </a:r>
                    </a:p>
                  </a:txBody>
                  <a:tcPr/>
                </a:tc>
                <a:tc>
                  <a:txBody>
                    <a:bodyPr/>
                    <a:lstStyle/>
                    <a:p>
                      <a:r>
                        <a:rPr lang="en-US" altLang="zh-CN" sz="1800" b="1" kern="1200" baseline="0" dirty="0">
                          <a:solidFill>
                            <a:schemeClr val="tx1"/>
                          </a:solidFill>
                          <a:latin typeface="+mn-lt"/>
                          <a:ea typeface="+mn-ea"/>
                          <a:cs typeface="+mn-cs"/>
                        </a:rPr>
                        <a:t>2020</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5</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1</a:t>
                      </a:r>
                      <a:r>
                        <a:rPr lang="zh-CN" altLang="zh-CN" sz="1800" b="1" kern="1200" baseline="0" dirty="0">
                          <a:solidFill>
                            <a:schemeClr val="tx1"/>
                          </a:solidFill>
                          <a:latin typeface="+mn-lt"/>
                          <a:ea typeface="+mn-ea"/>
                          <a:cs typeface="+mn-cs"/>
                        </a:rPr>
                        <a:t>日至</a:t>
                      </a:r>
                      <a:r>
                        <a:rPr lang="en-US" altLang="zh-CN" sz="1800" b="1" kern="1200" baseline="0" dirty="0">
                          <a:solidFill>
                            <a:schemeClr val="tx1"/>
                          </a:solidFill>
                          <a:latin typeface="+mn-lt"/>
                          <a:ea typeface="+mn-ea"/>
                          <a:cs typeface="+mn-cs"/>
                        </a:rPr>
                        <a:t>2023</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12</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31</a:t>
                      </a:r>
                      <a:r>
                        <a:rPr lang="zh-CN" altLang="zh-CN" sz="1800" b="1" kern="1200" baseline="0" dirty="0">
                          <a:solidFill>
                            <a:schemeClr val="tx1"/>
                          </a:solidFill>
                          <a:latin typeface="+mn-lt"/>
                          <a:ea typeface="+mn-ea"/>
                          <a:cs typeface="+mn-cs"/>
                        </a:rPr>
                        <a:t>日</a:t>
                      </a:r>
                      <a:r>
                        <a:rPr lang="zh-CN" altLang="en-US" sz="1800" b="1" kern="1200" baseline="0" dirty="0">
                          <a:solidFill>
                            <a:schemeClr val="tx1"/>
                          </a:solidFill>
                          <a:latin typeface="+mn-lt"/>
                          <a:ea typeface="+mn-ea"/>
                          <a:cs typeface="+mn-cs"/>
                        </a:rPr>
                        <a:t>，</a:t>
                      </a:r>
                      <a:r>
                        <a:rPr lang="zh-CN" altLang="zh-CN" sz="1800" b="1" kern="1200" baseline="0" dirty="0">
                          <a:solidFill>
                            <a:schemeClr val="tx1"/>
                          </a:solidFill>
                          <a:latin typeface="+mn-lt"/>
                          <a:ea typeface="+mn-ea"/>
                          <a:cs typeface="+mn-cs"/>
                        </a:rPr>
                        <a:t>销售其收购的二手车</a:t>
                      </a:r>
                      <a:r>
                        <a:rPr lang="zh-CN" altLang="en-US" sz="1800" b="1" kern="1200" baseline="0" dirty="0">
                          <a:solidFill>
                            <a:schemeClr val="tx1"/>
                          </a:solidFill>
                          <a:latin typeface="+mn-lt"/>
                          <a:ea typeface="+mn-ea"/>
                          <a:cs typeface="+mn-cs"/>
                        </a:rPr>
                        <a:t>减按</a:t>
                      </a:r>
                      <a:r>
                        <a:rPr lang="en-US" altLang="zh-CN" sz="1800" b="1" kern="1200" baseline="0" dirty="0">
                          <a:solidFill>
                            <a:schemeClr val="tx1"/>
                          </a:solidFill>
                          <a:latin typeface="+mn-lt"/>
                          <a:ea typeface="+mn-ea"/>
                          <a:cs typeface="+mn-cs"/>
                        </a:rPr>
                        <a:t>0.5%</a:t>
                      </a:r>
                    </a:p>
                    <a:p>
                      <a:r>
                        <a:rPr lang="zh-CN" altLang="en-US" sz="1800" b="1" kern="1200" baseline="0" dirty="0">
                          <a:solidFill>
                            <a:schemeClr val="dk1"/>
                          </a:solidFill>
                          <a:effectLst/>
                          <a:latin typeface="+mn-lt"/>
                          <a:ea typeface="+mn-ea"/>
                          <a:cs typeface="+mn-cs"/>
                        </a:rPr>
                        <a:t>需要增值税专用发票的，可以</a:t>
                      </a:r>
                      <a:r>
                        <a:rPr lang="zh-CN" altLang="en-US" sz="1800" b="1" kern="1200" baseline="0" dirty="0">
                          <a:solidFill>
                            <a:srgbClr val="FF0000"/>
                          </a:solidFill>
                          <a:effectLst/>
                          <a:latin typeface="+mn-lt"/>
                          <a:ea typeface="+mn-ea"/>
                          <a:cs typeface="+mn-cs"/>
                        </a:rPr>
                        <a:t>再</a:t>
                      </a:r>
                      <a:r>
                        <a:rPr lang="zh-CN" altLang="en-US" sz="1800" b="1" kern="1200" baseline="0" dirty="0">
                          <a:solidFill>
                            <a:schemeClr val="dk1"/>
                          </a:solidFill>
                          <a:effectLst/>
                          <a:latin typeface="+mn-lt"/>
                          <a:ea typeface="+mn-ea"/>
                          <a:cs typeface="+mn-cs"/>
                        </a:rPr>
                        <a:t>开具</a:t>
                      </a:r>
                      <a:r>
                        <a:rPr lang="en-US" altLang="zh-CN" sz="1800" b="1" kern="1200" baseline="0" dirty="0">
                          <a:solidFill>
                            <a:schemeClr val="dk1"/>
                          </a:solidFill>
                          <a:effectLst/>
                          <a:latin typeface="+mn-lt"/>
                          <a:ea typeface="+mn-ea"/>
                          <a:cs typeface="+mn-cs"/>
                        </a:rPr>
                        <a:t>0.5%</a:t>
                      </a:r>
                      <a:r>
                        <a:rPr lang="zh-CN" altLang="en-US" sz="1800" b="1" kern="1200" baseline="0" dirty="0">
                          <a:solidFill>
                            <a:schemeClr val="dk1"/>
                          </a:solidFill>
                          <a:effectLst/>
                          <a:latin typeface="+mn-lt"/>
                          <a:ea typeface="+mn-ea"/>
                          <a:cs typeface="+mn-cs"/>
                        </a:rPr>
                        <a:t>的专用发票</a:t>
                      </a:r>
                      <a:endParaRPr lang="zh-CN" altLang="en-US" sz="1800" b="1" kern="1200" baseline="0" dirty="0">
                        <a:solidFill>
                          <a:schemeClr val="tx1"/>
                        </a:solidFill>
                        <a:latin typeface="+mn-lt"/>
                        <a:ea typeface="+mn-ea"/>
                        <a:cs typeface="+mn-cs"/>
                      </a:endParaRPr>
                    </a:p>
                  </a:txBody>
                  <a:tcPr/>
                </a:tc>
                <a:tc>
                  <a:txBody>
                    <a:bodyPr/>
                    <a:lstStyle/>
                    <a:p>
                      <a:r>
                        <a:rPr lang="zh-CN" altLang="en-US" sz="1800" b="1" kern="1200" baseline="0" dirty="0">
                          <a:solidFill>
                            <a:schemeClr val="tx1"/>
                          </a:solidFill>
                          <a:latin typeface="+mn-lt"/>
                          <a:ea typeface="+mn-ea"/>
                          <a:cs typeface="+mn-cs"/>
                        </a:rPr>
                        <a:t>只对经销人，其他按固定资产出售</a:t>
                      </a:r>
                      <a:endParaRPr lang="en-US" altLang="zh-CN" sz="1800" b="1" kern="1200" baseline="0" dirty="0">
                        <a:solidFill>
                          <a:schemeClr val="tx1"/>
                        </a:solidFill>
                        <a:latin typeface="+mn-lt"/>
                        <a:ea typeface="+mn-ea"/>
                        <a:cs typeface="+mn-cs"/>
                      </a:endParaRPr>
                    </a:p>
                    <a:p>
                      <a:r>
                        <a:rPr lang="zh-CN" altLang="en-US" sz="1800" b="1" kern="1200" baseline="0" dirty="0">
                          <a:solidFill>
                            <a:schemeClr val="tx1"/>
                          </a:solidFill>
                          <a:latin typeface="+mn-lt"/>
                          <a:ea typeface="+mn-ea"/>
                          <a:cs typeface="+mn-cs"/>
                        </a:rPr>
                        <a:t>换算、开具人、开具专票</a:t>
                      </a:r>
                    </a:p>
                  </a:txBody>
                  <a:tcPr/>
                </a:tc>
                <a:extLst>
                  <a:ext uri="{0D108BD9-81ED-4DB2-BD59-A6C34878D82A}">
                    <a16:rowId xmlns="" xmlns:a16="http://schemas.microsoft.com/office/drawing/2014/main" val="10002"/>
                  </a:ext>
                </a:extLst>
              </a:tr>
              <a:tr h="1005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1" kern="1200" baseline="0" dirty="0">
                          <a:solidFill>
                            <a:schemeClr val="tx1"/>
                          </a:solidFill>
                          <a:latin typeface="+mn-lt"/>
                          <a:ea typeface="+mn-ea"/>
                          <a:cs typeface="+mn-cs"/>
                        </a:rPr>
                        <a:t>财政部税务总局公告20</a:t>
                      </a:r>
                      <a:r>
                        <a:rPr lang="en-US" altLang="zh-CN" sz="1800" b="1" kern="1200" baseline="0" dirty="0">
                          <a:solidFill>
                            <a:schemeClr val="tx1"/>
                          </a:solidFill>
                          <a:latin typeface="+mn-lt"/>
                          <a:ea typeface="+mn-ea"/>
                          <a:cs typeface="+mn-cs"/>
                        </a:rPr>
                        <a:t>17</a:t>
                      </a:r>
                      <a:r>
                        <a:rPr lang="zh-CN" altLang="en-US" sz="1800" b="1" kern="1200" baseline="0" dirty="0">
                          <a:solidFill>
                            <a:schemeClr val="tx1"/>
                          </a:solidFill>
                          <a:latin typeface="+mn-lt"/>
                          <a:ea typeface="+mn-ea"/>
                          <a:cs typeface="+mn-cs"/>
                        </a:rPr>
                        <a:t>年第</a:t>
                      </a:r>
                      <a:r>
                        <a:rPr lang="en-US" altLang="zh-CN" sz="1800" b="1" kern="1200" baseline="0" dirty="0">
                          <a:solidFill>
                            <a:schemeClr val="tx1"/>
                          </a:solidFill>
                          <a:latin typeface="+mn-lt"/>
                          <a:ea typeface="+mn-ea"/>
                          <a:cs typeface="+mn-cs"/>
                        </a:rPr>
                        <a:t>1572</a:t>
                      </a:r>
                      <a:r>
                        <a:rPr lang="zh-CN" altLang="en-US" sz="1800" b="1" kern="1200" baseline="0" dirty="0">
                          <a:solidFill>
                            <a:schemeClr val="tx1"/>
                          </a:solidFill>
                          <a:latin typeface="+mn-lt"/>
                          <a:ea typeface="+mn-ea"/>
                          <a:cs typeface="+mn-cs"/>
                        </a:rPr>
                        <a:t>号、</a:t>
                      </a:r>
                      <a:r>
                        <a:rPr lang="en-US" altLang="zh-CN" sz="1800" b="1" kern="1200" baseline="0" dirty="0">
                          <a:solidFill>
                            <a:schemeClr val="tx1"/>
                          </a:solidFill>
                          <a:latin typeface="+mn-lt"/>
                          <a:ea typeface="+mn-ea"/>
                          <a:cs typeface="+mn-cs"/>
                        </a:rPr>
                        <a:t>2020</a:t>
                      </a:r>
                      <a:r>
                        <a:rPr lang="zh-CN" altLang="en-US" sz="1800" b="1" kern="1200" baseline="0" dirty="0">
                          <a:solidFill>
                            <a:schemeClr val="tx1"/>
                          </a:solidFill>
                          <a:latin typeface="+mn-lt"/>
                          <a:ea typeface="+mn-ea"/>
                          <a:cs typeface="+mn-cs"/>
                        </a:rPr>
                        <a:t>年第</a:t>
                      </a:r>
                      <a:r>
                        <a:rPr lang="en-US" altLang="zh-CN" sz="1800" b="1" kern="1200" baseline="0" dirty="0">
                          <a:solidFill>
                            <a:schemeClr val="tx1"/>
                          </a:solidFill>
                          <a:latin typeface="+mn-lt"/>
                          <a:ea typeface="+mn-ea"/>
                          <a:cs typeface="+mn-cs"/>
                        </a:rPr>
                        <a:t>21</a:t>
                      </a:r>
                      <a:r>
                        <a:rPr lang="zh-CN" altLang="en-US" sz="1800" b="1" kern="1200" baseline="0" dirty="0">
                          <a:solidFill>
                            <a:schemeClr val="tx1"/>
                          </a:solidFill>
                          <a:latin typeface="+mn-lt"/>
                          <a:ea typeface="+mn-ea"/>
                          <a:cs typeface="+mn-cs"/>
                        </a:rPr>
                        <a:t>号</a:t>
                      </a:r>
                    </a:p>
                    <a:p>
                      <a:endParaRPr lang="zh-CN" altLang="en-US" dirty="0"/>
                    </a:p>
                  </a:txBody>
                  <a:tcPr/>
                </a:tc>
                <a:tc>
                  <a:txBody>
                    <a:bodyPr/>
                    <a:lstStyle/>
                    <a:p>
                      <a:r>
                        <a:rPr lang="zh-CN" altLang="en-US" sz="1800" b="1" kern="1200" baseline="0" dirty="0">
                          <a:solidFill>
                            <a:schemeClr val="tx1"/>
                          </a:solidFill>
                          <a:latin typeface="+mn-lt"/>
                          <a:ea typeface="+mn-ea"/>
                          <a:cs typeface="+mn-cs"/>
                        </a:rPr>
                        <a:t>车辆购置税</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b="1" kern="1200" baseline="0" dirty="0">
                          <a:solidFill>
                            <a:schemeClr val="tx1"/>
                          </a:solidFill>
                          <a:latin typeface="+mn-lt"/>
                          <a:ea typeface="+mn-ea"/>
                          <a:cs typeface="+mn-cs"/>
                        </a:rPr>
                        <a:t>购置新能源汽车的单位和个人</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zh-CN" sz="1800" b="1" kern="1200" baseline="0" dirty="0">
                        <a:solidFill>
                          <a:schemeClr val="tx1"/>
                        </a:solidFill>
                        <a:latin typeface="+mn-lt"/>
                        <a:ea typeface="+mn-ea"/>
                        <a:cs typeface="+mn-cs"/>
                      </a:endParaRPr>
                    </a:p>
                  </a:txBody>
                  <a:tcPr/>
                </a:tc>
                <a:tc>
                  <a:txBody>
                    <a:bodyPr/>
                    <a:lstStyle/>
                    <a:p>
                      <a:r>
                        <a:rPr lang="en-US" altLang="zh-CN" sz="1800" b="1" kern="1200" baseline="0" dirty="0">
                          <a:solidFill>
                            <a:schemeClr val="tx1"/>
                          </a:solidFill>
                          <a:latin typeface="+mn-lt"/>
                          <a:ea typeface="+mn-ea"/>
                          <a:cs typeface="+mn-cs"/>
                        </a:rPr>
                        <a:t>2018</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1</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1</a:t>
                      </a:r>
                      <a:r>
                        <a:rPr lang="zh-CN" altLang="zh-CN" sz="1800" b="1" kern="1200" baseline="0" dirty="0">
                          <a:solidFill>
                            <a:schemeClr val="tx1"/>
                          </a:solidFill>
                          <a:latin typeface="+mn-lt"/>
                          <a:ea typeface="+mn-ea"/>
                          <a:cs typeface="+mn-cs"/>
                        </a:rPr>
                        <a:t>日至</a:t>
                      </a:r>
                      <a:r>
                        <a:rPr lang="en-US" altLang="zh-CN" sz="1800" b="1" kern="1200" baseline="0" dirty="0">
                          <a:solidFill>
                            <a:schemeClr val="tx1"/>
                          </a:solidFill>
                          <a:latin typeface="+mn-lt"/>
                          <a:ea typeface="+mn-ea"/>
                          <a:cs typeface="+mn-cs"/>
                        </a:rPr>
                        <a:t>2022</a:t>
                      </a:r>
                      <a:r>
                        <a:rPr lang="zh-CN" altLang="zh-CN" sz="1800" b="1" kern="1200" baseline="0" dirty="0">
                          <a:solidFill>
                            <a:schemeClr val="tx1"/>
                          </a:solidFill>
                          <a:latin typeface="+mn-lt"/>
                          <a:ea typeface="+mn-ea"/>
                          <a:cs typeface="+mn-cs"/>
                        </a:rPr>
                        <a:t>年</a:t>
                      </a:r>
                      <a:r>
                        <a:rPr lang="en-US" altLang="zh-CN" sz="1800" b="1" kern="1200" baseline="0" dirty="0">
                          <a:solidFill>
                            <a:schemeClr val="tx1"/>
                          </a:solidFill>
                          <a:latin typeface="+mn-lt"/>
                          <a:ea typeface="+mn-ea"/>
                          <a:cs typeface="+mn-cs"/>
                        </a:rPr>
                        <a:t>12</a:t>
                      </a:r>
                      <a:r>
                        <a:rPr lang="zh-CN" altLang="zh-CN" sz="1800" b="1" kern="1200" baseline="0" dirty="0">
                          <a:solidFill>
                            <a:schemeClr val="tx1"/>
                          </a:solidFill>
                          <a:latin typeface="+mn-lt"/>
                          <a:ea typeface="+mn-ea"/>
                          <a:cs typeface="+mn-cs"/>
                        </a:rPr>
                        <a:t>月</a:t>
                      </a:r>
                      <a:r>
                        <a:rPr lang="en-US" altLang="zh-CN" sz="1800" b="1" kern="1200" baseline="0" dirty="0">
                          <a:solidFill>
                            <a:schemeClr val="tx1"/>
                          </a:solidFill>
                          <a:latin typeface="+mn-lt"/>
                          <a:ea typeface="+mn-ea"/>
                          <a:cs typeface="+mn-cs"/>
                        </a:rPr>
                        <a:t>31</a:t>
                      </a:r>
                      <a:r>
                        <a:rPr lang="zh-CN" altLang="zh-CN" sz="1800" b="1" kern="1200" baseline="0" dirty="0">
                          <a:solidFill>
                            <a:schemeClr val="tx1"/>
                          </a:solidFill>
                          <a:latin typeface="+mn-lt"/>
                          <a:ea typeface="+mn-ea"/>
                          <a:cs typeface="+mn-cs"/>
                        </a:rPr>
                        <a:t>日，对列入《免征车辆购置税的新能源汽车车型目录》的新能源汽车，免征车辆购置税</a:t>
                      </a:r>
                      <a:endParaRPr lang="zh-CN" altLang="en-US" sz="1800" b="1" kern="1200" baseline="0" dirty="0">
                        <a:solidFill>
                          <a:schemeClr val="tx1"/>
                        </a:solidFill>
                        <a:latin typeface="+mn-lt"/>
                        <a:ea typeface="+mn-ea"/>
                        <a:cs typeface="+mn-cs"/>
                      </a:endParaRPr>
                    </a:p>
                  </a:txBody>
                  <a:tcPr/>
                </a:tc>
                <a:tc>
                  <a:txBody>
                    <a:bodyPr/>
                    <a:lstStyle/>
                    <a:p>
                      <a:endParaRPr lang="zh-CN" altLang="en-US" sz="1800" b="1" kern="1200" baseline="0" dirty="0">
                        <a:solidFill>
                          <a:schemeClr val="tx1"/>
                        </a:solidFill>
                        <a:latin typeface="+mn-lt"/>
                        <a:ea typeface="+mn-ea"/>
                        <a:cs typeface="+mn-cs"/>
                      </a:endParaRPr>
                    </a:p>
                  </a:txBody>
                  <a:tcPr/>
                </a:tc>
                <a:extLst>
                  <a:ext uri="{0D108BD9-81ED-4DB2-BD59-A6C34878D82A}">
                    <a16:rowId xmlns="" xmlns:a16="http://schemas.microsoft.com/office/drawing/2014/main" val="223247812"/>
                  </a:ext>
                </a:extLst>
              </a:tr>
            </a:tbl>
          </a:graphicData>
        </a:graphic>
      </p:graphicFrame>
    </p:spTree>
    <p:extLst>
      <p:ext uri="{BB962C8B-B14F-4D97-AF65-F5344CB8AC3E}">
        <p14:creationId xmlns:p14="http://schemas.microsoft.com/office/powerpoint/2010/main" val="251282888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图片 7" descr="图片1副本.png"/>
          <p:cNvPicPr>
            <a:picLocks noChangeAspect="1"/>
          </p:cNvPicPr>
          <p:nvPr/>
        </p:nvPicPr>
        <p:blipFill>
          <a:blip r:embed="rId2" cstate="print"/>
          <a:srcRect/>
          <a:stretch>
            <a:fillRect/>
          </a:stretch>
        </p:blipFill>
        <p:spPr bwMode="auto">
          <a:xfrm>
            <a:off x="1592036" y="132404"/>
            <a:ext cx="5256535" cy="6725600"/>
          </a:xfrm>
          <a:prstGeom prst="rect">
            <a:avLst/>
          </a:prstGeom>
          <a:noFill/>
          <a:ln w="9525">
            <a:noFill/>
            <a:miter lim="800000"/>
            <a:headEnd/>
            <a:tailEnd/>
          </a:ln>
        </p:spPr>
      </p:pic>
      <p:sp>
        <p:nvSpPr>
          <p:cNvPr id="3" name="矩形 2"/>
          <p:cNvSpPr/>
          <p:nvPr/>
        </p:nvSpPr>
        <p:spPr>
          <a:xfrm>
            <a:off x="3113838" y="3933056"/>
            <a:ext cx="3361874"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002060"/>
                </a:solidFill>
              </a:rPr>
              <a:t>宁波中瑞税务师事务所</a:t>
            </a:r>
            <a:endParaRPr lang="en-US" altLang="zh-CN" sz="2400" b="1">
              <a:solidFill>
                <a:srgbClr val="002060"/>
              </a:solidFill>
            </a:endParaRPr>
          </a:p>
          <a:p>
            <a:r>
              <a:rPr lang="zh-CN" altLang="en-US" sz="2400" b="1">
                <a:solidFill>
                  <a:srgbClr val="002060"/>
                </a:solidFill>
              </a:rPr>
              <a:t>李</a:t>
            </a:r>
            <a:r>
              <a:rPr lang="zh-CN" altLang="en-US" sz="2400" b="1" dirty="0">
                <a:solidFill>
                  <a:srgbClr val="002060"/>
                </a:solidFill>
              </a:rPr>
              <a:t>忠尔（</a:t>
            </a:r>
            <a:r>
              <a:rPr lang="en-US" altLang="zh-CN" sz="2400" b="1" dirty="0">
                <a:solidFill>
                  <a:srgbClr val="002060"/>
                </a:solidFill>
              </a:rPr>
              <a:t>13306678805</a:t>
            </a:r>
            <a:r>
              <a:rPr lang="zh-CN" altLang="en-US" sz="2400" b="1" dirty="0">
                <a:solidFill>
                  <a:srgbClr val="002060"/>
                </a:solidFill>
              </a:rPr>
              <a:t>）</a:t>
            </a:r>
            <a:endParaRPr lang="en-US" altLang="zh-CN" sz="2400" b="1" dirty="0">
              <a:solidFill>
                <a:srgbClr val="002060"/>
              </a:solidFill>
            </a:endParaRPr>
          </a:p>
        </p:txBody>
      </p:sp>
    </p:spTree>
    <p:extLst>
      <p:ext uri="{BB962C8B-B14F-4D97-AF65-F5344CB8AC3E}">
        <p14:creationId xmlns:p14="http://schemas.microsoft.com/office/powerpoint/2010/main" val="3853654366"/>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a:bodyPr>
          <a:lstStyle/>
          <a:p>
            <a:r>
              <a:rPr lang="zh-CN" altLang="en-US" dirty="0">
                <a:solidFill>
                  <a:srgbClr val="FF0000"/>
                </a:solidFill>
              </a:rPr>
              <a:t>五</a:t>
            </a:r>
            <a:r>
              <a:rPr lang="en-US" altLang="zh-CN" dirty="0">
                <a:solidFill>
                  <a:srgbClr val="FF0000"/>
                </a:solidFill>
              </a:rPr>
              <a:t>.</a:t>
            </a:r>
            <a:r>
              <a:rPr lang="zh-CN" altLang="zh-CN" dirty="0">
                <a:solidFill>
                  <a:srgbClr val="FF0000"/>
                </a:solidFill>
              </a:rPr>
              <a:t>增值税发票综合服务</a:t>
            </a:r>
            <a:r>
              <a:rPr lang="zh-CN" altLang="zh-CN" dirty="0" smtClean="0">
                <a:solidFill>
                  <a:srgbClr val="FF0000"/>
                </a:solidFill>
              </a:rPr>
              <a:t>平台</a:t>
            </a:r>
            <a:r>
              <a:rPr lang="zh-CN" altLang="en-US" sz="2000" dirty="0">
                <a:solidFill>
                  <a:srgbClr val="0070C0"/>
                </a:solidFill>
              </a:rPr>
              <a:t>（</a:t>
            </a:r>
            <a:r>
              <a:rPr lang="zh-CN" altLang="zh-CN" sz="2000" dirty="0">
                <a:solidFill>
                  <a:srgbClr val="0070C0"/>
                </a:solidFill>
              </a:rPr>
              <a:t>国家税务总局公告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1</a:t>
            </a:r>
            <a:r>
              <a:rPr lang="zh-CN" altLang="zh-CN" sz="2000" dirty="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en-US" sz="2000" dirty="0" smtClean="0">
                <a:solidFill>
                  <a:srgbClr val="0070C0"/>
                </a:solidFill>
              </a:rPr>
              <a:t>（</a:t>
            </a:r>
            <a:r>
              <a:rPr lang="zh-CN" altLang="en-US" dirty="0">
                <a:solidFill>
                  <a:srgbClr val="0070C0"/>
                </a:solidFill>
              </a:rPr>
              <a:t>一</a:t>
            </a:r>
            <a:r>
              <a:rPr lang="zh-CN" altLang="en-US" dirty="0" smtClean="0">
                <a:solidFill>
                  <a:srgbClr val="0070C0"/>
                </a:solidFill>
              </a:rPr>
              <a:t>）</a:t>
            </a:r>
            <a:r>
              <a:rPr lang="zh-CN" altLang="zh-CN" dirty="0">
                <a:solidFill>
                  <a:srgbClr val="0070C0"/>
                </a:solidFill>
              </a:rPr>
              <a:t>增值税发票综合服务</a:t>
            </a:r>
            <a:r>
              <a:rPr lang="zh-CN" altLang="zh-CN" dirty="0" smtClean="0">
                <a:solidFill>
                  <a:srgbClr val="0070C0"/>
                </a:solidFill>
              </a:rPr>
              <a:t>平台</a:t>
            </a:r>
            <a:endParaRPr lang="en-US" altLang="zh-CN" dirty="0" smtClean="0">
              <a:solidFill>
                <a:srgbClr val="0070C0"/>
              </a:solidFill>
            </a:endParaRPr>
          </a:p>
          <a:p>
            <a:r>
              <a:rPr lang="zh-CN" altLang="en-US" dirty="0"/>
              <a:t>自</a:t>
            </a:r>
            <a:r>
              <a:rPr lang="en-US" altLang="zh-CN" dirty="0"/>
              <a:t>2020</a:t>
            </a:r>
            <a:r>
              <a:rPr lang="zh-CN" altLang="en-US" dirty="0"/>
              <a:t>年</a:t>
            </a:r>
            <a:r>
              <a:rPr lang="zh-CN" altLang="en-US" dirty="0" smtClean="0"/>
              <a:t>起，</a:t>
            </a:r>
            <a:r>
              <a:rPr lang="zh-CN" altLang="zh-CN" dirty="0"/>
              <a:t>税务总局将增值税发票选择确认平台升级为增值税发票综合服务</a:t>
            </a:r>
            <a:r>
              <a:rPr lang="zh-CN" altLang="zh-CN" dirty="0" smtClean="0"/>
              <a:t>平台</a:t>
            </a:r>
            <a:r>
              <a:rPr lang="zh-CN" altLang="en-US" dirty="0" smtClean="0"/>
              <a:t>；</a:t>
            </a:r>
            <a:r>
              <a:rPr lang="zh-CN" altLang="zh-CN" dirty="0" smtClean="0"/>
              <a:t>增值税</a:t>
            </a:r>
            <a:r>
              <a:rPr lang="zh-CN" altLang="zh-CN" dirty="0"/>
              <a:t>发票综合服务平台登录地址由国家税务总局各省（自治区、直辖市和计划单列市）</a:t>
            </a:r>
            <a:r>
              <a:rPr lang="zh-CN" altLang="zh-CN" dirty="0" smtClean="0"/>
              <a:t>税务局确定</a:t>
            </a:r>
            <a:r>
              <a:rPr lang="zh-CN" altLang="zh-CN" dirty="0"/>
              <a:t>并</a:t>
            </a:r>
            <a:r>
              <a:rPr lang="zh-CN" altLang="zh-CN" dirty="0" smtClean="0"/>
              <a:t>公布</a:t>
            </a:r>
            <a:endParaRPr lang="en-US" altLang="zh-CN" dirty="0" smtClean="0"/>
          </a:p>
        </p:txBody>
      </p:sp>
    </p:spTree>
    <p:extLst>
      <p:ext uri="{BB962C8B-B14F-4D97-AF65-F5344CB8AC3E}">
        <p14:creationId xmlns:p14="http://schemas.microsoft.com/office/powerpoint/2010/main" val="18450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lnSpcReduction="10000"/>
          </a:bodyPr>
          <a:lstStyle/>
          <a:p>
            <a:r>
              <a:rPr lang="zh-CN" altLang="en-US" dirty="0">
                <a:solidFill>
                  <a:srgbClr val="0070C0"/>
                </a:solidFill>
              </a:rPr>
              <a:t>（二）</a:t>
            </a:r>
            <a:r>
              <a:rPr lang="zh-CN" altLang="zh-CN" dirty="0">
                <a:solidFill>
                  <a:srgbClr val="0070C0"/>
                </a:solidFill>
              </a:rPr>
              <a:t>增值税发票综合服务平台</a:t>
            </a:r>
            <a:r>
              <a:rPr lang="zh-CN" altLang="en-US" dirty="0">
                <a:solidFill>
                  <a:srgbClr val="0070C0"/>
                </a:solidFill>
              </a:rPr>
              <a:t>的功能</a:t>
            </a:r>
            <a:endParaRPr lang="en-US" altLang="zh-CN" dirty="0">
              <a:solidFill>
                <a:srgbClr val="0070C0"/>
              </a:solidFill>
            </a:endParaRPr>
          </a:p>
          <a:p>
            <a:r>
              <a:rPr lang="zh-CN" altLang="zh-CN" dirty="0"/>
              <a:t>为纳税人提供发票用途确认、风险提示、信息下载等服务</a:t>
            </a:r>
            <a:endParaRPr lang="en-US" altLang="zh-CN" dirty="0"/>
          </a:p>
          <a:p>
            <a:r>
              <a:rPr lang="en-US" altLang="zh-CN" dirty="0"/>
              <a:t>1</a:t>
            </a:r>
            <a:r>
              <a:rPr lang="en-US" altLang="zh-CN" dirty="0" smtClean="0"/>
              <a:t>.</a:t>
            </a:r>
            <a:r>
              <a:rPr lang="zh-CN" altLang="zh-CN" dirty="0"/>
              <a:t> “一站式”的发票用途确认</a:t>
            </a:r>
            <a:r>
              <a:rPr lang="zh-CN" altLang="en-US" dirty="0" smtClean="0"/>
              <a:t>：</a:t>
            </a:r>
            <a:r>
              <a:rPr lang="zh-CN" altLang="en-US" dirty="0"/>
              <a:t>对增值税专用发票等扣税凭证</a:t>
            </a:r>
            <a:r>
              <a:rPr lang="zh-CN" altLang="en-US" dirty="0" smtClean="0"/>
              <a:t>进行用途确认</a:t>
            </a:r>
            <a:endParaRPr lang="en-US" altLang="zh-CN" dirty="0" smtClean="0"/>
          </a:p>
          <a:p>
            <a:r>
              <a:rPr lang="en-US" altLang="zh-CN" dirty="0" smtClean="0"/>
              <a:t>2.</a:t>
            </a:r>
            <a:r>
              <a:rPr lang="zh-CN" altLang="zh-CN" dirty="0"/>
              <a:t> “集成化”的</a:t>
            </a:r>
            <a:r>
              <a:rPr lang="zh-CN" altLang="zh-CN" dirty="0" smtClean="0"/>
              <a:t>发票</a:t>
            </a:r>
            <a:r>
              <a:rPr lang="zh-CN" altLang="en-US" dirty="0" smtClean="0"/>
              <a:t>风险</a:t>
            </a:r>
            <a:r>
              <a:rPr lang="zh-CN" altLang="en-US" dirty="0"/>
              <a:t>提示：</a:t>
            </a:r>
            <a:r>
              <a:rPr lang="zh-CN" altLang="zh-CN" dirty="0"/>
              <a:t>对发票的开具、申报、缴税、用途确认等流转状态以及作废、红冲、异常等管理状态进行查询统计。根据查询到的风险提示信息，及时开展风险应对处理，有效规避因税企之间和购销双方信息不对称而产生的涉税风险和财务管理</a:t>
            </a:r>
            <a:r>
              <a:rPr lang="zh-CN" altLang="zh-CN" dirty="0" smtClean="0"/>
              <a:t>风险</a:t>
            </a:r>
            <a:endParaRPr lang="en-US" altLang="zh-CN" dirty="0" smtClean="0"/>
          </a:p>
          <a:p>
            <a:r>
              <a:rPr lang="en-US" altLang="zh-CN" dirty="0" smtClean="0"/>
              <a:t>3.</a:t>
            </a:r>
            <a:r>
              <a:rPr lang="zh-CN" altLang="zh-CN" dirty="0" smtClean="0"/>
              <a:t>“全票种”</a:t>
            </a:r>
            <a:r>
              <a:rPr lang="zh-CN" altLang="zh-CN" dirty="0"/>
              <a:t>的发票信息</a:t>
            </a:r>
            <a:r>
              <a:rPr lang="zh-CN" altLang="zh-CN" dirty="0" smtClean="0"/>
              <a:t>下载</a:t>
            </a:r>
            <a:r>
              <a:rPr lang="zh-CN" altLang="en-US" dirty="0" smtClean="0"/>
              <a:t>：</a:t>
            </a:r>
            <a:r>
              <a:rPr lang="zh-CN" altLang="zh-CN" dirty="0" smtClean="0"/>
              <a:t>可以</a:t>
            </a:r>
            <a:r>
              <a:rPr lang="zh-CN" altLang="zh-CN" dirty="0"/>
              <a:t>批量下载所取得的发票明细信息，并可据此开展批量查验、统计分析</a:t>
            </a:r>
            <a:r>
              <a:rPr lang="zh-CN" altLang="zh-CN" dirty="0" smtClean="0"/>
              <a:t>等</a:t>
            </a:r>
            <a:endParaRPr lang="en-US" altLang="zh-CN" dirty="0" smtClean="0"/>
          </a:p>
          <a:p>
            <a:r>
              <a:rPr lang="zh-CN" altLang="zh-CN" dirty="0" smtClean="0"/>
              <a:t>可以</a:t>
            </a:r>
            <a:r>
              <a:rPr lang="zh-CN" altLang="zh-CN" dirty="0"/>
              <a:t>批量下载发票信息的发票种类包括增值税专用发票、增值税普通发票、增值税电子普通发票、收费公路通行费增值税电子普通发票、机动车销售统一发票、二手车销售统一发票</a:t>
            </a:r>
            <a:endParaRPr lang="zh-CN" altLang="en-US" dirty="0"/>
          </a:p>
        </p:txBody>
      </p:sp>
    </p:spTree>
    <p:extLst>
      <p:ext uri="{BB962C8B-B14F-4D97-AF65-F5344CB8AC3E}">
        <p14:creationId xmlns:p14="http://schemas.microsoft.com/office/powerpoint/2010/main" val="21315460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a:bodyPr>
          <a:lstStyle/>
          <a:p>
            <a:r>
              <a:rPr lang="zh-CN" altLang="en-US" dirty="0" smtClean="0">
                <a:solidFill>
                  <a:srgbClr val="0070C0"/>
                </a:solidFill>
              </a:rPr>
              <a:t>（三）</a:t>
            </a:r>
            <a:r>
              <a:rPr lang="zh-CN" altLang="zh-CN" dirty="0">
                <a:solidFill>
                  <a:srgbClr val="0070C0"/>
                </a:solidFill>
              </a:rPr>
              <a:t>增值税发票综合服务平台</a:t>
            </a:r>
            <a:r>
              <a:rPr lang="zh-CN" altLang="en-US" dirty="0" smtClean="0">
                <a:solidFill>
                  <a:srgbClr val="0070C0"/>
                </a:solidFill>
              </a:rPr>
              <a:t>的用途确认</a:t>
            </a:r>
            <a:endParaRPr lang="en-US" altLang="zh-CN" dirty="0" smtClean="0">
              <a:solidFill>
                <a:srgbClr val="0070C0"/>
              </a:solidFill>
            </a:endParaRPr>
          </a:p>
          <a:p>
            <a:r>
              <a:rPr lang="en-US" altLang="zh-CN" dirty="0" smtClean="0"/>
              <a:t>1.</a:t>
            </a:r>
            <a:r>
              <a:rPr lang="zh-CN" altLang="en-US" dirty="0" smtClean="0"/>
              <a:t>通过</a:t>
            </a:r>
            <a:r>
              <a:rPr lang="zh-CN" altLang="zh-CN" dirty="0"/>
              <a:t>增值税发票综合服务平台</a:t>
            </a:r>
            <a:r>
              <a:rPr lang="zh-CN" altLang="en-US" dirty="0"/>
              <a:t>用途确认的扣税凭证</a:t>
            </a:r>
            <a:endParaRPr lang="en-US" altLang="zh-CN" dirty="0"/>
          </a:p>
          <a:p>
            <a:r>
              <a:rPr lang="zh-CN" altLang="zh-CN" dirty="0"/>
              <a:t>增值税专用</a:t>
            </a:r>
            <a:r>
              <a:rPr lang="zh-CN" altLang="zh-CN" dirty="0" smtClean="0"/>
              <a:t>发票</a:t>
            </a:r>
            <a:r>
              <a:rPr lang="zh-CN" altLang="en-US" dirty="0" smtClean="0"/>
              <a:t>（增值税电子专用发票）</a:t>
            </a:r>
            <a:r>
              <a:rPr lang="zh-CN" altLang="zh-CN" dirty="0" smtClean="0"/>
              <a:t>、</a:t>
            </a:r>
            <a:r>
              <a:rPr lang="zh-CN" altLang="zh-CN" dirty="0"/>
              <a:t>机动车销售统一发票、收费公路通行费增值税电子普通</a:t>
            </a:r>
            <a:r>
              <a:rPr lang="zh-CN" altLang="zh-CN" dirty="0" smtClean="0"/>
              <a:t>发票</a:t>
            </a:r>
            <a:r>
              <a:rPr lang="zh-CN" altLang="en-US" dirty="0" smtClean="0"/>
              <a:t>（征税）和</a:t>
            </a:r>
            <a:r>
              <a:rPr lang="zh-CN" altLang="zh-CN" dirty="0">
                <a:solidFill>
                  <a:srgbClr val="FF0000"/>
                </a:solidFill>
              </a:rPr>
              <a:t>符合条件</a:t>
            </a:r>
            <a:r>
              <a:rPr lang="zh-CN" altLang="zh-CN" dirty="0"/>
              <a:t>的海关进口增值税专用缴款</a:t>
            </a:r>
            <a:r>
              <a:rPr lang="zh-CN" altLang="zh-CN" dirty="0" smtClean="0"/>
              <a:t>书</a:t>
            </a:r>
            <a:endParaRPr lang="en-US" altLang="zh-CN" dirty="0" smtClean="0"/>
          </a:p>
          <a:p>
            <a:r>
              <a:rPr lang="en-US" altLang="zh-CN" dirty="0" smtClean="0"/>
              <a:t>2.</a:t>
            </a:r>
            <a:r>
              <a:rPr lang="zh-CN" altLang="en-US" dirty="0" smtClean="0"/>
              <a:t>根据</a:t>
            </a:r>
            <a:r>
              <a:rPr lang="zh-CN" altLang="zh-CN" dirty="0"/>
              <a:t>用途确认结果</a:t>
            </a:r>
            <a:r>
              <a:rPr lang="zh-CN" altLang="en-US" dirty="0"/>
              <a:t>进行</a:t>
            </a:r>
            <a:r>
              <a:rPr lang="zh-CN" altLang="zh-CN" dirty="0" smtClean="0"/>
              <a:t>申报</a:t>
            </a:r>
            <a:endParaRPr lang="en-US" altLang="zh-CN" dirty="0" smtClean="0"/>
          </a:p>
          <a:p>
            <a:r>
              <a:rPr lang="zh-CN" altLang="zh-CN" dirty="0"/>
              <a:t>纳税人应当按照发票用途</a:t>
            </a:r>
            <a:r>
              <a:rPr lang="zh-CN" altLang="zh-CN" dirty="0">
                <a:solidFill>
                  <a:srgbClr val="FF0000"/>
                </a:solidFill>
              </a:rPr>
              <a:t>确认结果申报</a:t>
            </a:r>
            <a:r>
              <a:rPr lang="zh-CN" altLang="zh-CN" dirty="0"/>
              <a:t>抵扣增值税进项税额或申请出口退税、代办退税</a:t>
            </a:r>
            <a:endParaRPr lang="en-US" altLang="zh-CN" dirty="0"/>
          </a:p>
          <a:p>
            <a:endParaRPr lang="zh-CN" altLang="zh-CN" dirty="0"/>
          </a:p>
          <a:p>
            <a:endParaRPr lang="zh-CN" altLang="en-US" dirty="0"/>
          </a:p>
        </p:txBody>
      </p:sp>
    </p:spTree>
    <p:extLst>
      <p:ext uri="{BB962C8B-B14F-4D97-AF65-F5344CB8AC3E}">
        <p14:creationId xmlns:p14="http://schemas.microsoft.com/office/powerpoint/2010/main" val="4195007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lstStyle/>
          <a:p>
            <a:r>
              <a:rPr lang="en-US" altLang="zh-CN" dirty="0"/>
              <a:t>3.</a:t>
            </a:r>
            <a:r>
              <a:rPr lang="zh-CN" altLang="zh-CN" dirty="0"/>
              <a:t>错误确认发票用途后</a:t>
            </a:r>
            <a:r>
              <a:rPr lang="zh-CN" altLang="en-US" dirty="0"/>
              <a:t>的</a:t>
            </a:r>
            <a:r>
              <a:rPr lang="zh-CN" altLang="zh-CN" dirty="0"/>
              <a:t>修改和更正</a:t>
            </a:r>
            <a:endParaRPr lang="en-US" altLang="zh-CN" dirty="0"/>
          </a:p>
          <a:p>
            <a:r>
              <a:rPr lang="zh-CN" altLang="en-US" dirty="0"/>
              <a:t>（</a:t>
            </a:r>
            <a:r>
              <a:rPr lang="en-US" altLang="zh-CN" dirty="0"/>
              <a:t>1</a:t>
            </a:r>
            <a:r>
              <a:rPr lang="zh-CN" altLang="en-US" dirty="0"/>
              <a:t>）</a:t>
            </a:r>
            <a:r>
              <a:rPr lang="zh-CN" altLang="zh-CN" dirty="0"/>
              <a:t>纳税人已经申报抵扣的发票，如改用于出口退税或代办退税，应当向主管税务机关提出申请，由主管税务机关核实情况并</a:t>
            </a:r>
            <a:r>
              <a:rPr lang="zh-CN" altLang="zh-CN" dirty="0">
                <a:solidFill>
                  <a:srgbClr val="FF0000"/>
                </a:solidFill>
              </a:rPr>
              <a:t>调整用途</a:t>
            </a:r>
            <a:endParaRPr lang="en-US" altLang="zh-CN" dirty="0"/>
          </a:p>
          <a:p>
            <a:r>
              <a:rPr lang="zh-CN" altLang="en-US" dirty="0"/>
              <a:t>（</a:t>
            </a:r>
            <a:r>
              <a:rPr lang="en-US" altLang="zh-CN" dirty="0"/>
              <a:t>2</a:t>
            </a:r>
            <a:r>
              <a:rPr lang="zh-CN" altLang="en-US" dirty="0"/>
              <a:t>）</a:t>
            </a:r>
            <a:r>
              <a:rPr lang="zh-CN" altLang="zh-CN" dirty="0"/>
              <a:t>纳税人已经确认用途为申请出口退税或代办退税的发票，如改用于申报抵扣，应当向主管税务机关提出申请，经主管税务机关核实该发票</a:t>
            </a:r>
            <a:r>
              <a:rPr lang="zh-CN" altLang="zh-CN" dirty="0">
                <a:solidFill>
                  <a:srgbClr val="FF0000"/>
                </a:solidFill>
              </a:rPr>
              <a:t>尚未申报</a:t>
            </a:r>
            <a:r>
              <a:rPr lang="zh-CN" altLang="zh-CN" dirty="0"/>
              <a:t>出口退税，并将发票电子信息回退后，由纳税人调整</a:t>
            </a:r>
            <a:r>
              <a:rPr lang="zh-CN" altLang="en-US" dirty="0" smtClean="0"/>
              <a:t>用途</a:t>
            </a:r>
            <a:endParaRPr lang="zh-CN" altLang="en-US" dirty="0"/>
          </a:p>
        </p:txBody>
      </p:sp>
    </p:spTree>
    <p:extLst>
      <p:ext uri="{BB962C8B-B14F-4D97-AF65-F5344CB8AC3E}">
        <p14:creationId xmlns:p14="http://schemas.microsoft.com/office/powerpoint/2010/main" val="12958206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lstStyle/>
          <a:p>
            <a:r>
              <a:rPr lang="zh-CN" altLang="en-US" dirty="0" smtClean="0">
                <a:solidFill>
                  <a:srgbClr val="FF0000"/>
                </a:solidFill>
              </a:rPr>
              <a:t>六</a:t>
            </a:r>
            <a:r>
              <a:rPr lang="en-US" altLang="zh-CN" dirty="0" smtClean="0">
                <a:solidFill>
                  <a:srgbClr val="FF0000"/>
                </a:solidFill>
              </a:rPr>
              <a:t>.</a:t>
            </a:r>
            <a:r>
              <a:rPr lang="zh-CN" altLang="en-US" dirty="0" smtClean="0">
                <a:solidFill>
                  <a:srgbClr val="FF0000"/>
                </a:solidFill>
              </a:rPr>
              <a:t>减免税</a:t>
            </a:r>
            <a:r>
              <a:rPr lang="zh-CN" altLang="en-US" dirty="0">
                <a:solidFill>
                  <a:srgbClr val="FF0000"/>
                </a:solidFill>
              </a:rPr>
              <a:t>期限选择及申报</a:t>
            </a:r>
            <a:r>
              <a:rPr lang="zh-CN" altLang="en-US" sz="2000" dirty="0">
                <a:solidFill>
                  <a:srgbClr val="0070C0"/>
                </a:solidFill>
              </a:rPr>
              <a:t>（</a:t>
            </a:r>
            <a:r>
              <a:rPr lang="zh-CN" altLang="zh-CN" sz="2000" dirty="0">
                <a:solidFill>
                  <a:srgbClr val="0070C0"/>
                </a:solidFill>
              </a:rPr>
              <a:t>国家税务总局公告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9</a:t>
            </a:r>
            <a:r>
              <a:rPr lang="zh-CN" altLang="zh-CN" sz="2000" dirty="0">
                <a:solidFill>
                  <a:srgbClr val="0070C0"/>
                </a:solidFill>
              </a:rPr>
              <a:t>号</a:t>
            </a:r>
            <a:r>
              <a:rPr lang="zh-CN" altLang="en-US" sz="2000" dirty="0">
                <a:solidFill>
                  <a:srgbClr val="0070C0"/>
                </a:solidFill>
              </a:rPr>
              <a:t>）</a:t>
            </a:r>
            <a:endParaRPr lang="zh-CN" altLang="en-US" sz="2000" dirty="0"/>
          </a:p>
          <a:p>
            <a:r>
              <a:rPr lang="zh-CN" altLang="en-US" dirty="0" smtClean="0">
                <a:solidFill>
                  <a:srgbClr val="0070C0"/>
                </a:solidFill>
              </a:rPr>
              <a:t>（一）期限</a:t>
            </a:r>
            <a:r>
              <a:rPr lang="zh-CN" altLang="en-US" dirty="0">
                <a:solidFill>
                  <a:srgbClr val="0070C0"/>
                </a:solidFill>
              </a:rPr>
              <a:t>选择</a:t>
            </a:r>
            <a:endParaRPr lang="en-US" altLang="zh-CN" dirty="0">
              <a:solidFill>
                <a:srgbClr val="0070C0"/>
              </a:solidFill>
            </a:endParaRPr>
          </a:p>
          <a:p>
            <a:r>
              <a:rPr lang="en-US" altLang="zh-CN" dirty="0" smtClean="0"/>
              <a:t>1.</a:t>
            </a:r>
            <a:r>
              <a:rPr lang="zh-CN" altLang="zh-CN" dirty="0" smtClean="0"/>
              <a:t>一般</a:t>
            </a:r>
            <a:r>
              <a:rPr lang="zh-CN" altLang="zh-CN" dirty="0"/>
              <a:t>纳税人可以在增值税免税、减税项目执行期限内，按照</a:t>
            </a:r>
            <a:r>
              <a:rPr lang="zh-CN" altLang="zh-CN" dirty="0">
                <a:solidFill>
                  <a:srgbClr val="C00000"/>
                </a:solidFill>
              </a:rPr>
              <a:t>纳税申报期选择</a:t>
            </a:r>
            <a:r>
              <a:rPr lang="zh-CN" altLang="zh-CN" dirty="0"/>
              <a:t>实际享受该项增值税免税、减税政策的起始时间。</a:t>
            </a:r>
          </a:p>
          <a:p>
            <a:r>
              <a:rPr lang="en-US" altLang="zh-CN" dirty="0" smtClean="0"/>
              <a:t>2.</a:t>
            </a:r>
            <a:r>
              <a:rPr lang="zh-CN" altLang="zh-CN" dirty="0" smtClean="0"/>
              <a:t>一般</a:t>
            </a:r>
            <a:r>
              <a:rPr lang="zh-CN" altLang="zh-CN" dirty="0"/>
              <a:t>纳税人在享受增值税免税、减税政策后，按照规定，要求放弃免税、减税权的，应当以书面形式提交纳税人放弃免（减）税权声明，报主管税务机关备案。一般纳税人自提交备案资料的</a:t>
            </a:r>
            <a:r>
              <a:rPr lang="zh-CN" altLang="zh-CN" dirty="0">
                <a:solidFill>
                  <a:srgbClr val="C00000"/>
                </a:solidFill>
              </a:rPr>
              <a:t>次月起</a:t>
            </a:r>
            <a:r>
              <a:rPr lang="zh-CN" altLang="zh-CN" dirty="0"/>
              <a:t>，按照规定计算缴纳增值税</a:t>
            </a:r>
            <a:endParaRPr lang="en-US" altLang="zh-CN" dirty="0"/>
          </a:p>
          <a:p>
            <a:r>
              <a:rPr lang="zh-CN" altLang="en-US" dirty="0">
                <a:solidFill>
                  <a:srgbClr val="C00000"/>
                </a:solidFill>
              </a:rPr>
              <a:t>注：</a:t>
            </a:r>
            <a:r>
              <a:rPr lang="zh-CN" altLang="zh-CN" dirty="0"/>
              <a:t>纳税人发生应税行为适用免税、减税规定的，可以放弃免税、减税，依照规定缴纳增值税。放弃免税、减税后，</a:t>
            </a:r>
            <a:r>
              <a:rPr lang="en-US" altLang="zh-CN" dirty="0"/>
              <a:t>36</a:t>
            </a:r>
            <a:r>
              <a:rPr lang="zh-CN" altLang="zh-CN" dirty="0"/>
              <a:t>个月内不得再申请免税、减税</a:t>
            </a:r>
            <a:endParaRPr lang="zh-CN" altLang="en-US" dirty="0">
              <a:solidFill>
                <a:srgbClr val="0070C0"/>
              </a:solidFill>
            </a:endParaRPr>
          </a:p>
          <a:p>
            <a:endParaRPr lang="zh-CN" altLang="en-US" dirty="0"/>
          </a:p>
        </p:txBody>
      </p:sp>
    </p:spTree>
    <p:extLst>
      <p:ext uri="{BB962C8B-B14F-4D97-AF65-F5344CB8AC3E}">
        <p14:creationId xmlns:p14="http://schemas.microsoft.com/office/powerpoint/2010/main" val="19864210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lstStyle/>
          <a:p>
            <a:r>
              <a:rPr lang="zh-CN" altLang="en-US" dirty="0" smtClean="0">
                <a:solidFill>
                  <a:srgbClr val="0070C0"/>
                </a:solidFill>
              </a:rPr>
              <a:t>（二）申报</a:t>
            </a:r>
            <a:r>
              <a:rPr lang="zh-CN" altLang="en-US" dirty="0">
                <a:solidFill>
                  <a:srgbClr val="0070C0"/>
                </a:solidFill>
              </a:rPr>
              <a:t>表填报</a:t>
            </a:r>
            <a:endParaRPr lang="en-US" altLang="zh-CN" dirty="0">
              <a:solidFill>
                <a:srgbClr val="0070C0"/>
              </a:solidFill>
            </a:endParaRPr>
          </a:p>
          <a:p>
            <a:r>
              <a:rPr lang="zh-CN" altLang="zh-CN" dirty="0"/>
              <a:t>一般纳税人在办理增值税纳税申报时，《增值税减免税申报明细表》“二、免税项目”第</a:t>
            </a:r>
            <a:r>
              <a:rPr lang="en-US" altLang="zh-CN" dirty="0"/>
              <a:t>4</a:t>
            </a:r>
            <a:r>
              <a:rPr lang="zh-CN" altLang="zh-CN" dirty="0"/>
              <a:t>栏“免税销售额对应的进项税额”和第</a:t>
            </a:r>
            <a:r>
              <a:rPr lang="en-US" altLang="zh-CN" dirty="0"/>
              <a:t>5</a:t>
            </a:r>
            <a:r>
              <a:rPr lang="zh-CN" altLang="zh-CN" dirty="0"/>
              <a:t>栏“免税额”</a:t>
            </a:r>
            <a:r>
              <a:rPr lang="zh-CN" altLang="zh-CN" dirty="0">
                <a:solidFill>
                  <a:srgbClr val="C00000"/>
                </a:solidFill>
              </a:rPr>
              <a:t>不需填写</a:t>
            </a:r>
            <a:endParaRPr lang="en-US" altLang="zh-CN" dirty="0">
              <a:solidFill>
                <a:srgbClr val="C00000"/>
              </a:solidFill>
            </a:endParaRPr>
          </a:p>
          <a:p>
            <a:endParaRPr lang="zh-CN" altLang="en-US" dirty="0"/>
          </a:p>
        </p:txBody>
      </p:sp>
    </p:spTree>
    <p:extLst>
      <p:ext uri="{BB962C8B-B14F-4D97-AF65-F5344CB8AC3E}">
        <p14:creationId xmlns:p14="http://schemas.microsoft.com/office/powerpoint/2010/main" val="6078850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lstStyle/>
          <a:p>
            <a:r>
              <a:rPr lang="zh-CN" altLang="en-US" dirty="0" smtClean="0">
                <a:solidFill>
                  <a:srgbClr val="FF0000"/>
                </a:solidFill>
              </a:rPr>
              <a:t>七</a:t>
            </a:r>
            <a:r>
              <a:rPr lang="en-US" altLang="zh-CN" dirty="0" smtClean="0">
                <a:solidFill>
                  <a:srgbClr val="FF0000"/>
                </a:solidFill>
              </a:rPr>
              <a:t>.</a:t>
            </a:r>
            <a:r>
              <a:rPr lang="zh-CN" altLang="en-US" dirty="0" smtClean="0">
                <a:solidFill>
                  <a:srgbClr val="FF0000"/>
                </a:solidFill>
              </a:rPr>
              <a:t>增值税退税</a:t>
            </a:r>
            <a:endParaRPr lang="en-US" altLang="zh-CN" dirty="0" smtClean="0">
              <a:solidFill>
                <a:srgbClr val="FF0000"/>
              </a:solidFill>
            </a:endParaRPr>
          </a:p>
          <a:p>
            <a:r>
              <a:rPr lang="zh-CN" altLang="en-US" dirty="0" smtClean="0">
                <a:solidFill>
                  <a:srgbClr val="0070C0"/>
                </a:solidFill>
              </a:rPr>
              <a:t>（一）增量留抵退税 与其他退税 </a:t>
            </a:r>
            <a:r>
              <a:rPr lang="zh-CN" altLang="en-US" sz="2000" dirty="0" smtClean="0">
                <a:solidFill>
                  <a:srgbClr val="0070C0"/>
                </a:solidFill>
              </a:rPr>
              <a:t>（</a:t>
            </a:r>
            <a:r>
              <a:rPr lang="zh-CN" altLang="zh-CN" sz="2000" dirty="0">
                <a:solidFill>
                  <a:srgbClr val="0070C0"/>
                </a:solidFill>
              </a:rPr>
              <a:t>财政部 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2</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zh-CN" dirty="0"/>
              <a:t>纳税人</a:t>
            </a:r>
            <a:r>
              <a:rPr lang="zh-CN" altLang="zh-CN" dirty="0" smtClean="0"/>
              <a:t>按照</a:t>
            </a:r>
            <a:r>
              <a:rPr lang="zh-CN" altLang="en-US" dirty="0" smtClean="0"/>
              <a:t>增量留抵政策</a:t>
            </a:r>
            <a:r>
              <a:rPr lang="zh-CN" altLang="zh-CN" dirty="0" smtClean="0"/>
              <a:t>规定</a:t>
            </a:r>
            <a:r>
              <a:rPr lang="zh-CN" altLang="zh-CN" dirty="0"/>
              <a:t>取得增值税留抵退税款</a:t>
            </a:r>
            <a:r>
              <a:rPr lang="zh-CN" altLang="zh-CN" dirty="0" smtClean="0"/>
              <a:t>的</a:t>
            </a:r>
            <a:r>
              <a:rPr lang="zh-CN" altLang="en-US" dirty="0" smtClean="0"/>
              <a:t>，</a:t>
            </a:r>
            <a:r>
              <a:rPr lang="zh-CN" altLang="zh-CN" dirty="0" smtClean="0"/>
              <a:t>不得</a:t>
            </a:r>
            <a:r>
              <a:rPr lang="zh-CN" altLang="zh-CN" dirty="0"/>
              <a:t>再申请享受增值税即征即退、先征后返（退）</a:t>
            </a:r>
            <a:r>
              <a:rPr lang="zh-CN" altLang="zh-CN" dirty="0" smtClean="0"/>
              <a:t>政策</a:t>
            </a:r>
            <a:r>
              <a:rPr lang="en-US" altLang="zh-CN" dirty="0" smtClean="0"/>
              <a:t> </a:t>
            </a:r>
            <a:endParaRPr lang="zh-CN" altLang="zh-CN" dirty="0"/>
          </a:p>
          <a:p>
            <a:r>
              <a:rPr lang="zh-CN" altLang="zh-CN" dirty="0" smtClean="0"/>
              <a:t>纳税人</a:t>
            </a:r>
            <a:r>
              <a:rPr lang="zh-CN" altLang="zh-CN" dirty="0"/>
              <a:t>已</a:t>
            </a:r>
            <a:r>
              <a:rPr lang="zh-CN" altLang="zh-CN" dirty="0" smtClean="0"/>
              <a:t>按照规定</a:t>
            </a:r>
            <a:r>
              <a:rPr lang="zh-CN" altLang="zh-CN" dirty="0"/>
              <a:t>取得增值税留抵退税款的，在</a:t>
            </a:r>
            <a:r>
              <a:rPr lang="en-US" altLang="zh-CN" dirty="0"/>
              <a:t>2020</a:t>
            </a:r>
            <a:r>
              <a:rPr lang="zh-CN" altLang="zh-CN" dirty="0"/>
              <a:t>年</a:t>
            </a:r>
            <a:r>
              <a:rPr lang="en-US" altLang="zh-CN" dirty="0"/>
              <a:t>6</a:t>
            </a:r>
            <a:r>
              <a:rPr lang="zh-CN" altLang="zh-CN" dirty="0"/>
              <a:t>月</a:t>
            </a:r>
            <a:r>
              <a:rPr lang="en-US" altLang="zh-CN" dirty="0"/>
              <a:t>30</a:t>
            </a:r>
            <a:r>
              <a:rPr lang="zh-CN" altLang="zh-CN" dirty="0"/>
              <a:t>日前将已退还的增值税留抵退税款全部缴回，可以按规定享受增值税即征即退、先征后返（退）政策；否则，不得享受增值税即征即退、先征后返（退）</a:t>
            </a:r>
            <a:r>
              <a:rPr lang="zh-CN" altLang="zh-CN" dirty="0" smtClean="0"/>
              <a:t>政策</a:t>
            </a:r>
            <a:r>
              <a:rPr lang="en-US" altLang="zh-CN" dirty="0" smtClean="0"/>
              <a:t> </a:t>
            </a:r>
            <a:endParaRPr lang="zh-CN" altLang="zh-CN" dirty="0"/>
          </a:p>
          <a:p>
            <a:endParaRPr lang="zh-CN" altLang="en-US" sz="2000" dirty="0">
              <a:solidFill>
                <a:srgbClr val="0070C0"/>
              </a:solidFill>
            </a:endParaRPr>
          </a:p>
        </p:txBody>
      </p:sp>
    </p:spTree>
    <p:extLst>
      <p:ext uri="{BB962C8B-B14F-4D97-AF65-F5344CB8AC3E}">
        <p14:creationId xmlns:p14="http://schemas.microsoft.com/office/powerpoint/2010/main" val="21635429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a:bodyPr>
          <a:lstStyle/>
          <a:p>
            <a:r>
              <a:rPr lang="zh-CN" altLang="en-US" dirty="0">
                <a:solidFill>
                  <a:srgbClr val="0070C0"/>
                </a:solidFill>
              </a:rPr>
              <a:t>（二）</a:t>
            </a:r>
            <a:r>
              <a:rPr lang="zh-CN" altLang="zh-CN" dirty="0">
                <a:solidFill>
                  <a:srgbClr val="0070C0"/>
                </a:solidFill>
              </a:rPr>
              <a:t>研发机构采购国产设备增值税退税</a:t>
            </a:r>
            <a:r>
              <a:rPr lang="zh-CN" altLang="en-US" sz="2000" dirty="0">
                <a:solidFill>
                  <a:srgbClr val="0070C0"/>
                </a:solidFill>
              </a:rPr>
              <a:t>（财政部 商务部 税务总局公告</a:t>
            </a:r>
            <a:r>
              <a:rPr lang="en-US" altLang="zh-CN" sz="2000" dirty="0">
                <a:solidFill>
                  <a:srgbClr val="0070C0"/>
                </a:solidFill>
              </a:rPr>
              <a:t>2019</a:t>
            </a:r>
            <a:r>
              <a:rPr lang="zh-CN" altLang="en-US" sz="2000" dirty="0">
                <a:solidFill>
                  <a:srgbClr val="0070C0"/>
                </a:solidFill>
              </a:rPr>
              <a:t>年第</a:t>
            </a:r>
            <a:r>
              <a:rPr lang="en-US" altLang="zh-CN" sz="2000" dirty="0">
                <a:solidFill>
                  <a:srgbClr val="0070C0"/>
                </a:solidFill>
              </a:rPr>
              <a:t>91</a:t>
            </a:r>
            <a:r>
              <a:rPr lang="zh-CN" altLang="en-US" sz="2000" dirty="0">
                <a:solidFill>
                  <a:srgbClr val="0070C0"/>
                </a:solidFill>
              </a:rPr>
              <a:t>号、</a:t>
            </a:r>
            <a:r>
              <a:rPr lang="zh-CN" altLang="zh-CN" sz="2000" dirty="0">
                <a:solidFill>
                  <a:srgbClr val="0070C0"/>
                </a:solidFill>
              </a:rPr>
              <a:t>国家税务总局公告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6</a:t>
            </a:r>
            <a:r>
              <a:rPr lang="zh-CN" altLang="zh-CN" sz="2000" dirty="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en-US" altLang="zh-CN" dirty="0"/>
              <a:t>2019</a:t>
            </a:r>
            <a:r>
              <a:rPr lang="zh-CN" altLang="en-US" dirty="0"/>
              <a:t>年</a:t>
            </a:r>
            <a:r>
              <a:rPr lang="en-US" altLang="zh-CN" dirty="0"/>
              <a:t>1</a:t>
            </a:r>
            <a:r>
              <a:rPr lang="zh-CN" altLang="en-US" dirty="0"/>
              <a:t>月</a:t>
            </a:r>
            <a:r>
              <a:rPr lang="en-US" altLang="zh-CN" dirty="0"/>
              <a:t>1</a:t>
            </a:r>
            <a:r>
              <a:rPr lang="zh-CN" altLang="en-US" dirty="0"/>
              <a:t>日至</a:t>
            </a:r>
            <a:r>
              <a:rPr lang="en-US" altLang="zh-CN" dirty="0"/>
              <a:t>2020</a:t>
            </a:r>
            <a:r>
              <a:rPr lang="zh-CN" altLang="en-US" dirty="0"/>
              <a:t>年</a:t>
            </a:r>
            <a:r>
              <a:rPr lang="en-US" altLang="zh-CN" dirty="0"/>
              <a:t>12</a:t>
            </a:r>
            <a:r>
              <a:rPr lang="zh-CN" altLang="en-US" dirty="0"/>
              <a:t>月</a:t>
            </a:r>
            <a:r>
              <a:rPr lang="en-US" altLang="zh-CN" dirty="0"/>
              <a:t>31</a:t>
            </a:r>
            <a:r>
              <a:rPr lang="zh-CN" altLang="en-US" dirty="0"/>
              <a:t>日，</a:t>
            </a:r>
            <a:r>
              <a:rPr lang="zh-CN" altLang="zh-CN" dirty="0"/>
              <a:t>符合条件的研发</a:t>
            </a:r>
            <a:r>
              <a:rPr lang="zh-CN" altLang="zh-CN" dirty="0" smtClean="0"/>
              <a:t>机构采购</a:t>
            </a:r>
            <a:r>
              <a:rPr lang="zh-CN" altLang="zh-CN" dirty="0"/>
              <a:t>国产设备，</a:t>
            </a:r>
            <a:r>
              <a:rPr lang="zh-CN" altLang="zh-CN" dirty="0" smtClean="0"/>
              <a:t>按照</a:t>
            </a:r>
            <a:r>
              <a:rPr lang="zh-CN" altLang="en-US" dirty="0" smtClean="0"/>
              <a:t>规定</a:t>
            </a:r>
            <a:r>
              <a:rPr lang="zh-CN" altLang="zh-CN" dirty="0" smtClean="0"/>
              <a:t>全额</a:t>
            </a:r>
            <a:r>
              <a:rPr lang="zh-CN" altLang="zh-CN" dirty="0"/>
              <a:t>退还</a:t>
            </a:r>
            <a:r>
              <a:rPr lang="zh-CN" altLang="zh-CN" dirty="0" smtClean="0"/>
              <a:t>增值税</a:t>
            </a:r>
            <a:endParaRPr lang="en-US" altLang="zh-CN" dirty="0" smtClean="0"/>
          </a:p>
          <a:p>
            <a:r>
              <a:rPr lang="en-US" altLang="zh-CN" dirty="0" smtClean="0"/>
              <a:t>1.</a:t>
            </a:r>
            <a:r>
              <a:rPr lang="zh-CN" altLang="zh-CN" dirty="0"/>
              <a:t>研发</a:t>
            </a:r>
            <a:r>
              <a:rPr lang="zh-CN" altLang="zh-CN" dirty="0" smtClean="0"/>
              <a:t>机构</a:t>
            </a:r>
            <a:r>
              <a:rPr lang="zh-CN" altLang="en-US" dirty="0" smtClean="0"/>
              <a:t>条件</a:t>
            </a:r>
            <a:endParaRPr lang="en-US" altLang="zh-CN" dirty="0" smtClean="0"/>
          </a:p>
          <a:p>
            <a:r>
              <a:rPr lang="zh-CN" altLang="zh-CN" dirty="0" smtClean="0"/>
              <a:t>按照</a:t>
            </a:r>
            <a:r>
              <a:rPr lang="en-US" altLang="zh-CN" dirty="0"/>
              <a:t>91</a:t>
            </a:r>
            <a:r>
              <a:rPr lang="zh-CN" altLang="zh-CN" dirty="0"/>
              <a:t>号</a:t>
            </a:r>
            <a:r>
              <a:rPr lang="zh-CN" altLang="zh-CN" dirty="0" smtClean="0"/>
              <a:t>公告</a:t>
            </a:r>
            <a:r>
              <a:rPr lang="zh-CN" altLang="en-US" dirty="0" smtClean="0"/>
              <a:t>：</a:t>
            </a:r>
            <a:r>
              <a:rPr lang="zh-CN" altLang="en-US" dirty="0"/>
              <a:t>相关部门会同财政部、海关总署和税务总局核定的内资研发</a:t>
            </a:r>
            <a:r>
              <a:rPr lang="zh-CN" altLang="en-US" dirty="0" smtClean="0"/>
              <a:t>机构、外资</a:t>
            </a:r>
            <a:r>
              <a:rPr lang="zh-CN" altLang="en-US" dirty="0"/>
              <a:t>研发</a:t>
            </a:r>
            <a:r>
              <a:rPr lang="zh-CN" altLang="en-US" dirty="0" smtClean="0"/>
              <a:t>中心和高等学校（具体范围、条件，略）</a:t>
            </a:r>
            <a:endParaRPr lang="en-US" altLang="zh-CN" dirty="0" smtClean="0"/>
          </a:p>
        </p:txBody>
      </p:sp>
    </p:spTree>
    <p:extLst>
      <p:ext uri="{BB962C8B-B14F-4D97-AF65-F5344CB8AC3E}">
        <p14:creationId xmlns:p14="http://schemas.microsoft.com/office/powerpoint/2010/main" val="35212631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a:t>
            </a:r>
            <a:endParaRPr lang="zh-CN" altLang="en-US" dirty="0"/>
          </a:p>
        </p:txBody>
      </p:sp>
      <p:sp>
        <p:nvSpPr>
          <p:cNvPr id="3" name="内容占位符 2"/>
          <p:cNvSpPr>
            <a:spLocks noGrp="1"/>
          </p:cNvSpPr>
          <p:nvPr>
            <p:ph idx="1"/>
          </p:nvPr>
        </p:nvSpPr>
        <p:spPr/>
        <p:txBody>
          <a:bodyPr/>
          <a:lstStyle/>
          <a:p>
            <a:r>
              <a:rPr lang="zh-CN" altLang="en-US" dirty="0" smtClean="0"/>
              <a:t>一</a:t>
            </a:r>
            <a:r>
              <a:rPr lang="en-US" altLang="zh-CN" dirty="0" smtClean="0"/>
              <a:t>.</a:t>
            </a:r>
            <a:r>
              <a:rPr lang="zh-CN" altLang="en-US" dirty="0" smtClean="0"/>
              <a:t>增值税主要政策变动</a:t>
            </a:r>
            <a:endParaRPr lang="en-US" altLang="zh-CN" dirty="0" smtClean="0"/>
          </a:p>
          <a:p>
            <a:r>
              <a:rPr lang="zh-CN" altLang="en-US" dirty="0" smtClean="0"/>
              <a:t>二</a:t>
            </a:r>
            <a:r>
              <a:rPr lang="en-US" altLang="zh-CN" dirty="0" smtClean="0"/>
              <a:t>.</a:t>
            </a:r>
            <a:r>
              <a:rPr lang="zh-CN" altLang="en-US" dirty="0" smtClean="0"/>
              <a:t>电子票据</a:t>
            </a:r>
            <a:endParaRPr lang="en-US" altLang="zh-CN" dirty="0" smtClean="0"/>
          </a:p>
          <a:p>
            <a:r>
              <a:rPr lang="zh-CN" altLang="en-US" dirty="0" smtClean="0"/>
              <a:t>二</a:t>
            </a:r>
            <a:r>
              <a:rPr lang="en-US" altLang="zh-CN" dirty="0" smtClean="0"/>
              <a:t>.</a:t>
            </a:r>
            <a:r>
              <a:rPr lang="zh-CN" altLang="en-US" dirty="0" smtClean="0"/>
              <a:t>个人所得税主要政策变动</a:t>
            </a:r>
            <a:endParaRPr lang="en-US" altLang="zh-CN" dirty="0" smtClean="0"/>
          </a:p>
          <a:p>
            <a:r>
              <a:rPr lang="zh-CN" altLang="en-US" dirty="0" smtClean="0"/>
              <a:t>三</a:t>
            </a:r>
            <a:r>
              <a:rPr lang="en-US" altLang="zh-CN" dirty="0" smtClean="0"/>
              <a:t>.</a:t>
            </a:r>
            <a:r>
              <a:rPr lang="zh-CN" altLang="en-US" dirty="0" smtClean="0"/>
              <a:t>企业所得税主要政策变动</a:t>
            </a:r>
            <a:endParaRPr lang="en-US" altLang="zh-CN" dirty="0" smtClean="0"/>
          </a:p>
          <a:p>
            <a:r>
              <a:rPr lang="zh-CN" altLang="en-US" dirty="0" smtClean="0"/>
              <a:t>四</a:t>
            </a:r>
            <a:r>
              <a:rPr lang="en-US" altLang="zh-CN" dirty="0" smtClean="0"/>
              <a:t>.</a:t>
            </a:r>
            <a:r>
              <a:rPr lang="zh-CN" altLang="en-US" dirty="0" smtClean="0"/>
              <a:t>其他税费的主要政策变动</a:t>
            </a:r>
            <a:endParaRPr lang="en-US" altLang="zh-CN" dirty="0" smtClean="0"/>
          </a:p>
          <a:p>
            <a:r>
              <a:rPr lang="zh-CN" altLang="en-US" smtClean="0"/>
              <a:t>五</a:t>
            </a:r>
            <a:r>
              <a:rPr lang="en-US" altLang="zh-CN" smtClean="0"/>
              <a:t>.</a:t>
            </a:r>
            <a:r>
              <a:rPr lang="zh-CN" altLang="en-US" dirty="0"/>
              <a:t>应对疫情主要财税政策</a:t>
            </a:r>
            <a:endParaRPr lang="en-US" altLang="zh-CN" dirty="0"/>
          </a:p>
        </p:txBody>
      </p:sp>
    </p:spTree>
    <p:extLst>
      <p:ext uri="{BB962C8B-B14F-4D97-AF65-F5344CB8AC3E}">
        <p14:creationId xmlns:p14="http://schemas.microsoft.com/office/powerpoint/2010/main" val="41689027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a:bodyPr>
          <a:lstStyle/>
          <a:p>
            <a:r>
              <a:rPr lang="en-US" altLang="zh-CN" dirty="0"/>
              <a:t>2.</a:t>
            </a:r>
            <a:r>
              <a:rPr lang="zh-CN" altLang="en-US" dirty="0"/>
              <a:t>退税办理</a:t>
            </a:r>
            <a:endParaRPr lang="en-US" altLang="zh-CN" dirty="0"/>
          </a:p>
          <a:p>
            <a:r>
              <a:rPr lang="zh-CN" altLang="en-US" dirty="0"/>
              <a:t>（</a:t>
            </a:r>
            <a:r>
              <a:rPr lang="en-US" altLang="zh-CN" dirty="0"/>
              <a:t>1</a:t>
            </a:r>
            <a:r>
              <a:rPr lang="zh-CN" altLang="en-US" dirty="0"/>
              <a:t>）</a:t>
            </a:r>
            <a:r>
              <a:rPr lang="zh-CN" altLang="zh-CN" dirty="0"/>
              <a:t>主管研发机构退税的税务机关负责办理研发机构采购国产设备退税的备案、审核、核准及后续管理工作</a:t>
            </a:r>
            <a:endParaRPr lang="zh-CN" altLang="en-US" dirty="0"/>
          </a:p>
          <a:p>
            <a:r>
              <a:rPr lang="zh-CN" altLang="en-US" dirty="0" smtClean="0"/>
              <a:t>（</a:t>
            </a:r>
            <a:r>
              <a:rPr lang="en-US" altLang="zh-CN" dirty="0" smtClean="0"/>
              <a:t>2</a:t>
            </a:r>
            <a:r>
              <a:rPr lang="zh-CN" altLang="en-US" dirty="0" smtClean="0"/>
              <a:t>）首次申报退税申报</a:t>
            </a:r>
            <a:r>
              <a:rPr lang="zh-CN" altLang="en-US" dirty="0" smtClean="0">
                <a:solidFill>
                  <a:srgbClr val="FF0000"/>
                </a:solidFill>
              </a:rPr>
              <a:t>办理备案</a:t>
            </a:r>
            <a:r>
              <a:rPr lang="zh-CN" altLang="en-US" dirty="0" smtClean="0"/>
              <a:t>的资料</a:t>
            </a:r>
            <a:endParaRPr lang="en-US" altLang="zh-CN" dirty="0" smtClean="0"/>
          </a:p>
          <a:p>
            <a:r>
              <a:rPr lang="zh-CN" altLang="en-US" dirty="0" smtClean="0"/>
              <a:t>①</a:t>
            </a:r>
            <a:r>
              <a:rPr lang="zh-CN" altLang="zh-CN" dirty="0" smtClean="0"/>
              <a:t>符合规定</a:t>
            </a:r>
            <a:r>
              <a:rPr lang="zh-CN" altLang="zh-CN" dirty="0"/>
              <a:t>的研发机构资质证明</a:t>
            </a:r>
            <a:r>
              <a:rPr lang="zh-CN" altLang="zh-CN" dirty="0" smtClean="0"/>
              <a:t>资料</a:t>
            </a:r>
            <a:r>
              <a:rPr lang="en-US" altLang="zh-CN" dirty="0" smtClean="0"/>
              <a:t> </a:t>
            </a:r>
            <a:endParaRPr lang="zh-CN" altLang="zh-CN" dirty="0"/>
          </a:p>
          <a:p>
            <a:r>
              <a:rPr lang="zh-CN" altLang="en-US" dirty="0" smtClean="0"/>
              <a:t>②</a:t>
            </a:r>
            <a:r>
              <a:rPr lang="zh-CN" altLang="zh-CN" dirty="0" smtClean="0"/>
              <a:t>内容</a:t>
            </a:r>
            <a:r>
              <a:rPr lang="zh-CN" altLang="zh-CN" dirty="0"/>
              <a:t>填写真实、完整的</a:t>
            </a:r>
            <a:r>
              <a:rPr lang="zh-CN" altLang="zh-CN" dirty="0" smtClean="0"/>
              <a:t>《出口退（免）税备案表》</a:t>
            </a:r>
            <a:r>
              <a:rPr lang="en-US" altLang="zh-CN" dirty="0" smtClean="0"/>
              <a:t>  </a:t>
            </a:r>
          </a:p>
          <a:p>
            <a:r>
              <a:rPr lang="zh-CN" altLang="en-US" dirty="0" smtClean="0"/>
              <a:t>③</a:t>
            </a:r>
            <a:r>
              <a:rPr lang="zh-CN" altLang="zh-CN" dirty="0" smtClean="0"/>
              <a:t>主管</a:t>
            </a:r>
            <a:r>
              <a:rPr lang="zh-CN" altLang="zh-CN" dirty="0"/>
              <a:t>税务机关要求提供的其他</a:t>
            </a:r>
            <a:r>
              <a:rPr lang="zh-CN" altLang="zh-CN" dirty="0" smtClean="0"/>
              <a:t>资料</a:t>
            </a:r>
            <a:r>
              <a:rPr lang="en-US" altLang="zh-CN" dirty="0" smtClean="0"/>
              <a:t> </a:t>
            </a:r>
            <a:endParaRPr lang="zh-CN" altLang="zh-CN" dirty="0"/>
          </a:p>
          <a:p>
            <a:endParaRPr lang="zh-CN" altLang="en-US" dirty="0"/>
          </a:p>
        </p:txBody>
      </p:sp>
    </p:spTree>
    <p:extLst>
      <p:ext uri="{BB962C8B-B14F-4D97-AF65-F5344CB8AC3E}">
        <p14:creationId xmlns:p14="http://schemas.microsoft.com/office/powerpoint/2010/main" val="17341999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a:bodyPr>
          <a:lstStyle/>
          <a:p>
            <a:r>
              <a:rPr lang="zh-CN" altLang="en-US" dirty="0" smtClean="0"/>
              <a:t>（</a:t>
            </a:r>
            <a:r>
              <a:rPr lang="en-US" altLang="zh-CN" dirty="0" smtClean="0"/>
              <a:t>3</a:t>
            </a:r>
            <a:r>
              <a:rPr lang="zh-CN" altLang="en-US" dirty="0" smtClean="0"/>
              <a:t>）</a:t>
            </a:r>
            <a:r>
              <a:rPr lang="zh-CN" altLang="zh-CN" dirty="0" smtClean="0"/>
              <a:t>已</a:t>
            </a:r>
            <a:r>
              <a:rPr lang="zh-CN" altLang="zh-CN" dirty="0"/>
              <a:t>备案</a:t>
            </a:r>
            <a:r>
              <a:rPr lang="zh-CN" altLang="zh-CN" dirty="0" smtClean="0"/>
              <a:t>的</a:t>
            </a:r>
            <a:r>
              <a:rPr lang="zh-CN" altLang="en-US" dirty="0" smtClean="0"/>
              <a:t>，办理</a:t>
            </a:r>
            <a:r>
              <a:rPr lang="zh-CN" altLang="zh-CN" dirty="0" smtClean="0"/>
              <a:t>采购</a:t>
            </a:r>
            <a:r>
              <a:rPr lang="zh-CN" altLang="zh-CN" dirty="0"/>
              <a:t>国产设备</a:t>
            </a:r>
            <a:r>
              <a:rPr lang="zh-CN" altLang="zh-CN" dirty="0" smtClean="0"/>
              <a:t>退税</a:t>
            </a:r>
            <a:r>
              <a:rPr lang="zh-CN" altLang="en-US" dirty="0" smtClean="0"/>
              <a:t>的资料</a:t>
            </a:r>
            <a:endParaRPr lang="en-US" altLang="zh-CN" dirty="0" smtClean="0"/>
          </a:p>
          <a:p>
            <a:r>
              <a:rPr lang="zh-CN" altLang="en-US" dirty="0" smtClean="0"/>
              <a:t>①</a:t>
            </a:r>
            <a:r>
              <a:rPr lang="zh-CN" altLang="zh-CN" dirty="0" smtClean="0"/>
              <a:t>《购进自用货物退税申报表》</a:t>
            </a:r>
            <a:endParaRPr lang="en-US" altLang="zh-CN" dirty="0" smtClean="0"/>
          </a:p>
          <a:p>
            <a:r>
              <a:rPr lang="zh-CN" altLang="en-US" dirty="0" smtClean="0"/>
              <a:t>②</a:t>
            </a:r>
            <a:r>
              <a:rPr lang="zh-CN" altLang="zh-CN" dirty="0" smtClean="0"/>
              <a:t>采购</a:t>
            </a:r>
            <a:r>
              <a:rPr lang="zh-CN" altLang="zh-CN" dirty="0"/>
              <a:t>国产设备</a:t>
            </a:r>
            <a:r>
              <a:rPr lang="zh-CN" altLang="zh-CN" dirty="0" smtClean="0"/>
              <a:t>合同</a:t>
            </a:r>
            <a:r>
              <a:rPr lang="en-US" altLang="zh-CN" dirty="0" smtClean="0"/>
              <a:t> </a:t>
            </a:r>
            <a:endParaRPr lang="zh-CN" altLang="zh-CN" dirty="0"/>
          </a:p>
          <a:p>
            <a:r>
              <a:rPr lang="zh-CN" altLang="en-US" dirty="0" smtClean="0"/>
              <a:t>③</a:t>
            </a:r>
            <a:r>
              <a:rPr lang="zh-CN" altLang="zh-CN" dirty="0" smtClean="0"/>
              <a:t>增值税</a:t>
            </a:r>
            <a:r>
              <a:rPr lang="zh-CN" altLang="zh-CN" dirty="0"/>
              <a:t>专用发票，或者开具时间为</a:t>
            </a:r>
            <a:r>
              <a:rPr lang="en-US" altLang="zh-CN" dirty="0"/>
              <a:t>2019</a:t>
            </a:r>
            <a:r>
              <a:rPr lang="zh-CN" altLang="zh-CN" dirty="0"/>
              <a:t>年</a:t>
            </a:r>
            <a:r>
              <a:rPr lang="en-US" altLang="zh-CN" dirty="0"/>
              <a:t>1</a:t>
            </a:r>
            <a:r>
              <a:rPr lang="zh-CN" altLang="zh-CN" dirty="0"/>
              <a:t>月</a:t>
            </a:r>
            <a:r>
              <a:rPr lang="en-US" altLang="zh-CN" dirty="0"/>
              <a:t>1</a:t>
            </a:r>
            <a:r>
              <a:rPr lang="zh-CN" altLang="zh-CN" dirty="0"/>
              <a:t>日</a:t>
            </a:r>
            <a:r>
              <a:rPr lang="zh-CN" altLang="zh-CN" dirty="0" smtClean="0"/>
              <a:t>至</a:t>
            </a:r>
            <a:r>
              <a:rPr lang="en-US" altLang="zh-CN" dirty="0" smtClean="0"/>
              <a:t>2020</a:t>
            </a:r>
            <a:r>
              <a:rPr lang="zh-CN" altLang="en-US" dirty="0" smtClean="0"/>
              <a:t>年</a:t>
            </a:r>
            <a:r>
              <a:rPr lang="en-US" altLang="zh-CN" dirty="0" smtClean="0"/>
              <a:t>3</a:t>
            </a:r>
            <a:r>
              <a:rPr lang="zh-CN" altLang="en-US" dirty="0" smtClean="0"/>
              <a:t>月</a:t>
            </a:r>
            <a:r>
              <a:rPr lang="en-US" altLang="zh-CN" dirty="0" smtClean="0"/>
              <a:t>11</a:t>
            </a:r>
            <a:r>
              <a:rPr lang="zh-CN" altLang="en-US" dirty="0" smtClean="0"/>
              <a:t>日</a:t>
            </a:r>
            <a:r>
              <a:rPr lang="zh-CN" altLang="zh-CN" dirty="0" smtClean="0"/>
              <a:t>前</a:t>
            </a:r>
            <a:r>
              <a:rPr lang="zh-CN" altLang="zh-CN" dirty="0"/>
              <a:t>的增值税普通发票（不含增值税普通发票中的卷票，下同</a:t>
            </a:r>
            <a:r>
              <a:rPr lang="zh-CN" altLang="zh-CN" dirty="0" smtClean="0"/>
              <a:t>）</a:t>
            </a:r>
            <a:endParaRPr lang="en-US" altLang="zh-CN" dirty="0" smtClean="0"/>
          </a:p>
          <a:p>
            <a:r>
              <a:rPr lang="zh-CN" altLang="en-US" dirty="0" smtClean="0"/>
              <a:t>④</a:t>
            </a:r>
            <a:r>
              <a:rPr lang="zh-CN" altLang="zh-CN" dirty="0" smtClean="0"/>
              <a:t>主管</a:t>
            </a:r>
            <a:r>
              <a:rPr lang="zh-CN" altLang="zh-CN" dirty="0"/>
              <a:t>税务机关要求提供的其他</a:t>
            </a:r>
            <a:r>
              <a:rPr lang="zh-CN" altLang="zh-CN" dirty="0" smtClean="0"/>
              <a:t>资料</a:t>
            </a:r>
            <a:r>
              <a:rPr lang="en-US" altLang="zh-CN" dirty="0" smtClean="0"/>
              <a:t> </a:t>
            </a:r>
            <a:endParaRPr lang="zh-CN" altLang="zh-CN" dirty="0"/>
          </a:p>
          <a:p>
            <a:r>
              <a:rPr lang="zh-CN" altLang="zh-CN" dirty="0" smtClean="0"/>
              <a:t>增值税</a:t>
            </a:r>
            <a:r>
              <a:rPr lang="zh-CN" altLang="zh-CN" dirty="0"/>
              <a:t>专用发票</a:t>
            </a:r>
            <a:r>
              <a:rPr lang="zh-CN" altLang="zh-CN" dirty="0" smtClean="0"/>
              <a:t>，确认</a:t>
            </a:r>
            <a:r>
              <a:rPr lang="zh-CN" altLang="zh-CN" dirty="0"/>
              <a:t>用途为</a:t>
            </a:r>
            <a:r>
              <a:rPr lang="zh-CN" altLang="zh-CN" dirty="0" smtClean="0"/>
              <a:t>“用于出口退税”</a:t>
            </a:r>
            <a:r>
              <a:rPr lang="zh-CN" altLang="en-US" dirty="0" smtClean="0"/>
              <a:t>；</a:t>
            </a:r>
            <a:r>
              <a:rPr lang="zh-CN" altLang="zh-CN" dirty="0" smtClean="0"/>
              <a:t>已经</a:t>
            </a:r>
            <a:r>
              <a:rPr lang="zh-CN" altLang="zh-CN" dirty="0"/>
              <a:t>扫描认证</a:t>
            </a:r>
            <a:r>
              <a:rPr lang="zh-CN" altLang="zh-CN" dirty="0" smtClean="0"/>
              <a:t>通过或已勾</a:t>
            </a:r>
            <a:r>
              <a:rPr lang="zh-CN" altLang="zh-CN" dirty="0"/>
              <a:t>选</a:t>
            </a:r>
            <a:r>
              <a:rPr lang="zh-CN" altLang="zh-CN" dirty="0" smtClean="0"/>
              <a:t>确认</a:t>
            </a:r>
            <a:endParaRPr lang="zh-CN" altLang="zh-CN" dirty="0"/>
          </a:p>
          <a:p>
            <a:endParaRPr lang="zh-CN" altLang="en-US" dirty="0"/>
          </a:p>
        </p:txBody>
      </p:sp>
    </p:spTree>
    <p:extLst>
      <p:ext uri="{BB962C8B-B14F-4D97-AF65-F5344CB8AC3E}">
        <p14:creationId xmlns:p14="http://schemas.microsoft.com/office/powerpoint/2010/main" val="26119233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fontScale="92500" lnSpcReduction="10000"/>
          </a:bodyPr>
          <a:lstStyle/>
          <a:p>
            <a:r>
              <a:rPr lang="zh-CN" altLang="en-US" dirty="0" smtClean="0">
                <a:solidFill>
                  <a:srgbClr val="FF0000"/>
                </a:solidFill>
              </a:rPr>
              <a:t>八</a:t>
            </a:r>
            <a:r>
              <a:rPr lang="en-US" altLang="zh-CN" dirty="0" smtClean="0">
                <a:solidFill>
                  <a:srgbClr val="FF0000"/>
                </a:solidFill>
              </a:rPr>
              <a:t>.</a:t>
            </a:r>
            <a:r>
              <a:rPr lang="zh-CN" altLang="en-US" dirty="0" smtClean="0">
                <a:solidFill>
                  <a:srgbClr val="FF0000"/>
                </a:solidFill>
              </a:rPr>
              <a:t>发票管理</a:t>
            </a:r>
            <a:endParaRPr lang="en-US" altLang="zh-CN" dirty="0" smtClean="0">
              <a:solidFill>
                <a:srgbClr val="FF0000"/>
              </a:solidFill>
            </a:endParaRPr>
          </a:p>
          <a:p>
            <a:r>
              <a:rPr lang="zh-CN" altLang="en-US" dirty="0" smtClean="0">
                <a:solidFill>
                  <a:srgbClr val="0070C0"/>
                </a:solidFill>
              </a:rPr>
              <a:t>（一）</a:t>
            </a:r>
            <a:r>
              <a:rPr lang="zh-CN" altLang="zh-CN" dirty="0">
                <a:solidFill>
                  <a:srgbClr val="0070C0"/>
                </a:solidFill>
              </a:rPr>
              <a:t>票种</a:t>
            </a:r>
            <a:r>
              <a:rPr lang="zh-CN" altLang="zh-CN" dirty="0" smtClean="0">
                <a:solidFill>
                  <a:srgbClr val="0070C0"/>
                </a:solidFill>
              </a:rPr>
              <a:t>核定</a:t>
            </a:r>
            <a:r>
              <a:rPr lang="zh-CN" altLang="en-US" dirty="0" smtClean="0">
                <a:solidFill>
                  <a:srgbClr val="0070C0"/>
                </a:solidFill>
              </a:rPr>
              <a:t>即时办结</a:t>
            </a:r>
            <a:r>
              <a:rPr lang="zh-CN" altLang="en-US" sz="2000" dirty="0" smtClean="0">
                <a:solidFill>
                  <a:srgbClr val="0070C0"/>
                </a:solidFill>
              </a:rPr>
              <a:t>（</a:t>
            </a:r>
            <a:r>
              <a:rPr lang="zh-CN" altLang="zh-CN" sz="2000" dirty="0">
                <a:solidFill>
                  <a:srgbClr val="0070C0"/>
                </a:solidFill>
              </a:rPr>
              <a:t>国家税务总局公告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1</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zh-CN" dirty="0"/>
              <a:t>纳税人办理增值税普通发票、增值税电子普通发票、收费公路通行费增值税电子普通发票、机动车销售统一发票、二手车销售统一发票票种核定事项，除税务机关按规定</a:t>
            </a:r>
            <a:r>
              <a:rPr lang="zh-CN" altLang="zh-CN" dirty="0">
                <a:solidFill>
                  <a:srgbClr val="FF0000"/>
                </a:solidFill>
              </a:rPr>
              <a:t>确定的高风险</a:t>
            </a:r>
            <a:r>
              <a:rPr lang="zh-CN" altLang="zh-CN" dirty="0" smtClean="0"/>
              <a:t>等情形</a:t>
            </a:r>
            <a:r>
              <a:rPr lang="zh-CN" altLang="zh-CN" dirty="0"/>
              <a:t>外，主管税务机关应当即时</a:t>
            </a:r>
            <a:r>
              <a:rPr lang="zh-CN" altLang="zh-CN" dirty="0" smtClean="0"/>
              <a:t>办结</a:t>
            </a:r>
            <a:endParaRPr lang="en-US" altLang="zh-CN" dirty="0" smtClean="0"/>
          </a:p>
          <a:p>
            <a:r>
              <a:rPr lang="zh-CN" altLang="en-US" dirty="0">
                <a:solidFill>
                  <a:srgbClr val="0070C0"/>
                </a:solidFill>
              </a:rPr>
              <a:t>（二）丢失专票或机动车销售</a:t>
            </a:r>
            <a:r>
              <a:rPr lang="zh-CN" altLang="en-US" dirty="0" smtClean="0">
                <a:solidFill>
                  <a:srgbClr val="0070C0"/>
                </a:solidFill>
              </a:rPr>
              <a:t>发票</a:t>
            </a:r>
            <a:r>
              <a:rPr lang="zh-CN" altLang="en-US" sz="2000" dirty="0">
                <a:solidFill>
                  <a:srgbClr val="0070C0"/>
                </a:solidFill>
              </a:rPr>
              <a:t>（</a:t>
            </a:r>
            <a:r>
              <a:rPr lang="zh-CN" altLang="zh-CN" sz="2000" dirty="0">
                <a:solidFill>
                  <a:srgbClr val="0070C0"/>
                </a:solidFill>
              </a:rPr>
              <a:t>国家税务总局公告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1</a:t>
            </a:r>
            <a:r>
              <a:rPr lang="zh-CN" altLang="zh-CN" sz="2000" dirty="0">
                <a:solidFill>
                  <a:srgbClr val="0070C0"/>
                </a:solidFill>
              </a:rPr>
              <a:t>号</a:t>
            </a:r>
            <a:r>
              <a:rPr lang="zh-CN" altLang="en-US" sz="2000" dirty="0">
                <a:solidFill>
                  <a:srgbClr val="0070C0"/>
                </a:solidFill>
              </a:rPr>
              <a:t>）</a:t>
            </a:r>
            <a:endParaRPr lang="en-US" altLang="zh-CN" sz="2000" dirty="0">
              <a:solidFill>
                <a:srgbClr val="0070C0"/>
              </a:solidFill>
            </a:endParaRPr>
          </a:p>
          <a:p>
            <a:r>
              <a:rPr lang="zh-CN" altLang="zh-CN" dirty="0"/>
              <a:t>纳税人同时丢失已开具增值税专用发票或机动车销售统一发票的发票联和抵扣联，可凭加盖销售方发票专用章的相应发票记账联复印件，作为增值税进项税额的抵扣凭证、退税凭证或记账</a:t>
            </a:r>
            <a:r>
              <a:rPr lang="zh-CN" altLang="zh-CN" dirty="0" smtClean="0"/>
              <a:t>凭证</a:t>
            </a:r>
            <a:endParaRPr lang="zh-CN" altLang="zh-CN" dirty="0"/>
          </a:p>
          <a:p>
            <a:r>
              <a:rPr lang="zh-CN" altLang="zh-CN" dirty="0"/>
              <a:t>纳税人丢失已开具增值税专用发票或机动车销售统一发票的抵扣联，可凭相应发票的发票联复印件，作为增值税进项税额的抵扣凭证或退税凭证；纳税人丢失已开具增值税专用发票或机动车销售统一发票的发票联，可凭相应发票的抵扣联复印件，作为记账凭证</a:t>
            </a:r>
            <a:endParaRPr lang="zh-CN" altLang="en-US" dirty="0">
              <a:solidFill>
                <a:srgbClr val="0070C0"/>
              </a:solidFill>
            </a:endParaRPr>
          </a:p>
        </p:txBody>
      </p:sp>
    </p:spTree>
    <p:extLst>
      <p:ext uri="{BB962C8B-B14F-4D97-AF65-F5344CB8AC3E}">
        <p14:creationId xmlns:p14="http://schemas.microsoft.com/office/powerpoint/2010/main" val="35864837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增值税主要政策变动</a:t>
            </a:r>
          </a:p>
        </p:txBody>
      </p:sp>
      <p:sp>
        <p:nvSpPr>
          <p:cNvPr id="3" name="内容占位符 2"/>
          <p:cNvSpPr>
            <a:spLocks noGrp="1"/>
          </p:cNvSpPr>
          <p:nvPr>
            <p:ph idx="1"/>
          </p:nvPr>
        </p:nvSpPr>
        <p:spPr/>
        <p:txBody>
          <a:bodyPr>
            <a:normAutofit lnSpcReduction="10000"/>
          </a:bodyPr>
          <a:lstStyle/>
          <a:p>
            <a:r>
              <a:rPr lang="zh-CN" altLang="en-US" dirty="0" smtClean="0">
                <a:solidFill>
                  <a:srgbClr val="0070C0"/>
                </a:solidFill>
              </a:rPr>
              <a:t>（三）</a:t>
            </a:r>
            <a:r>
              <a:rPr lang="zh-CN" altLang="zh-CN" dirty="0">
                <a:solidFill>
                  <a:srgbClr val="0070C0"/>
                </a:solidFill>
              </a:rPr>
              <a:t>网络</a:t>
            </a:r>
            <a:r>
              <a:rPr lang="zh-CN" altLang="zh-CN" dirty="0" smtClean="0">
                <a:solidFill>
                  <a:srgbClr val="0070C0"/>
                </a:solidFill>
              </a:rPr>
              <a:t>平台</a:t>
            </a:r>
            <a:r>
              <a:rPr lang="zh-CN" altLang="en-US" dirty="0" smtClean="0">
                <a:solidFill>
                  <a:srgbClr val="0070C0"/>
                </a:solidFill>
              </a:rPr>
              <a:t>代开货运专票试点</a:t>
            </a:r>
            <a:r>
              <a:rPr lang="zh-CN" altLang="en-US" sz="2000" dirty="0" smtClean="0">
                <a:solidFill>
                  <a:srgbClr val="0070C0"/>
                </a:solidFill>
              </a:rPr>
              <a:t>（</a:t>
            </a:r>
            <a:r>
              <a:rPr lang="zh-CN" altLang="zh-CN" sz="2000" dirty="0">
                <a:solidFill>
                  <a:srgbClr val="0070C0"/>
                </a:solidFill>
              </a:rPr>
              <a:t>税总函（</a:t>
            </a:r>
            <a:r>
              <a:rPr lang="en-US" altLang="zh-CN" sz="2000" dirty="0">
                <a:solidFill>
                  <a:srgbClr val="0070C0"/>
                </a:solidFill>
              </a:rPr>
              <a:t>2019</a:t>
            </a:r>
            <a:r>
              <a:rPr lang="zh-CN" altLang="zh-CN" sz="2000" dirty="0">
                <a:solidFill>
                  <a:srgbClr val="0070C0"/>
                </a:solidFill>
              </a:rPr>
              <a:t>）</a:t>
            </a:r>
            <a:r>
              <a:rPr lang="en-US" altLang="zh-CN" sz="2000" dirty="0">
                <a:solidFill>
                  <a:srgbClr val="0070C0"/>
                </a:solidFill>
              </a:rPr>
              <a:t>405</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en-US" altLang="zh-CN" sz="2200" dirty="0"/>
              <a:t>1.</a:t>
            </a:r>
            <a:r>
              <a:rPr lang="zh-CN" altLang="en-US" sz="2200" dirty="0"/>
              <a:t>试点</a:t>
            </a:r>
            <a:r>
              <a:rPr lang="zh-CN" altLang="en-US" sz="2200" dirty="0" smtClean="0"/>
              <a:t>内容</a:t>
            </a:r>
            <a:endParaRPr lang="en-US" altLang="zh-CN" sz="2200" dirty="0" smtClean="0"/>
          </a:p>
          <a:p>
            <a:r>
              <a:rPr lang="zh-CN" altLang="zh-CN" sz="2200" dirty="0"/>
              <a:t>经国家税务总局各省、自治区、直辖市和计划单列市</a:t>
            </a:r>
            <a:r>
              <a:rPr lang="zh-CN" altLang="zh-CN" sz="2200" dirty="0" smtClean="0"/>
              <a:t>税务局批准</a:t>
            </a:r>
            <a:r>
              <a:rPr lang="zh-CN" altLang="zh-CN" sz="2200" dirty="0"/>
              <a:t>，纳入试点的网络平台道路货物运输企业</a:t>
            </a:r>
            <a:r>
              <a:rPr lang="zh-CN" altLang="zh-CN" sz="2200" dirty="0" smtClean="0"/>
              <a:t>（</a:t>
            </a:r>
            <a:r>
              <a:rPr lang="zh-CN" altLang="zh-CN" sz="2200" dirty="0" smtClean="0">
                <a:solidFill>
                  <a:srgbClr val="FF0000"/>
                </a:solidFill>
              </a:rPr>
              <a:t>试点</a:t>
            </a:r>
            <a:r>
              <a:rPr lang="zh-CN" altLang="zh-CN" sz="2200" dirty="0">
                <a:solidFill>
                  <a:srgbClr val="FF0000"/>
                </a:solidFill>
              </a:rPr>
              <a:t>企业</a:t>
            </a:r>
            <a:r>
              <a:rPr lang="zh-CN" altLang="zh-CN" sz="2200" dirty="0"/>
              <a:t>）可以</a:t>
            </a:r>
            <a:r>
              <a:rPr lang="zh-CN" altLang="zh-CN" sz="2200" dirty="0" smtClean="0"/>
              <a:t>为符合条件</a:t>
            </a:r>
            <a:r>
              <a:rPr lang="zh-CN" altLang="zh-CN" sz="2200" dirty="0"/>
              <a:t>的货物运输业</a:t>
            </a:r>
            <a:r>
              <a:rPr lang="zh-CN" altLang="zh-CN" sz="2200" dirty="0">
                <a:solidFill>
                  <a:srgbClr val="FF0000"/>
                </a:solidFill>
              </a:rPr>
              <a:t>小规模纳税人</a:t>
            </a:r>
            <a:r>
              <a:rPr lang="zh-CN" altLang="zh-CN" sz="2200" dirty="0" smtClean="0">
                <a:solidFill>
                  <a:srgbClr val="FF0000"/>
                </a:solidFill>
              </a:rPr>
              <a:t>（称</a:t>
            </a:r>
            <a:r>
              <a:rPr lang="zh-CN" altLang="zh-CN" sz="2200" dirty="0">
                <a:solidFill>
                  <a:srgbClr val="FF0000"/>
                </a:solidFill>
              </a:rPr>
              <a:t>会员）</a:t>
            </a:r>
            <a:r>
              <a:rPr lang="zh-CN" altLang="zh-CN" sz="2200" dirty="0"/>
              <a:t>代开增值税专用发票，并代办相关涉税</a:t>
            </a:r>
            <a:r>
              <a:rPr lang="zh-CN" altLang="zh-CN" sz="2200" dirty="0" smtClean="0"/>
              <a:t>事项</a:t>
            </a:r>
            <a:endParaRPr lang="en-US" altLang="zh-CN" sz="2200" dirty="0" smtClean="0"/>
          </a:p>
          <a:p>
            <a:r>
              <a:rPr lang="en-US" altLang="zh-CN" sz="2200" dirty="0" smtClean="0"/>
              <a:t>2.</a:t>
            </a:r>
            <a:r>
              <a:rPr lang="zh-CN" altLang="en-US" sz="2200" dirty="0" smtClean="0"/>
              <a:t>可代开的会员条件</a:t>
            </a:r>
            <a:endParaRPr lang="en-US" altLang="zh-CN" sz="2200" dirty="0" smtClean="0"/>
          </a:p>
          <a:p>
            <a:r>
              <a:rPr lang="zh-CN" altLang="en-US" sz="2200" dirty="0" smtClean="0"/>
              <a:t>（</a:t>
            </a:r>
            <a:r>
              <a:rPr lang="en-US" altLang="zh-CN" sz="2200" dirty="0" smtClean="0"/>
              <a:t>1</a:t>
            </a:r>
            <a:r>
              <a:rPr lang="zh-CN" altLang="en-US" sz="2200" dirty="0" smtClean="0"/>
              <a:t>）</a:t>
            </a:r>
            <a:r>
              <a:rPr lang="zh-CN" altLang="zh-CN" sz="2200" dirty="0" smtClean="0"/>
              <a:t>在</a:t>
            </a:r>
            <a:r>
              <a:rPr lang="zh-CN" altLang="zh-CN" sz="2200" dirty="0"/>
              <a:t>中华人民共和国境内提供公路货物运输服务，取得《中华人民共和国道路运输经营许可证》和《中华人民共和国道路运输证》。以</a:t>
            </a:r>
            <a:r>
              <a:rPr lang="en-US" altLang="zh-CN" sz="2200" dirty="0"/>
              <a:t>4.5</a:t>
            </a:r>
            <a:r>
              <a:rPr lang="zh-CN" altLang="zh-CN" sz="2200" dirty="0"/>
              <a:t>吨及以下普通货运车辆从事普通道路货物运输经营的，无须取得《中华人民共和国道路运输经营许可证》和</a:t>
            </a:r>
            <a:r>
              <a:rPr lang="zh-CN" altLang="zh-CN" sz="2200" dirty="0" smtClean="0"/>
              <a:t>《中华人民共和国道路运输证》</a:t>
            </a:r>
            <a:endParaRPr lang="zh-CN" altLang="zh-CN" sz="2200" dirty="0"/>
          </a:p>
          <a:p>
            <a:r>
              <a:rPr lang="zh-CN" altLang="en-US" sz="2200" dirty="0" smtClean="0"/>
              <a:t>（</a:t>
            </a:r>
            <a:r>
              <a:rPr lang="en-US" altLang="zh-CN" sz="2200" dirty="0" smtClean="0"/>
              <a:t>2</a:t>
            </a:r>
            <a:r>
              <a:rPr lang="zh-CN" altLang="en-US" sz="2200" dirty="0" smtClean="0"/>
              <a:t>）</a:t>
            </a:r>
            <a:r>
              <a:rPr lang="zh-CN" altLang="zh-CN" sz="2200" dirty="0" smtClean="0"/>
              <a:t>以</a:t>
            </a:r>
            <a:r>
              <a:rPr lang="zh-CN" altLang="zh-CN" sz="2200" dirty="0"/>
              <a:t>自己的名义对外经营，并办理了税务登记（包括临时税务登记</a:t>
            </a:r>
            <a:r>
              <a:rPr lang="zh-CN" altLang="zh-CN" sz="2200" dirty="0" smtClean="0"/>
              <a:t>）</a:t>
            </a:r>
            <a:endParaRPr lang="zh-CN" altLang="zh-CN" sz="2200" dirty="0"/>
          </a:p>
          <a:p>
            <a:r>
              <a:rPr lang="zh-CN" altLang="en-US" sz="2200" dirty="0" smtClean="0"/>
              <a:t>（</a:t>
            </a:r>
            <a:r>
              <a:rPr lang="en-US" altLang="zh-CN" sz="2200" dirty="0" smtClean="0"/>
              <a:t>3</a:t>
            </a:r>
            <a:r>
              <a:rPr lang="zh-CN" altLang="en-US" sz="2200" dirty="0" smtClean="0"/>
              <a:t>）</a:t>
            </a:r>
            <a:r>
              <a:rPr lang="zh-CN" altLang="zh-CN" sz="2200" dirty="0" smtClean="0"/>
              <a:t>未</a:t>
            </a:r>
            <a:r>
              <a:rPr lang="zh-CN" altLang="zh-CN" sz="2200" dirty="0"/>
              <a:t>做增值税专用发票票种</a:t>
            </a:r>
            <a:r>
              <a:rPr lang="zh-CN" altLang="zh-CN" sz="2200" dirty="0" smtClean="0"/>
              <a:t>核定</a:t>
            </a:r>
            <a:endParaRPr lang="zh-CN" altLang="zh-CN" sz="2200" dirty="0"/>
          </a:p>
          <a:p>
            <a:r>
              <a:rPr lang="zh-CN" altLang="en-US" sz="2200" dirty="0" smtClean="0"/>
              <a:t>（</a:t>
            </a:r>
            <a:r>
              <a:rPr lang="en-US" altLang="zh-CN" sz="2200" dirty="0" smtClean="0"/>
              <a:t>4</a:t>
            </a:r>
            <a:r>
              <a:rPr lang="zh-CN" altLang="en-US" sz="2200" dirty="0" smtClean="0"/>
              <a:t>）</a:t>
            </a:r>
            <a:r>
              <a:rPr lang="zh-CN" altLang="zh-CN" sz="2200" dirty="0" smtClean="0"/>
              <a:t>注册</a:t>
            </a:r>
            <a:r>
              <a:rPr lang="zh-CN" altLang="zh-CN" sz="2200" dirty="0"/>
              <a:t>为该平台会员</a:t>
            </a:r>
            <a:endParaRPr lang="zh-CN" altLang="en-US" sz="2200" dirty="0"/>
          </a:p>
        </p:txBody>
      </p:sp>
    </p:spTree>
    <p:extLst>
      <p:ext uri="{BB962C8B-B14F-4D97-AF65-F5344CB8AC3E}">
        <p14:creationId xmlns:p14="http://schemas.microsoft.com/office/powerpoint/2010/main" val="31683728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fontScale="92500" lnSpcReduction="10000"/>
          </a:bodyPr>
          <a:lstStyle/>
          <a:p>
            <a:r>
              <a:rPr lang="en-US" altLang="zh-CN" dirty="0" smtClean="0"/>
              <a:t>3.</a:t>
            </a:r>
            <a:r>
              <a:rPr lang="zh-CN" altLang="zh-CN" dirty="0" smtClean="0"/>
              <a:t>试点</a:t>
            </a:r>
            <a:r>
              <a:rPr lang="zh-CN" altLang="zh-CN" dirty="0"/>
              <a:t>企业的条件</a:t>
            </a:r>
          </a:p>
          <a:p>
            <a:r>
              <a:rPr lang="zh-CN" altLang="zh-CN" dirty="0"/>
              <a:t>试点企业应当同时符合以下条件：</a:t>
            </a:r>
          </a:p>
          <a:p>
            <a:r>
              <a:rPr lang="zh-CN" altLang="en-US" dirty="0" smtClean="0"/>
              <a:t>（</a:t>
            </a:r>
            <a:r>
              <a:rPr lang="en-US" altLang="zh-CN" dirty="0" smtClean="0"/>
              <a:t>1</a:t>
            </a:r>
            <a:r>
              <a:rPr lang="zh-CN" altLang="en-US" dirty="0" smtClean="0"/>
              <a:t>）</a:t>
            </a:r>
            <a:r>
              <a:rPr lang="zh-CN" altLang="zh-CN" dirty="0" smtClean="0"/>
              <a:t>按照规定取得</a:t>
            </a:r>
            <a:r>
              <a:rPr lang="zh-CN" altLang="zh-CN" dirty="0"/>
              <a:t>经营范围中注明“网络货运”的</a:t>
            </a:r>
            <a:r>
              <a:rPr lang="zh-CN" altLang="zh-CN" dirty="0" smtClean="0"/>
              <a:t>《道路运输经营许可证》</a:t>
            </a:r>
            <a:r>
              <a:rPr lang="en-US" altLang="zh-CN" dirty="0" smtClean="0"/>
              <a:t> </a:t>
            </a:r>
            <a:endParaRPr lang="zh-CN" altLang="zh-CN" dirty="0"/>
          </a:p>
          <a:p>
            <a:r>
              <a:rPr lang="zh-CN" altLang="en-US" dirty="0" smtClean="0"/>
              <a:t>（</a:t>
            </a:r>
            <a:r>
              <a:rPr lang="en-US" altLang="zh-CN" dirty="0" smtClean="0"/>
              <a:t>2</a:t>
            </a:r>
            <a:r>
              <a:rPr lang="zh-CN" altLang="en-US" dirty="0" smtClean="0"/>
              <a:t>）</a:t>
            </a:r>
            <a:r>
              <a:rPr lang="zh-CN" altLang="zh-CN" dirty="0" smtClean="0"/>
              <a:t>具备</a:t>
            </a:r>
            <a:r>
              <a:rPr lang="zh-CN" altLang="zh-CN" dirty="0"/>
              <a:t>与开展业务相适应的相关线上服务能力，包括信息数据交互及处理能力，物流信息全程跟踪、记录、存储、分析能力，实现交易、运输、结算等各环节全过程透明化动态管理，对实际承运驾驶员和车辆的运输轨迹实时展示，并记录含有时间和地理位置信息的实时运输轨迹</a:t>
            </a:r>
            <a:r>
              <a:rPr lang="zh-CN" altLang="zh-CN" dirty="0" smtClean="0"/>
              <a:t>数据</a:t>
            </a:r>
            <a:r>
              <a:rPr lang="en-US" altLang="zh-CN" dirty="0" smtClean="0"/>
              <a:t> </a:t>
            </a:r>
            <a:endParaRPr lang="zh-CN" altLang="zh-CN" dirty="0"/>
          </a:p>
          <a:p>
            <a:r>
              <a:rPr lang="zh-CN" altLang="en-US" dirty="0" smtClean="0"/>
              <a:t>（</a:t>
            </a:r>
            <a:r>
              <a:rPr lang="en-US" altLang="zh-CN" dirty="0" smtClean="0"/>
              <a:t>3</a:t>
            </a:r>
            <a:r>
              <a:rPr lang="zh-CN" altLang="en-US" dirty="0" smtClean="0"/>
              <a:t>）</a:t>
            </a:r>
            <a:r>
              <a:rPr lang="zh-CN" altLang="zh-CN" dirty="0" smtClean="0"/>
              <a:t>与</a:t>
            </a:r>
            <a:r>
              <a:rPr lang="zh-CN" altLang="zh-CN" dirty="0"/>
              <a:t>省级交通运输主管部门建立的网络货运信息监测系统实现有效对接，按照要求完成数据上</a:t>
            </a:r>
            <a:r>
              <a:rPr lang="zh-CN" altLang="zh-CN" dirty="0" smtClean="0"/>
              <a:t>传</a:t>
            </a:r>
            <a:r>
              <a:rPr lang="en-US" altLang="zh-CN" dirty="0" smtClean="0"/>
              <a:t> </a:t>
            </a:r>
            <a:endParaRPr lang="zh-CN" altLang="zh-CN" dirty="0"/>
          </a:p>
          <a:p>
            <a:r>
              <a:rPr lang="zh-CN" altLang="en-US" dirty="0" smtClean="0"/>
              <a:t>（</a:t>
            </a:r>
            <a:r>
              <a:rPr lang="en-US" altLang="zh-CN" dirty="0" smtClean="0"/>
              <a:t>4</a:t>
            </a:r>
            <a:r>
              <a:rPr lang="zh-CN" altLang="en-US" dirty="0" smtClean="0"/>
              <a:t>）</a:t>
            </a:r>
            <a:r>
              <a:rPr lang="zh-CN" altLang="zh-CN" dirty="0" smtClean="0"/>
              <a:t>对</a:t>
            </a:r>
            <a:r>
              <a:rPr lang="zh-CN" altLang="zh-CN" dirty="0"/>
              <a:t>会员相关资质进行审查，保证提供运输服务的实际承运车辆具备合法有效的营运证，驾驶员具有合法有效的从业资格</a:t>
            </a:r>
            <a:r>
              <a:rPr lang="zh-CN" altLang="zh-CN" dirty="0" smtClean="0"/>
              <a:t>证</a:t>
            </a:r>
            <a:r>
              <a:rPr lang="en-US" altLang="zh-CN" dirty="0" smtClean="0"/>
              <a:t> </a:t>
            </a:r>
            <a:endParaRPr lang="zh-CN" altLang="zh-CN" dirty="0"/>
          </a:p>
          <a:p>
            <a:r>
              <a:rPr lang="zh-CN" altLang="zh-CN" dirty="0"/>
              <a:t>试点企业代开增值税专用发票不得收取任何费用，否则将取消其试点企业资格。</a:t>
            </a:r>
          </a:p>
          <a:p>
            <a:endParaRPr lang="zh-CN" altLang="en-US" dirty="0"/>
          </a:p>
        </p:txBody>
      </p:sp>
    </p:spTree>
    <p:extLst>
      <p:ext uri="{BB962C8B-B14F-4D97-AF65-F5344CB8AC3E}">
        <p14:creationId xmlns:p14="http://schemas.microsoft.com/office/powerpoint/2010/main" val="40669388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fontScale="92500" lnSpcReduction="10000"/>
          </a:bodyPr>
          <a:lstStyle/>
          <a:p>
            <a:r>
              <a:rPr lang="en-US" altLang="zh-CN" dirty="0" smtClean="0"/>
              <a:t>4.</a:t>
            </a:r>
            <a:r>
              <a:rPr lang="zh-CN" altLang="zh-CN" dirty="0" smtClean="0"/>
              <a:t>专用</a:t>
            </a:r>
            <a:r>
              <a:rPr lang="zh-CN" altLang="zh-CN" dirty="0"/>
              <a:t>发票</a:t>
            </a:r>
            <a:r>
              <a:rPr lang="zh-CN" altLang="zh-CN" dirty="0" smtClean="0"/>
              <a:t>的</a:t>
            </a:r>
            <a:r>
              <a:rPr lang="zh-CN" altLang="en-US" dirty="0" smtClean="0"/>
              <a:t>代开</a:t>
            </a:r>
            <a:endParaRPr lang="zh-CN" altLang="zh-CN" dirty="0"/>
          </a:p>
          <a:p>
            <a:r>
              <a:rPr lang="zh-CN" altLang="en-US" dirty="0" smtClean="0"/>
              <a:t>（</a:t>
            </a:r>
            <a:r>
              <a:rPr lang="en-US" altLang="zh-CN" dirty="0" smtClean="0"/>
              <a:t>1</a:t>
            </a:r>
            <a:r>
              <a:rPr lang="zh-CN" altLang="en-US" dirty="0" smtClean="0"/>
              <a:t>）</a:t>
            </a:r>
            <a:r>
              <a:rPr lang="zh-CN" altLang="zh-CN" dirty="0" smtClean="0"/>
              <a:t>仅</a:t>
            </a:r>
            <a:r>
              <a:rPr lang="zh-CN" altLang="zh-CN" dirty="0"/>
              <a:t>限于</a:t>
            </a:r>
            <a:r>
              <a:rPr lang="zh-CN" altLang="zh-CN" dirty="0">
                <a:solidFill>
                  <a:srgbClr val="FF0000"/>
                </a:solidFill>
              </a:rPr>
              <a:t>为会员</a:t>
            </a:r>
            <a:r>
              <a:rPr lang="zh-CN" altLang="zh-CN" dirty="0"/>
              <a:t>通过本平台承揽的货物运输服务代开增值税</a:t>
            </a:r>
            <a:r>
              <a:rPr lang="zh-CN" altLang="zh-CN" dirty="0">
                <a:solidFill>
                  <a:srgbClr val="FF0000"/>
                </a:solidFill>
              </a:rPr>
              <a:t>专用</a:t>
            </a:r>
            <a:r>
              <a:rPr lang="zh-CN" altLang="zh-CN" dirty="0" smtClean="0">
                <a:solidFill>
                  <a:srgbClr val="FF0000"/>
                </a:solidFill>
              </a:rPr>
              <a:t>发票</a:t>
            </a:r>
            <a:endParaRPr lang="zh-CN" altLang="zh-CN" dirty="0">
              <a:solidFill>
                <a:srgbClr val="FF0000"/>
              </a:solidFill>
            </a:endParaRPr>
          </a:p>
          <a:p>
            <a:r>
              <a:rPr lang="zh-CN" altLang="en-US" dirty="0" smtClean="0"/>
              <a:t>（</a:t>
            </a:r>
            <a:r>
              <a:rPr lang="en-US" altLang="zh-CN" dirty="0" smtClean="0"/>
              <a:t>2</a:t>
            </a:r>
            <a:r>
              <a:rPr lang="zh-CN" altLang="en-US" dirty="0" smtClean="0"/>
              <a:t>）</a:t>
            </a:r>
            <a:r>
              <a:rPr lang="zh-CN" altLang="zh-CN" dirty="0" smtClean="0"/>
              <a:t>应</a:t>
            </a:r>
            <a:r>
              <a:rPr lang="zh-CN" altLang="zh-CN" dirty="0"/>
              <a:t>与会员签订委托代开增值税专用发票</a:t>
            </a:r>
            <a:r>
              <a:rPr lang="zh-CN" altLang="zh-CN" dirty="0" smtClean="0"/>
              <a:t>协议</a:t>
            </a:r>
            <a:endParaRPr lang="zh-CN" altLang="zh-CN" dirty="0"/>
          </a:p>
          <a:p>
            <a:r>
              <a:rPr lang="zh-CN" altLang="en-US" dirty="0" smtClean="0"/>
              <a:t>（</a:t>
            </a:r>
            <a:r>
              <a:rPr lang="en-US" altLang="zh-CN" dirty="0" smtClean="0"/>
              <a:t>3</a:t>
            </a:r>
            <a:r>
              <a:rPr lang="zh-CN" altLang="en-US" dirty="0" smtClean="0"/>
              <a:t>）</a:t>
            </a:r>
            <a:r>
              <a:rPr lang="zh-CN" altLang="zh-CN" dirty="0" smtClean="0"/>
              <a:t>使用</a:t>
            </a:r>
            <a:r>
              <a:rPr lang="zh-CN" altLang="zh-CN" dirty="0"/>
              <a:t>自有增值税发票税控开票软件，按照</a:t>
            </a:r>
            <a:r>
              <a:rPr lang="en-US" altLang="zh-CN" dirty="0"/>
              <a:t>3%</a:t>
            </a:r>
            <a:r>
              <a:rPr lang="zh-CN" altLang="zh-CN" dirty="0"/>
              <a:t>的征收率代开增值税专用发票，并在发票备注栏注明会员的纳税人名称、纳税人识别号、起运地、到达地、车种车号以及运输货物信息。如内容较多可另附清单。</a:t>
            </a:r>
          </a:p>
          <a:p>
            <a:r>
              <a:rPr lang="zh-CN" altLang="en-US" dirty="0" smtClean="0"/>
              <a:t>（</a:t>
            </a:r>
            <a:r>
              <a:rPr lang="en-US" altLang="zh-CN" dirty="0" smtClean="0"/>
              <a:t>4</a:t>
            </a:r>
            <a:r>
              <a:rPr lang="zh-CN" altLang="en-US" dirty="0" smtClean="0"/>
              <a:t>）</a:t>
            </a:r>
            <a:r>
              <a:rPr lang="zh-CN" altLang="zh-CN" dirty="0" smtClean="0"/>
              <a:t>代</a:t>
            </a:r>
            <a:r>
              <a:rPr lang="zh-CN" altLang="zh-CN" dirty="0"/>
              <a:t>开增值税专用发票的相关栏次内容，应与会员通过本</a:t>
            </a:r>
            <a:r>
              <a:rPr lang="zh-CN" altLang="zh-CN" dirty="0">
                <a:solidFill>
                  <a:srgbClr val="FF0000"/>
                </a:solidFill>
              </a:rPr>
              <a:t>平台承揽</a:t>
            </a:r>
            <a:r>
              <a:rPr lang="zh-CN" altLang="zh-CN" dirty="0"/>
              <a:t>的运输服务，以及本平台记录的物流信息保持一致。平台记录的交易、资金、物流等相关信息应统一存储，以备</a:t>
            </a:r>
            <a:r>
              <a:rPr lang="zh-CN" altLang="zh-CN" dirty="0" smtClean="0"/>
              <a:t>核查</a:t>
            </a:r>
            <a:r>
              <a:rPr lang="en-US" altLang="zh-CN" dirty="0" smtClean="0"/>
              <a:t> </a:t>
            </a:r>
            <a:endParaRPr lang="zh-CN" altLang="zh-CN" dirty="0"/>
          </a:p>
          <a:p>
            <a:r>
              <a:rPr lang="zh-CN" altLang="en-US" dirty="0" smtClean="0"/>
              <a:t>（</a:t>
            </a:r>
            <a:r>
              <a:rPr lang="en-US" altLang="zh-CN" dirty="0" smtClean="0"/>
              <a:t>5</a:t>
            </a:r>
            <a:r>
              <a:rPr lang="zh-CN" altLang="en-US" dirty="0" smtClean="0"/>
              <a:t>）</a:t>
            </a:r>
            <a:r>
              <a:rPr lang="zh-CN" altLang="zh-CN" dirty="0" smtClean="0"/>
              <a:t>试点</a:t>
            </a:r>
            <a:r>
              <a:rPr lang="zh-CN" altLang="zh-CN" dirty="0"/>
              <a:t>企业</a:t>
            </a:r>
            <a:r>
              <a:rPr lang="zh-CN" altLang="zh-CN" dirty="0">
                <a:solidFill>
                  <a:srgbClr val="FF0000"/>
                </a:solidFill>
              </a:rPr>
              <a:t>接受会员</a:t>
            </a:r>
            <a:r>
              <a:rPr lang="zh-CN" altLang="zh-CN" dirty="0"/>
              <a:t>提供的货物运输服务，不得为会员代开专用</a:t>
            </a:r>
            <a:r>
              <a:rPr lang="zh-CN" altLang="zh-CN" dirty="0" smtClean="0"/>
              <a:t>发票</a:t>
            </a:r>
            <a:endParaRPr lang="en-US" altLang="zh-CN" dirty="0" smtClean="0"/>
          </a:p>
          <a:p>
            <a:r>
              <a:rPr lang="zh-CN" altLang="zh-CN" dirty="0" smtClean="0"/>
              <a:t>试点</a:t>
            </a:r>
            <a:r>
              <a:rPr lang="zh-CN" altLang="zh-CN" dirty="0"/>
              <a:t>企业可以</a:t>
            </a:r>
            <a:r>
              <a:rPr lang="zh-CN" altLang="zh-CN" dirty="0" smtClean="0"/>
              <a:t>按照规定</a:t>
            </a:r>
            <a:r>
              <a:rPr lang="zh-CN" altLang="zh-CN" dirty="0"/>
              <a:t>，代会员向试点企业主管</a:t>
            </a:r>
            <a:r>
              <a:rPr lang="zh-CN" altLang="zh-CN" dirty="0">
                <a:solidFill>
                  <a:srgbClr val="FF0000"/>
                </a:solidFill>
              </a:rPr>
              <a:t>税务机关申请代开</a:t>
            </a:r>
            <a:r>
              <a:rPr lang="zh-CN" altLang="zh-CN" dirty="0"/>
              <a:t>专用</a:t>
            </a:r>
            <a:r>
              <a:rPr lang="zh-CN" altLang="zh-CN" dirty="0" smtClean="0"/>
              <a:t>发票</a:t>
            </a:r>
            <a:endParaRPr lang="zh-CN" altLang="zh-CN" dirty="0"/>
          </a:p>
        </p:txBody>
      </p:sp>
    </p:spTree>
    <p:extLst>
      <p:ext uri="{BB962C8B-B14F-4D97-AF65-F5344CB8AC3E}">
        <p14:creationId xmlns:p14="http://schemas.microsoft.com/office/powerpoint/2010/main" val="23257852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lstStyle/>
          <a:p>
            <a:r>
              <a:rPr lang="en-US" altLang="zh-CN" dirty="0" smtClean="0"/>
              <a:t>5.</a:t>
            </a:r>
            <a:r>
              <a:rPr lang="zh-CN" altLang="zh-CN" dirty="0" smtClean="0"/>
              <a:t>涉</a:t>
            </a:r>
            <a:r>
              <a:rPr lang="zh-CN" altLang="zh-CN" dirty="0"/>
              <a:t>税事项的办理</a:t>
            </a:r>
          </a:p>
          <a:p>
            <a:r>
              <a:rPr lang="zh-CN" altLang="zh-CN" dirty="0" smtClean="0"/>
              <a:t>（</a:t>
            </a:r>
            <a:r>
              <a:rPr lang="en-US" altLang="zh-CN" dirty="0" smtClean="0"/>
              <a:t>1</a:t>
            </a:r>
            <a:r>
              <a:rPr lang="zh-CN" altLang="zh-CN" dirty="0" smtClean="0"/>
              <a:t>）</a:t>
            </a:r>
            <a:r>
              <a:rPr lang="zh-CN" altLang="zh-CN" dirty="0"/>
              <a:t>试点企业代开增值税专用发票应当缴纳的增值税，由试点企业按月代会员向试点企业主管税务机关申报缴纳，并将完税凭证转交给</a:t>
            </a:r>
            <a:r>
              <a:rPr lang="zh-CN" altLang="zh-CN" dirty="0" smtClean="0"/>
              <a:t>会员</a:t>
            </a:r>
            <a:r>
              <a:rPr lang="en-US" altLang="zh-CN" dirty="0" smtClean="0"/>
              <a:t> </a:t>
            </a:r>
            <a:endParaRPr lang="zh-CN" altLang="zh-CN" dirty="0"/>
          </a:p>
          <a:p>
            <a:r>
              <a:rPr lang="zh-CN" altLang="zh-CN" dirty="0" smtClean="0"/>
              <a:t>（</a:t>
            </a:r>
            <a:r>
              <a:rPr lang="en-US" altLang="zh-CN" dirty="0" smtClean="0"/>
              <a:t>2</a:t>
            </a:r>
            <a:r>
              <a:rPr lang="zh-CN" altLang="zh-CN" dirty="0" smtClean="0"/>
              <a:t>）</a:t>
            </a:r>
            <a:r>
              <a:rPr lang="zh-CN" altLang="zh-CN" dirty="0"/>
              <a:t>试点企业办理增值税纳税申报时，代开增值税专用发票对应的收入</a:t>
            </a:r>
            <a:r>
              <a:rPr lang="zh-CN" altLang="zh-CN" dirty="0">
                <a:solidFill>
                  <a:srgbClr val="FF0000"/>
                </a:solidFill>
              </a:rPr>
              <a:t>不属于</a:t>
            </a:r>
            <a:r>
              <a:rPr lang="zh-CN" altLang="zh-CN" dirty="0"/>
              <a:t>试点企业的增值税应税收入，</a:t>
            </a:r>
            <a:r>
              <a:rPr lang="zh-CN" altLang="zh-CN" dirty="0">
                <a:solidFill>
                  <a:srgbClr val="FF0000"/>
                </a:solidFill>
              </a:rPr>
              <a:t>无须申报</a:t>
            </a:r>
            <a:r>
              <a:rPr lang="zh-CN" altLang="zh-CN" dirty="0"/>
              <a:t>。试点企业应按月将代开增值税专用发票和代缴税款情况向主管税务机关报</a:t>
            </a:r>
            <a:r>
              <a:rPr lang="zh-CN" altLang="zh-CN" dirty="0" smtClean="0"/>
              <a:t>备</a:t>
            </a:r>
            <a:endParaRPr lang="zh-CN" altLang="zh-CN" dirty="0"/>
          </a:p>
          <a:p>
            <a:r>
              <a:rPr lang="zh-CN" altLang="zh-CN" dirty="0" smtClean="0"/>
              <a:t>（</a:t>
            </a:r>
            <a:r>
              <a:rPr lang="en-US" altLang="zh-CN" dirty="0" smtClean="0"/>
              <a:t>3</a:t>
            </a:r>
            <a:r>
              <a:rPr lang="zh-CN" altLang="zh-CN" dirty="0" smtClean="0"/>
              <a:t>）</a:t>
            </a:r>
            <a:r>
              <a:rPr lang="zh-CN" altLang="zh-CN" dirty="0"/>
              <a:t>会员应按照其主管税务机关核定的纳税期限，按规定计算增值税应纳税额，</a:t>
            </a:r>
            <a:r>
              <a:rPr lang="zh-CN" altLang="zh-CN" dirty="0">
                <a:solidFill>
                  <a:srgbClr val="FF0000"/>
                </a:solidFill>
              </a:rPr>
              <a:t>抵减</a:t>
            </a:r>
            <a:r>
              <a:rPr lang="zh-CN" altLang="zh-CN" dirty="0"/>
              <a:t>已由试点企业代为缴纳的增值税后，向主管税务机关申报</a:t>
            </a:r>
            <a:r>
              <a:rPr lang="zh-CN" altLang="zh-CN" dirty="0" smtClean="0"/>
              <a:t>纳税</a:t>
            </a:r>
            <a:r>
              <a:rPr lang="en-US" altLang="zh-CN" dirty="0" smtClean="0"/>
              <a:t> </a:t>
            </a:r>
            <a:endParaRPr lang="zh-CN" altLang="zh-CN" dirty="0"/>
          </a:p>
          <a:p>
            <a:endParaRPr lang="zh-CN" altLang="en-US" dirty="0"/>
          </a:p>
        </p:txBody>
      </p:sp>
    </p:spTree>
    <p:extLst>
      <p:ext uri="{BB962C8B-B14F-4D97-AF65-F5344CB8AC3E}">
        <p14:creationId xmlns:p14="http://schemas.microsoft.com/office/powerpoint/2010/main" val="3390798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lnSpcReduction="10000"/>
          </a:bodyPr>
          <a:lstStyle/>
          <a:p>
            <a:r>
              <a:rPr lang="zh-CN" altLang="en-US" dirty="0" smtClean="0">
                <a:solidFill>
                  <a:srgbClr val="FF0000"/>
                </a:solidFill>
              </a:rPr>
              <a:t>九</a:t>
            </a:r>
            <a:r>
              <a:rPr lang="en-US" altLang="zh-CN" dirty="0" smtClean="0">
                <a:solidFill>
                  <a:srgbClr val="FF0000"/>
                </a:solidFill>
              </a:rPr>
              <a:t>.</a:t>
            </a:r>
            <a:r>
              <a:rPr lang="zh-CN" altLang="zh-CN" dirty="0" smtClean="0">
                <a:solidFill>
                  <a:srgbClr val="FF0000"/>
                </a:solidFill>
              </a:rPr>
              <a:t>海南</a:t>
            </a:r>
            <a:r>
              <a:rPr lang="zh-CN" altLang="zh-CN" dirty="0">
                <a:solidFill>
                  <a:srgbClr val="FF0000"/>
                </a:solidFill>
              </a:rPr>
              <a:t>离岛旅客免税</a:t>
            </a:r>
            <a:r>
              <a:rPr lang="zh-CN" altLang="zh-CN" dirty="0" smtClean="0">
                <a:solidFill>
                  <a:srgbClr val="FF0000"/>
                </a:solidFill>
              </a:rPr>
              <a:t>购物</a:t>
            </a:r>
            <a:r>
              <a:rPr lang="zh-CN" altLang="en-US" sz="2000" dirty="0" smtClean="0">
                <a:solidFill>
                  <a:srgbClr val="0070C0"/>
                </a:solidFill>
              </a:rPr>
              <a:t>（</a:t>
            </a:r>
            <a:r>
              <a:rPr lang="zh-CN" altLang="zh-CN" sz="2000" dirty="0">
                <a:solidFill>
                  <a:srgbClr val="0070C0"/>
                </a:solidFill>
              </a:rPr>
              <a:t>财政部 海关总署 税务总局公告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33</a:t>
            </a:r>
            <a:r>
              <a:rPr lang="zh-CN" altLang="zh-CN" sz="2000" dirty="0">
                <a:solidFill>
                  <a:srgbClr val="0070C0"/>
                </a:solidFill>
              </a:rPr>
              <a:t>号 </a:t>
            </a:r>
            <a:r>
              <a:rPr lang="zh-CN" altLang="en-US" sz="2000" dirty="0" smtClean="0">
                <a:solidFill>
                  <a:srgbClr val="0070C0"/>
                </a:solidFill>
              </a:rPr>
              <a:t>）</a:t>
            </a:r>
            <a:endParaRPr lang="en-US" altLang="zh-CN" sz="2000" dirty="0" smtClean="0">
              <a:solidFill>
                <a:srgbClr val="0070C0"/>
              </a:solidFill>
            </a:endParaRPr>
          </a:p>
          <a:p>
            <a:r>
              <a:rPr lang="zh-CN" altLang="zh-CN" dirty="0"/>
              <a:t>自</a:t>
            </a:r>
            <a:r>
              <a:rPr lang="en-US" altLang="zh-CN" dirty="0"/>
              <a:t>2020</a:t>
            </a:r>
            <a:r>
              <a:rPr lang="zh-CN" altLang="zh-CN" dirty="0"/>
              <a:t>年</a:t>
            </a:r>
            <a:r>
              <a:rPr lang="en-US" altLang="zh-CN" dirty="0"/>
              <a:t>7</a:t>
            </a:r>
            <a:r>
              <a:rPr lang="zh-CN" altLang="zh-CN" dirty="0"/>
              <a:t>月</a:t>
            </a:r>
            <a:r>
              <a:rPr lang="en-US" altLang="zh-CN" dirty="0"/>
              <a:t>1</a:t>
            </a:r>
            <a:r>
              <a:rPr lang="zh-CN" altLang="zh-CN" dirty="0"/>
              <a:t>日起执行</a:t>
            </a:r>
            <a:endParaRPr lang="en-US" altLang="zh-CN" dirty="0"/>
          </a:p>
          <a:p>
            <a:r>
              <a:rPr lang="zh-CN" altLang="en-US" dirty="0" smtClean="0">
                <a:solidFill>
                  <a:srgbClr val="0070C0"/>
                </a:solidFill>
              </a:rPr>
              <a:t>（一）</a:t>
            </a:r>
            <a:r>
              <a:rPr lang="zh-CN" altLang="zh-CN" dirty="0">
                <a:solidFill>
                  <a:srgbClr val="0070C0"/>
                </a:solidFill>
              </a:rPr>
              <a:t>离岛免税</a:t>
            </a:r>
            <a:r>
              <a:rPr lang="zh-CN" altLang="zh-CN" dirty="0" smtClean="0">
                <a:solidFill>
                  <a:srgbClr val="0070C0"/>
                </a:solidFill>
              </a:rPr>
              <a:t>政策</a:t>
            </a:r>
            <a:endParaRPr lang="en-US" altLang="zh-CN" dirty="0" smtClean="0">
              <a:solidFill>
                <a:srgbClr val="0070C0"/>
              </a:solidFill>
            </a:endParaRPr>
          </a:p>
          <a:p>
            <a:r>
              <a:rPr lang="zh-CN" altLang="zh-CN" dirty="0"/>
              <a:t>是指对乘飞机、火车、轮船离岛（不包括离境）旅客实行</a:t>
            </a:r>
            <a:r>
              <a:rPr lang="zh-CN" altLang="zh-CN" dirty="0">
                <a:solidFill>
                  <a:srgbClr val="FF0000"/>
                </a:solidFill>
              </a:rPr>
              <a:t>限值、限量、限品种</a:t>
            </a:r>
            <a:r>
              <a:rPr lang="zh-CN" altLang="zh-CN" dirty="0"/>
              <a:t>免进口税购物，在实施离岛免税政策的免税商店</a:t>
            </a:r>
            <a:r>
              <a:rPr lang="zh-CN" altLang="zh-CN" dirty="0" smtClean="0"/>
              <a:t>（离岛</a:t>
            </a:r>
            <a:r>
              <a:rPr lang="zh-CN" altLang="zh-CN" dirty="0"/>
              <a:t>免税店）内或经批准的网上销售窗口付款，在机场、火车站、港口码头指定区域提货离岛的税收优惠</a:t>
            </a:r>
            <a:r>
              <a:rPr lang="zh-CN" altLang="zh-CN" dirty="0" smtClean="0"/>
              <a:t>政策</a:t>
            </a:r>
            <a:endParaRPr lang="en-US" altLang="zh-CN" dirty="0" smtClean="0"/>
          </a:p>
          <a:p>
            <a:r>
              <a:rPr lang="zh-CN" altLang="zh-CN" dirty="0" smtClean="0"/>
              <a:t>离岛</a:t>
            </a:r>
            <a:r>
              <a:rPr lang="zh-CN" altLang="zh-CN" dirty="0"/>
              <a:t>免税政策免税税种为关税、进口环节增值税和</a:t>
            </a:r>
            <a:r>
              <a:rPr lang="zh-CN" altLang="zh-CN" dirty="0" smtClean="0"/>
              <a:t>消费税</a:t>
            </a:r>
            <a:endParaRPr lang="en-US" altLang="zh-CN" dirty="0" smtClean="0"/>
          </a:p>
          <a:p>
            <a:r>
              <a:rPr lang="zh-CN" altLang="en-US" dirty="0" smtClean="0">
                <a:solidFill>
                  <a:srgbClr val="0070C0"/>
                </a:solidFill>
              </a:rPr>
              <a:t>（二）享受的旅客</a:t>
            </a:r>
            <a:endParaRPr lang="en-US" altLang="zh-CN" dirty="0" smtClean="0">
              <a:solidFill>
                <a:srgbClr val="0070C0"/>
              </a:solidFill>
            </a:endParaRPr>
          </a:p>
          <a:p>
            <a:r>
              <a:rPr lang="zh-CN" altLang="zh-CN" dirty="0"/>
              <a:t>旅客，是指年满</a:t>
            </a:r>
            <a:r>
              <a:rPr lang="en-US" altLang="zh-CN" dirty="0"/>
              <a:t>16</a:t>
            </a:r>
            <a:r>
              <a:rPr lang="zh-CN" altLang="zh-CN" dirty="0"/>
              <a:t>周岁，已购买离岛机票、火车票、船票，并持有效身份证件（国内旅客持居民身份证、港澳台旅客持旅行证件、国外旅客持护照），</a:t>
            </a:r>
            <a:r>
              <a:rPr lang="zh-CN" altLang="zh-CN" dirty="0">
                <a:solidFill>
                  <a:srgbClr val="FF0000"/>
                </a:solidFill>
              </a:rPr>
              <a:t>离开海南本岛但不离境</a:t>
            </a:r>
            <a:r>
              <a:rPr lang="zh-CN" altLang="zh-CN" dirty="0"/>
              <a:t>的国内外旅客，包括海南省居民</a:t>
            </a:r>
            <a:endParaRPr lang="zh-CN" altLang="en-US" dirty="0">
              <a:solidFill>
                <a:srgbClr val="0070C0"/>
              </a:solidFill>
            </a:endParaRPr>
          </a:p>
        </p:txBody>
      </p:sp>
    </p:spTree>
    <p:extLst>
      <p:ext uri="{BB962C8B-B14F-4D97-AF65-F5344CB8AC3E}">
        <p14:creationId xmlns:p14="http://schemas.microsoft.com/office/powerpoint/2010/main" val="34515150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lstStyle/>
          <a:p>
            <a:r>
              <a:rPr lang="zh-CN" altLang="en-US" dirty="0" smtClean="0">
                <a:solidFill>
                  <a:srgbClr val="0070C0"/>
                </a:solidFill>
              </a:rPr>
              <a:t>（三）</a:t>
            </a:r>
            <a:r>
              <a:rPr lang="zh-CN" altLang="zh-CN" dirty="0">
                <a:solidFill>
                  <a:srgbClr val="0070C0"/>
                </a:solidFill>
              </a:rPr>
              <a:t>限值、限量、限品种</a:t>
            </a:r>
            <a:endParaRPr lang="en-US" altLang="zh-CN" dirty="0" smtClean="0">
              <a:solidFill>
                <a:srgbClr val="0070C0"/>
              </a:solidFill>
            </a:endParaRPr>
          </a:p>
          <a:p>
            <a:r>
              <a:rPr lang="zh-CN" altLang="zh-CN" dirty="0" smtClean="0"/>
              <a:t>离岛</a:t>
            </a:r>
            <a:r>
              <a:rPr lang="zh-CN" altLang="zh-CN" dirty="0"/>
              <a:t>旅客每年每人免税购物额度为</a:t>
            </a:r>
            <a:r>
              <a:rPr lang="en-US" altLang="zh-CN" dirty="0"/>
              <a:t>10</a:t>
            </a:r>
            <a:r>
              <a:rPr lang="zh-CN" altLang="zh-CN" dirty="0"/>
              <a:t>万元人民币，不限</a:t>
            </a:r>
            <a:r>
              <a:rPr lang="zh-CN" altLang="zh-CN" dirty="0" smtClean="0"/>
              <a:t>次数</a:t>
            </a:r>
            <a:endParaRPr lang="en-US" altLang="zh-CN" dirty="0" smtClean="0"/>
          </a:p>
          <a:p>
            <a:r>
              <a:rPr lang="zh-CN" altLang="zh-CN" dirty="0" smtClean="0"/>
              <a:t>免税</a:t>
            </a:r>
            <a:r>
              <a:rPr lang="zh-CN" altLang="zh-CN" dirty="0"/>
              <a:t>商品种类及每次购买数量限制，</a:t>
            </a:r>
            <a:r>
              <a:rPr lang="zh-CN" altLang="zh-CN" dirty="0" smtClean="0"/>
              <a:t>按照</a:t>
            </a:r>
            <a:r>
              <a:rPr lang="en-US" altLang="zh-CN" dirty="0" smtClean="0"/>
              <a:t>《</a:t>
            </a:r>
            <a:r>
              <a:rPr lang="en-US" altLang="zh-CN" dirty="0" err="1" smtClean="0">
                <a:hlinkClick r:id="rId2" action="ppaction://hlinkfile"/>
              </a:rPr>
              <a:t>离岛免税商品品种及每人每次购买数量范围</a:t>
            </a:r>
            <a:r>
              <a:rPr lang="en-US" altLang="zh-CN" dirty="0" smtClean="0">
                <a:hlinkClick r:id="rId2" action="ppaction://hlinkfile"/>
              </a:rPr>
              <a:t>》</a:t>
            </a:r>
            <a:r>
              <a:rPr lang="zh-CN" altLang="zh-CN" dirty="0" smtClean="0"/>
              <a:t>执行</a:t>
            </a:r>
            <a:r>
              <a:rPr lang="zh-CN" altLang="zh-CN" dirty="0"/>
              <a:t>。超出免税限额、限量的部分，照章征收进境物品</a:t>
            </a:r>
            <a:r>
              <a:rPr lang="zh-CN" altLang="zh-CN" dirty="0" smtClean="0"/>
              <a:t>进口税</a:t>
            </a:r>
            <a:endParaRPr lang="zh-CN" altLang="zh-CN" dirty="0"/>
          </a:p>
          <a:p>
            <a:r>
              <a:rPr lang="zh-CN" altLang="zh-CN" dirty="0"/>
              <a:t>旅客购物后乘飞机、火车、轮船离岛记为</a:t>
            </a:r>
            <a:r>
              <a:rPr lang="en-US" altLang="zh-CN" dirty="0"/>
              <a:t>1</a:t>
            </a:r>
            <a:r>
              <a:rPr lang="zh-CN" altLang="zh-CN" dirty="0"/>
              <a:t>次免税</a:t>
            </a:r>
            <a:r>
              <a:rPr lang="zh-CN" altLang="zh-CN" dirty="0" smtClean="0"/>
              <a:t>购物</a:t>
            </a:r>
            <a:endParaRPr lang="en-US" altLang="zh-CN" dirty="0" smtClean="0"/>
          </a:p>
          <a:p>
            <a:r>
              <a:rPr lang="zh-CN" altLang="zh-CN" dirty="0"/>
              <a:t>离岛旅客在国家规定的额度和数量范围内，在离岛免税店内或经批准的网上销售窗口购买免税商品，免税店根据旅客离岛时间运送货物，旅客凭购物凭证在机场、火车站、港口码头指定区域提货，并</a:t>
            </a:r>
            <a:r>
              <a:rPr lang="zh-CN" altLang="zh-CN" dirty="0">
                <a:solidFill>
                  <a:srgbClr val="FF0000"/>
                </a:solidFill>
              </a:rPr>
              <a:t>一次性</a:t>
            </a:r>
            <a:r>
              <a:rPr lang="zh-CN" altLang="zh-CN" dirty="0"/>
              <a:t>随身携带</a:t>
            </a:r>
            <a:r>
              <a:rPr lang="zh-CN" altLang="zh-CN" dirty="0" smtClean="0"/>
              <a:t>离岛</a:t>
            </a:r>
            <a:endParaRPr lang="en-US" altLang="zh-CN" dirty="0" smtClean="0"/>
          </a:p>
          <a:p>
            <a:r>
              <a:rPr lang="zh-CN" altLang="zh-CN" dirty="0"/>
              <a:t>已经购买的离岛免税商品属于消费者个人使用的最终商品，</a:t>
            </a:r>
            <a:r>
              <a:rPr lang="zh-CN" altLang="zh-CN" dirty="0">
                <a:solidFill>
                  <a:srgbClr val="FF0000"/>
                </a:solidFill>
              </a:rPr>
              <a:t>不得</a:t>
            </a:r>
            <a:r>
              <a:rPr lang="zh-CN" altLang="zh-CN" dirty="0"/>
              <a:t>进入国内市场再次销售</a:t>
            </a:r>
            <a:endParaRPr lang="zh-CN" altLang="en-US" dirty="0"/>
          </a:p>
        </p:txBody>
      </p:sp>
    </p:spTree>
    <p:extLst>
      <p:ext uri="{BB962C8B-B14F-4D97-AF65-F5344CB8AC3E}">
        <p14:creationId xmlns:p14="http://schemas.microsoft.com/office/powerpoint/2010/main" val="33491083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电子票据</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一</a:t>
            </a:r>
            <a:r>
              <a:rPr lang="en-US" altLang="zh-CN" dirty="0" smtClean="0">
                <a:solidFill>
                  <a:srgbClr val="FF0000"/>
                </a:solidFill>
              </a:rPr>
              <a:t>.</a:t>
            </a:r>
            <a:r>
              <a:rPr lang="zh-CN" altLang="zh-CN" dirty="0" smtClean="0">
                <a:solidFill>
                  <a:srgbClr val="FF0000"/>
                </a:solidFill>
              </a:rPr>
              <a:t>电子</a:t>
            </a:r>
            <a:r>
              <a:rPr lang="zh-CN" altLang="zh-CN" dirty="0">
                <a:solidFill>
                  <a:srgbClr val="FF0000"/>
                </a:solidFill>
              </a:rPr>
              <a:t>会计凭证报销入账</a:t>
            </a:r>
            <a:r>
              <a:rPr lang="zh-CN" altLang="zh-CN" dirty="0" smtClean="0">
                <a:solidFill>
                  <a:srgbClr val="FF0000"/>
                </a:solidFill>
              </a:rPr>
              <a:t>归档</a:t>
            </a:r>
            <a:r>
              <a:rPr lang="zh-CN" altLang="en-US" sz="2000" dirty="0" smtClean="0">
                <a:solidFill>
                  <a:srgbClr val="0070C0"/>
                </a:solidFill>
              </a:rPr>
              <a:t>（</a:t>
            </a:r>
            <a:r>
              <a:rPr lang="zh-CN" altLang="zh-CN" sz="2000" dirty="0">
                <a:solidFill>
                  <a:srgbClr val="0070C0"/>
                </a:solidFill>
              </a:rPr>
              <a:t>财会〔</a:t>
            </a:r>
            <a:r>
              <a:rPr lang="en-US" altLang="zh-CN" sz="2000" dirty="0">
                <a:solidFill>
                  <a:srgbClr val="0070C0"/>
                </a:solidFill>
              </a:rPr>
              <a:t>2020</a:t>
            </a:r>
            <a:r>
              <a:rPr lang="zh-CN" altLang="zh-CN" sz="2000" dirty="0">
                <a:solidFill>
                  <a:srgbClr val="0070C0"/>
                </a:solidFill>
              </a:rPr>
              <a:t>〕</a:t>
            </a:r>
            <a:r>
              <a:rPr lang="en-US" altLang="zh-CN" sz="2000" dirty="0">
                <a:solidFill>
                  <a:srgbClr val="0070C0"/>
                </a:solidFill>
              </a:rPr>
              <a:t>6</a:t>
            </a:r>
            <a:r>
              <a:rPr lang="zh-CN" altLang="zh-CN" sz="2000" dirty="0">
                <a:solidFill>
                  <a:srgbClr val="0070C0"/>
                </a:solidFill>
              </a:rPr>
              <a:t>号</a:t>
            </a:r>
            <a:r>
              <a:rPr lang="en-US" altLang="zh-CN" sz="2000" dirty="0">
                <a:solidFill>
                  <a:srgbClr val="0070C0"/>
                </a:solidFill>
              </a:rPr>
              <a:t> </a:t>
            </a:r>
            <a:r>
              <a:rPr lang="zh-CN" altLang="en-US" sz="2000" dirty="0" smtClean="0">
                <a:solidFill>
                  <a:srgbClr val="0070C0"/>
                </a:solidFill>
              </a:rPr>
              <a:t>）</a:t>
            </a:r>
            <a:endParaRPr lang="en-US" altLang="zh-CN" sz="2000" dirty="0" smtClean="0">
              <a:solidFill>
                <a:srgbClr val="0070C0"/>
              </a:solidFill>
            </a:endParaRPr>
          </a:p>
          <a:p>
            <a:r>
              <a:rPr lang="zh-CN" altLang="en-US" dirty="0" smtClean="0">
                <a:solidFill>
                  <a:srgbClr val="0070C0"/>
                </a:solidFill>
              </a:rPr>
              <a:t>（一）电子会计凭证</a:t>
            </a:r>
            <a:endParaRPr lang="en-US" altLang="zh-CN" dirty="0" smtClean="0">
              <a:solidFill>
                <a:srgbClr val="0070C0"/>
              </a:solidFill>
            </a:endParaRPr>
          </a:p>
          <a:p>
            <a:r>
              <a:rPr lang="zh-CN" altLang="zh-CN" dirty="0"/>
              <a:t>是指单位从外部接收的</a:t>
            </a:r>
            <a:r>
              <a:rPr lang="zh-CN" altLang="zh-CN" dirty="0">
                <a:solidFill>
                  <a:srgbClr val="FF0000"/>
                </a:solidFill>
              </a:rPr>
              <a:t>电子形式</a:t>
            </a:r>
            <a:r>
              <a:rPr lang="zh-CN" altLang="zh-CN" dirty="0"/>
              <a:t>的各类会计凭证，包括电子发票、财政电子票据、电子客票、电子行程单、电子海关专用缴款书、</a:t>
            </a:r>
            <a:r>
              <a:rPr lang="zh-CN" altLang="zh-CN" dirty="0" smtClean="0"/>
              <a:t>银行</a:t>
            </a:r>
            <a:r>
              <a:rPr lang="zh-CN" altLang="zh-CN" dirty="0"/>
              <a:t>电子回单等电子会计</a:t>
            </a:r>
            <a:r>
              <a:rPr lang="zh-CN" altLang="zh-CN" dirty="0" smtClean="0"/>
              <a:t>凭证</a:t>
            </a:r>
            <a:endParaRPr lang="en-US" altLang="zh-CN" dirty="0" smtClean="0"/>
          </a:p>
          <a:p>
            <a:r>
              <a:rPr lang="zh-CN" altLang="en-US" dirty="0" smtClean="0">
                <a:solidFill>
                  <a:srgbClr val="0070C0"/>
                </a:solidFill>
              </a:rPr>
              <a:t>（</a:t>
            </a:r>
            <a:r>
              <a:rPr lang="zh-CN" altLang="en-US" dirty="0">
                <a:solidFill>
                  <a:srgbClr val="0070C0"/>
                </a:solidFill>
              </a:rPr>
              <a:t>二）电子会计凭证的法律效力</a:t>
            </a:r>
            <a:endParaRPr lang="en-US" altLang="zh-CN" dirty="0">
              <a:solidFill>
                <a:srgbClr val="0070C0"/>
              </a:solidFill>
            </a:endParaRPr>
          </a:p>
          <a:p>
            <a:r>
              <a:rPr lang="zh-CN" altLang="zh-CN" dirty="0"/>
              <a:t>来源合法、真实的电子会计凭证与纸质会计凭证具有同等法律效力</a:t>
            </a:r>
            <a:endParaRPr lang="en-US" altLang="zh-CN" dirty="0"/>
          </a:p>
          <a:p>
            <a:r>
              <a:rPr lang="zh-CN" altLang="en-US" dirty="0">
                <a:solidFill>
                  <a:srgbClr val="FF0000"/>
                </a:solidFill>
              </a:rPr>
              <a:t>两种不同的会计凭证存在</a:t>
            </a:r>
            <a:r>
              <a:rPr lang="zh-CN" altLang="en-US" dirty="0" smtClean="0">
                <a:solidFill>
                  <a:srgbClr val="FF0000"/>
                </a:solidFill>
              </a:rPr>
              <a:t>形式</a:t>
            </a:r>
            <a:endParaRPr lang="zh-CN" altLang="en-US" dirty="0">
              <a:solidFill>
                <a:srgbClr val="FF0000"/>
              </a:solidFill>
            </a:endParaRPr>
          </a:p>
        </p:txBody>
      </p:sp>
    </p:spTree>
    <p:extLst>
      <p:ext uri="{BB962C8B-B14F-4D97-AF65-F5344CB8AC3E}">
        <p14:creationId xmlns:p14="http://schemas.microsoft.com/office/powerpoint/2010/main" val="14391241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a:bodyPr>
          <a:lstStyle/>
          <a:p>
            <a:r>
              <a:rPr lang="zh-CN" altLang="en-US" dirty="0" smtClean="0">
                <a:solidFill>
                  <a:srgbClr val="FF0000"/>
                </a:solidFill>
              </a:rPr>
              <a:t>一</a:t>
            </a:r>
            <a:r>
              <a:rPr lang="en-US" altLang="zh-CN" dirty="0" smtClean="0">
                <a:solidFill>
                  <a:srgbClr val="FF0000"/>
                </a:solidFill>
              </a:rPr>
              <a:t>.</a:t>
            </a:r>
            <a:r>
              <a:rPr lang="zh-CN" altLang="en-US" dirty="0" smtClean="0">
                <a:solidFill>
                  <a:srgbClr val="FF0000"/>
                </a:solidFill>
              </a:rPr>
              <a:t>应税项目及征免界限</a:t>
            </a:r>
            <a:endParaRPr lang="en-US" altLang="zh-CN" dirty="0" smtClean="0">
              <a:solidFill>
                <a:srgbClr val="FF0000"/>
              </a:solidFill>
            </a:endParaRPr>
          </a:p>
          <a:p>
            <a:r>
              <a:rPr lang="zh-CN" altLang="en-US" dirty="0" smtClean="0">
                <a:solidFill>
                  <a:srgbClr val="0070C0"/>
                </a:solidFill>
              </a:rPr>
              <a:t>（一）</a:t>
            </a:r>
            <a:r>
              <a:rPr lang="zh-CN" altLang="zh-CN" dirty="0">
                <a:solidFill>
                  <a:srgbClr val="0070C0"/>
                </a:solidFill>
              </a:rPr>
              <a:t>国有农用地</a:t>
            </a:r>
            <a:r>
              <a:rPr lang="zh-CN" altLang="zh-CN" dirty="0" smtClean="0">
                <a:solidFill>
                  <a:srgbClr val="0070C0"/>
                </a:solidFill>
              </a:rPr>
              <a:t>出租</a:t>
            </a:r>
            <a:r>
              <a:rPr lang="zh-CN" altLang="en-US" sz="2000" dirty="0" smtClean="0">
                <a:solidFill>
                  <a:srgbClr val="0070C0"/>
                </a:solidFill>
              </a:rPr>
              <a:t>（</a:t>
            </a:r>
            <a:r>
              <a:rPr lang="zh-CN" altLang="zh-CN" sz="2000" dirty="0">
                <a:solidFill>
                  <a:srgbClr val="0070C0"/>
                </a:solidFill>
              </a:rPr>
              <a:t>财政部 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2</a:t>
            </a:r>
            <a:r>
              <a:rPr lang="zh-CN" altLang="zh-CN" sz="2000" dirty="0" smtClean="0">
                <a:solidFill>
                  <a:srgbClr val="0070C0"/>
                </a:solidFill>
              </a:rPr>
              <a:t>号</a:t>
            </a:r>
            <a:r>
              <a:rPr lang="zh-CN" altLang="en-US" sz="2000" dirty="0" smtClean="0">
                <a:solidFill>
                  <a:srgbClr val="0070C0"/>
                </a:solidFill>
              </a:rPr>
              <a:t>）</a:t>
            </a:r>
            <a:endParaRPr lang="en-US" altLang="zh-CN" sz="2000" dirty="0">
              <a:solidFill>
                <a:srgbClr val="0070C0"/>
              </a:solidFill>
            </a:endParaRPr>
          </a:p>
          <a:p>
            <a:r>
              <a:rPr lang="zh-CN" altLang="zh-CN" dirty="0" smtClean="0"/>
              <a:t>将</a:t>
            </a:r>
            <a:r>
              <a:rPr lang="zh-CN" altLang="zh-CN" dirty="0"/>
              <a:t>国有农用地出租给农业生产者用于农业生产，免征</a:t>
            </a:r>
            <a:r>
              <a:rPr lang="zh-CN" altLang="zh-CN" dirty="0" smtClean="0"/>
              <a:t>增值税</a:t>
            </a:r>
            <a:endParaRPr lang="en-US" altLang="zh-CN" dirty="0" smtClean="0"/>
          </a:p>
          <a:p>
            <a:r>
              <a:rPr lang="zh-CN" altLang="en-US" dirty="0" smtClean="0">
                <a:solidFill>
                  <a:srgbClr val="FF0000"/>
                </a:solidFill>
              </a:rPr>
              <a:t>注：</a:t>
            </a:r>
            <a:r>
              <a:rPr lang="en-US" altLang="zh-CN" dirty="0"/>
              <a:t>1.</a:t>
            </a:r>
            <a:r>
              <a:rPr lang="zh-CN" altLang="en-US" dirty="0"/>
              <a:t>出租的是</a:t>
            </a:r>
            <a:r>
              <a:rPr lang="zh-CN" altLang="en-US" dirty="0" smtClean="0"/>
              <a:t>“</a:t>
            </a:r>
            <a:r>
              <a:rPr lang="zh-CN" altLang="zh-CN" dirty="0" smtClean="0"/>
              <a:t>国有农用地</a:t>
            </a:r>
            <a:r>
              <a:rPr lang="zh-CN" altLang="en-US" dirty="0" smtClean="0"/>
              <a:t>”</a:t>
            </a:r>
            <a:endParaRPr lang="en-US" altLang="zh-CN" dirty="0" smtClean="0"/>
          </a:p>
          <a:p>
            <a:r>
              <a:rPr lang="en-US" altLang="zh-CN" dirty="0"/>
              <a:t> </a:t>
            </a:r>
            <a:r>
              <a:rPr lang="en-US" altLang="zh-CN" dirty="0" smtClean="0"/>
              <a:t>         2.</a:t>
            </a:r>
            <a:r>
              <a:rPr lang="zh-CN" altLang="en-US" dirty="0" smtClean="0"/>
              <a:t>承租人为“农业生产者”</a:t>
            </a:r>
            <a:endParaRPr lang="en-US" altLang="zh-CN" dirty="0" smtClean="0"/>
          </a:p>
          <a:p>
            <a:r>
              <a:rPr lang="en-US" altLang="zh-CN" dirty="0"/>
              <a:t> </a:t>
            </a:r>
            <a:r>
              <a:rPr lang="en-US" altLang="zh-CN" dirty="0" smtClean="0"/>
              <a:t>        3.</a:t>
            </a:r>
            <a:r>
              <a:rPr lang="zh-CN" altLang="en-US" dirty="0" smtClean="0"/>
              <a:t>用途为“</a:t>
            </a:r>
            <a:r>
              <a:rPr lang="zh-CN" altLang="zh-CN" dirty="0" smtClean="0"/>
              <a:t>农业生产</a:t>
            </a:r>
            <a:r>
              <a:rPr lang="zh-CN" altLang="en-US" dirty="0" smtClean="0"/>
              <a:t>”</a:t>
            </a:r>
            <a:endParaRPr lang="en-US" altLang="zh-CN" dirty="0" smtClean="0"/>
          </a:p>
          <a:p>
            <a:r>
              <a:rPr lang="zh-CN" altLang="en-US" dirty="0" smtClean="0"/>
              <a:t>否则，属于“不动产租赁”，按一般或简易方法计征增值税</a:t>
            </a:r>
            <a:endParaRPr lang="zh-CN" altLang="en-US" dirty="0"/>
          </a:p>
        </p:txBody>
      </p:sp>
    </p:spTree>
    <p:extLst>
      <p:ext uri="{BB962C8B-B14F-4D97-AF65-F5344CB8AC3E}">
        <p14:creationId xmlns:p14="http://schemas.microsoft.com/office/powerpoint/2010/main" val="10659683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normAutofit lnSpcReduction="10000"/>
          </a:bodyPr>
          <a:lstStyle/>
          <a:p>
            <a:r>
              <a:rPr lang="zh-CN" altLang="en-US" dirty="0" smtClean="0">
                <a:solidFill>
                  <a:srgbClr val="0070C0"/>
                </a:solidFill>
              </a:rPr>
              <a:t>（三）电子会计凭证入账归档的单位要求</a:t>
            </a:r>
            <a:endParaRPr lang="en-US" altLang="zh-CN" dirty="0" smtClean="0">
              <a:solidFill>
                <a:srgbClr val="0070C0"/>
              </a:solidFill>
            </a:endParaRPr>
          </a:p>
          <a:p>
            <a:r>
              <a:rPr lang="zh-CN" altLang="zh-CN" dirty="0"/>
              <a:t>除法律和行政法规另有规定外，同时满足下列条件的，单位可以仅使用电子会计凭证进行报销入账归档：</a:t>
            </a:r>
          </a:p>
          <a:p>
            <a:r>
              <a:rPr lang="en-US" altLang="zh-CN" dirty="0" smtClean="0"/>
              <a:t>1.</a:t>
            </a:r>
            <a:r>
              <a:rPr lang="zh-CN" altLang="zh-CN" dirty="0" smtClean="0"/>
              <a:t>接收</a:t>
            </a:r>
            <a:r>
              <a:rPr lang="zh-CN" altLang="zh-CN" dirty="0"/>
              <a:t>的电子会计凭证经查验合法、</a:t>
            </a:r>
            <a:r>
              <a:rPr lang="zh-CN" altLang="zh-CN" dirty="0" smtClean="0"/>
              <a:t>真实</a:t>
            </a:r>
            <a:r>
              <a:rPr lang="en-US" altLang="zh-CN" dirty="0" smtClean="0"/>
              <a:t> </a:t>
            </a:r>
            <a:endParaRPr lang="zh-CN" altLang="zh-CN" dirty="0"/>
          </a:p>
          <a:p>
            <a:r>
              <a:rPr lang="en-US" altLang="zh-CN" dirty="0" smtClean="0"/>
              <a:t>2.</a:t>
            </a:r>
            <a:r>
              <a:rPr lang="zh-CN" altLang="zh-CN" dirty="0" smtClean="0"/>
              <a:t>电子</a:t>
            </a:r>
            <a:r>
              <a:rPr lang="zh-CN" altLang="zh-CN" dirty="0"/>
              <a:t>会计凭证的传输、存储安全、可靠，对电子会计凭证的任何篡改能够及时被</a:t>
            </a:r>
            <a:r>
              <a:rPr lang="zh-CN" altLang="zh-CN" dirty="0" smtClean="0"/>
              <a:t>发现</a:t>
            </a:r>
            <a:r>
              <a:rPr lang="en-US" altLang="zh-CN" dirty="0" smtClean="0"/>
              <a:t> </a:t>
            </a:r>
            <a:endParaRPr lang="zh-CN" altLang="zh-CN" dirty="0"/>
          </a:p>
          <a:p>
            <a:r>
              <a:rPr lang="en-US" altLang="zh-CN" dirty="0" smtClean="0"/>
              <a:t>3.</a:t>
            </a:r>
            <a:r>
              <a:rPr lang="zh-CN" altLang="zh-CN" dirty="0" smtClean="0"/>
              <a:t>使用</a:t>
            </a:r>
            <a:r>
              <a:rPr lang="zh-CN" altLang="zh-CN" dirty="0"/>
              <a:t>的会计核算系统能够准确、完整、有效接收和读取电子会计凭证及其元数据，能够按照国家统一的会计制度完成会计核算业务，能够按照国家档案行政管理部门规定格式输出电子会计凭证及其元数据，设定了经办、审核、审批等必要的审签程序，且能有效防止电子会计凭证重复</a:t>
            </a:r>
            <a:r>
              <a:rPr lang="zh-CN" altLang="zh-CN" dirty="0" smtClean="0"/>
              <a:t>入账</a:t>
            </a:r>
            <a:endParaRPr lang="en-US" altLang="zh-CN" dirty="0" smtClean="0"/>
          </a:p>
          <a:p>
            <a:r>
              <a:rPr lang="en-US" altLang="zh-CN" dirty="0" smtClean="0"/>
              <a:t>4.</a:t>
            </a:r>
            <a:r>
              <a:rPr lang="zh-CN" altLang="zh-CN" dirty="0" smtClean="0"/>
              <a:t>电子</a:t>
            </a:r>
            <a:r>
              <a:rPr lang="zh-CN" altLang="zh-CN" dirty="0"/>
              <a:t>会计凭证的归档及管理符合《会计档案管理办法》（财政部国家档案局令第</a:t>
            </a:r>
            <a:r>
              <a:rPr lang="en-US" altLang="zh-CN" dirty="0"/>
              <a:t>79</a:t>
            </a:r>
            <a:r>
              <a:rPr lang="zh-CN" altLang="zh-CN" dirty="0"/>
              <a:t>号）等</a:t>
            </a:r>
            <a:r>
              <a:rPr lang="zh-CN" altLang="zh-CN" dirty="0" smtClean="0"/>
              <a:t>要求</a:t>
            </a:r>
            <a:r>
              <a:rPr lang="en-US" altLang="zh-CN" dirty="0" smtClean="0"/>
              <a:t> </a:t>
            </a:r>
            <a:endParaRPr lang="zh-CN" altLang="zh-CN" dirty="0"/>
          </a:p>
          <a:p>
            <a:endParaRPr lang="zh-CN" altLang="en-US" dirty="0">
              <a:solidFill>
                <a:srgbClr val="0070C0"/>
              </a:solidFill>
            </a:endParaRPr>
          </a:p>
        </p:txBody>
      </p:sp>
    </p:spTree>
    <p:extLst>
      <p:ext uri="{BB962C8B-B14F-4D97-AF65-F5344CB8AC3E}">
        <p14:creationId xmlns:p14="http://schemas.microsoft.com/office/powerpoint/2010/main" val="17068788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lstStyle/>
          <a:p>
            <a:r>
              <a:rPr lang="zh-CN" altLang="en-US" dirty="0">
                <a:solidFill>
                  <a:srgbClr val="0070C0"/>
                </a:solidFill>
              </a:rPr>
              <a:t>（四）电子会计凭证</a:t>
            </a:r>
            <a:r>
              <a:rPr lang="zh-CN" altLang="en-US" dirty="0" smtClean="0">
                <a:solidFill>
                  <a:srgbClr val="0070C0"/>
                </a:solidFill>
              </a:rPr>
              <a:t>入账</a:t>
            </a:r>
            <a:endParaRPr lang="en-US" altLang="zh-CN" dirty="0" smtClean="0">
              <a:solidFill>
                <a:srgbClr val="0070C0"/>
              </a:solidFill>
            </a:endParaRPr>
          </a:p>
          <a:p>
            <a:r>
              <a:rPr lang="zh-CN" altLang="zh-CN" dirty="0"/>
              <a:t>单位以电子会计凭证的</a:t>
            </a:r>
            <a:r>
              <a:rPr lang="zh-CN" altLang="zh-CN" dirty="0">
                <a:solidFill>
                  <a:srgbClr val="FF0000"/>
                </a:solidFill>
              </a:rPr>
              <a:t>纸质打印件</a:t>
            </a:r>
            <a:r>
              <a:rPr lang="zh-CN" altLang="zh-CN" dirty="0"/>
              <a:t>作为报销入账归档依据的，必须同时保存打印该纸质件的</a:t>
            </a:r>
            <a:r>
              <a:rPr lang="zh-CN" altLang="zh-CN" dirty="0">
                <a:solidFill>
                  <a:srgbClr val="FF0000"/>
                </a:solidFill>
              </a:rPr>
              <a:t>电子会计</a:t>
            </a:r>
            <a:r>
              <a:rPr lang="zh-CN" altLang="zh-CN" dirty="0" smtClean="0">
                <a:solidFill>
                  <a:srgbClr val="FF0000"/>
                </a:solidFill>
              </a:rPr>
              <a:t>凭证</a:t>
            </a:r>
            <a:endParaRPr lang="en-US" altLang="zh-CN" dirty="0" smtClean="0">
              <a:solidFill>
                <a:srgbClr val="FF0000"/>
              </a:solidFill>
            </a:endParaRPr>
          </a:p>
          <a:p>
            <a:r>
              <a:rPr lang="zh-CN" altLang="en-US" dirty="0">
                <a:solidFill>
                  <a:srgbClr val="FF0000"/>
                </a:solidFill>
              </a:rPr>
              <a:t>注：</a:t>
            </a:r>
            <a:r>
              <a:rPr lang="zh-CN" altLang="en-US" dirty="0"/>
              <a:t>电子会计凭证与以电子会计</a:t>
            </a:r>
            <a:r>
              <a:rPr lang="zh-CN" altLang="en-US" dirty="0" smtClean="0"/>
              <a:t>凭证的</a:t>
            </a:r>
            <a:r>
              <a:rPr lang="zh-CN" altLang="en-US" dirty="0"/>
              <a:t>纸</a:t>
            </a:r>
            <a:r>
              <a:rPr lang="zh-CN" altLang="en-US" dirty="0" smtClean="0"/>
              <a:t>质打印件，效力不同！电子</a:t>
            </a:r>
            <a:r>
              <a:rPr lang="zh-CN" altLang="en-US" dirty="0"/>
              <a:t>会计凭证是指电子形态存在的版式文件（或数据 ），是真正有效的会计凭证</a:t>
            </a:r>
            <a:r>
              <a:rPr lang="en-US" altLang="zh-CN" dirty="0"/>
              <a:t>——</a:t>
            </a:r>
            <a:r>
              <a:rPr lang="zh-CN" altLang="en-US" dirty="0"/>
              <a:t>具有唯一性和法律效力，</a:t>
            </a:r>
            <a:r>
              <a:rPr lang="zh-CN" altLang="en-US" dirty="0">
                <a:solidFill>
                  <a:srgbClr val="FF0000"/>
                </a:solidFill>
              </a:rPr>
              <a:t>是“魂”</a:t>
            </a:r>
            <a:r>
              <a:rPr lang="zh-CN" altLang="en-US" dirty="0"/>
              <a:t>，</a:t>
            </a:r>
            <a:r>
              <a:rPr lang="zh-CN" altLang="en-US" dirty="0" smtClean="0"/>
              <a:t>而纸质打印件，</a:t>
            </a:r>
            <a:r>
              <a:rPr lang="zh-CN" altLang="en-US" dirty="0"/>
              <a:t>不再象传统纸质会计凭证那样有效</a:t>
            </a:r>
            <a:r>
              <a:rPr lang="en-US" altLang="zh-CN" dirty="0"/>
              <a:t>——</a:t>
            </a:r>
            <a:r>
              <a:rPr lang="zh-CN" altLang="en-US" dirty="0"/>
              <a:t>不具有唯一和法律效力，</a:t>
            </a:r>
            <a:r>
              <a:rPr lang="zh-CN" altLang="en-US" dirty="0">
                <a:solidFill>
                  <a:srgbClr val="FF0000"/>
                </a:solidFill>
              </a:rPr>
              <a:t>是“皮”</a:t>
            </a:r>
            <a:endParaRPr lang="en-US" altLang="zh-CN" dirty="0">
              <a:solidFill>
                <a:srgbClr val="FF0000"/>
              </a:solidFill>
            </a:endParaRPr>
          </a:p>
          <a:p>
            <a:r>
              <a:rPr lang="zh-CN" altLang="en-US" dirty="0">
                <a:solidFill>
                  <a:srgbClr val="0070C0"/>
                </a:solidFill>
              </a:rPr>
              <a:t>（五）电子会计</a:t>
            </a:r>
            <a:r>
              <a:rPr lang="zh-CN" altLang="en-US" dirty="0" smtClean="0">
                <a:solidFill>
                  <a:srgbClr val="0070C0"/>
                </a:solidFill>
              </a:rPr>
              <a:t>凭证归档</a:t>
            </a:r>
            <a:endParaRPr lang="en-US" altLang="zh-CN" dirty="0" smtClean="0">
              <a:solidFill>
                <a:srgbClr val="0070C0"/>
              </a:solidFill>
            </a:endParaRPr>
          </a:p>
          <a:p>
            <a:r>
              <a:rPr lang="zh-CN" altLang="zh-CN" dirty="0"/>
              <a:t>符合档案管理要求的电子会计档案与纸质档案具有同等法律效力。除法律、行政法规另有规定外，电子会计档案可不再另以纸质形式保存</a:t>
            </a:r>
            <a:endParaRPr lang="zh-CN" altLang="en-US" dirty="0">
              <a:solidFill>
                <a:srgbClr val="FF0000"/>
              </a:solidFill>
            </a:endParaRPr>
          </a:p>
        </p:txBody>
      </p:sp>
    </p:spTree>
    <p:extLst>
      <p:ext uri="{BB962C8B-B14F-4D97-AF65-F5344CB8AC3E}">
        <p14:creationId xmlns:p14="http://schemas.microsoft.com/office/powerpoint/2010/main" val="41964422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normAutofit lnSpcReduction="10000"/>
          </a:bodyPr>
          <a:lstStyle/>
          <a:p>
            <a:r>
              <a:rPr lang="zh-CN" altLang="en-US" dirty="0" smtClean="0">
                <a:solidFill>
                  <a:srgbClr val="FF0000"/>
                </a:solidFill>
              </a:rPr>
              <a:t>二</a:t>
            </a:r>
            <a:r>
              <a:rPr lang="en-US" altLang="zh-CN" dirty="0" smtClean="0">
                <a:solidFill>
                  <a:srgbClr val="FF0000"/>
                </a:solidFill>
              </a:rPr>
              <a:t>.</a:t>
            </a:r>
            <a:r>
              <a:rPr lang="zh-CN" altLang="en-US" dirty="0" smtClean="0">
                <a:solidFill>
                  <a:srgbClr val="FF0000"/>
                </a:solidFill>
              </a:rPr>
              <a:t>增值税电子普通发票和增值税电子专用发票</a:t>
            </a:r>
            <a:endParaRPr lang="en-US" altLang="zh-CN" dirty="0" smtClean="0">
              <a:solidFill>
                <a:srgbClr val="FF0000"/>
              </a:solidFill>
            </a:endParaRPr>
          </a:p>
          <a:p>
            <a:r>
              <a:rPr lang="zh-CN" altLang="en-US" sz="2000" dirty="0">
                <a:solidFill>
                  <a:srgbClr val="0070C0"/>
                </a:solidFill>
              </a:rPr>
              <a:t>（</a:t>
            </a:r>
            <a:r>
              <a:rPr lang="zh-CN" altLang="zh-CN" sz="2000" dirty="0">
                <a:solidFill>
                  <a:srgbClr val="0070C0"/>
                </a:solidFill>
              </a:rPr>
              <a:t>国家税务总局公告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1</a:t>
            </a:r>
            <a:r>
              <a:rPr lang="zh-CN" altLang="zh-CN" sz="2000" dirty="0">
                <a:solidFill>
                  <a:srgbClr val="0070C0"/>
                </a:solidFill>
              </a:rPr>
              <a:t>号</a:t>
            </a:r>
            <a:r>
              <a:rPr lang="zh-CN" altLang="en-US" sz="2000" dirty="0">
                <a:solidFill>
                  <a:srgbClr val="0070C0"/>
                </a:solidFill>
              </a:rPr>
              <a:t>、</a:t>
            </a:r>
            <a:r>
              <a:rPr lang="zh-CN" altLang="zh-CN" sz="2000" dirty="0">
                <a:solidFill>
                  <a:srgbClr val="0070C0"/>
                </a:solidFill>
              </a:rPr>
              <a:t>宁波市税务局公告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4</a:t>
            </a:r>
            <a:r>
              <a:rPr lang="zh-CN" altLang="zh-CN" sz="2000" dirty="0">
                <a:solidFill>
                  <a:srgbClr val="0070C0"/>
                </a:solidFill>
              </a:rPr>
              <a:t>号</a:t>
            </a:r>
            <a:r>
              <a:rPr lang="zh-CN" altLang="en-US" sz="2000" dirty="0">
                <a:solidFill>
                  <a:srgbClr val="0070C0"/>
                </a:solidFill>
              </a:rPr>
              <a:t>、第</a:t>
            </a:r>
            <a:r>
              <a:rPr lang="en-US" altLang="zh-CN" sz="2000" dirty="0">
                <a:solidFill>
                  <a:srgbClr val="0070C0"/>
                </a:solidFill>
              </a:rPr>
              <a:t>5</a:t>
            </a:r>
            <a:r>
              <a:rPr lang="zh-CN" altLang="en-US" sz="2000" dirty="0">
                <a:solidFill>
                  <a:srgbClr val="0070C0"/>
                </a:solidFill>
              </a:rPr>
              <a:t>号、</a:t>
            </a:r>
            <a:r>
              <a:rPr lang="zh-CN" altLang="zh-CN" sz="2000" dirty="0">
                <a:solidFill>
                  <a:srgbClr val="0070C0"/>
                </a:solidFill>
              </a:rPr>
              <a:t>浙江省税务局公告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3</a:t>
            </a:r>
            <a:r>
              <a:rPr lang="zh-CN" altLang="zh-CN" sz="2000" dirty="0">
                <a:solidFill>
                  <a:srgbClr val="0070C0"/>
                </a:solidFill>
              </a:rPr>
              <a:t>号</a:t>
            </a:r>
            <a:r>
              <a:rPr lang="zh-CN" altLang="en-US" sz="2000" dirty="0">
                <a:solidFill>
                  <a:srgbClr val="0070C0"/>
                </a:solidFill>
              </a:rPr>
              <a:t>、第</a:t>
            </a:r>
            <a:r>
              <a:rPr lang="en-US" altLang="zh-CN" sz="2000" dirty="0">
                <a:solidFill>
                  <a:srgbClr val="0070C0"/>
                </a:solidFill>
              </a:rPr>
              <a:t>5</a:t>
            </a:r>
            <a:r>
              <a:rPr lang="zh-CN" altLang="en-US" sz="2000" dirty="0">
                <a:solidFill>
                  <a:srgbClr val="0070C0"/>
                </a:solidFill>
              </a:rPr>
              <a:t>号）</a:t>
            </a:r>
            <a:endParaRPr lang="en-US" altLang="zh-CN" sz="2000" dirty="0" smtClean="0">
              <a:solidFill>
                <a:srgbClr val="FF0000"/>
              </a:solidFill>
            </a:endParaRPr>
          </a:p>
          <a:p>
            <a:r>
              <a:rPr lang="zh-CN" altLang="en-US" dirty="0" smtClean="0">
                <a:solidFill>
                  <a:srgbClr val="0070C0"/>
                </a:solidFill>
              </a:rPr>
              <a:t>（一）试点和推广</a:t>
            </a:r>
            <a:endParaRPr lang="en-US" altLang="zh-CN" dirty="0" smtClean="0">
              <a:solidFill>
                <a:srgbClr val="0070C0"/>
              </a:solidFill>
            </a:endParaRPr>
          </a:p>
          <a:p>
            <a:r>
              <a:rPr lang="en-US" altLang="zh-CN" dirty="0" smtClean="0"/>
              <a:t>1.2012</a:t>
            </a:r>
            <a:r>
              <a:rPr lang="zh-CN" altLang="en-US" dirty="0"/>
              <a:t>年年初在北京、浙江、广州、深圳等</a:t>
            </a:r>
            <a:r>
              <a:rPr lang="en-US" altLang="zh-CN" dirty="0"/>
              <a:t>22</a:t>
            </a:r>
            <a:r>
              <a:rPr lang="zh-CN" altLang="en-US" dirty="0"/>
              <a:t>个省市开展网络（电子）发票应用</a:t>
            </a:r>
            <a:r>
              <a:rPr lang="zh-CN" altLang="en-US" dirty="0" smtClean="0"/>
              <a:t>试点</a:t>
            </a:r>
            <a:r>
              <a:rPr lang="en-US" altLang="zh-CN" dirty="0" smtClean="0"/>
              <a:t>——</a:t>
            </a:r>
            <a:r>
              <a:rPr lang="zh-CN" altLang="en-US" dirty="0" smtClean="0"/>
              <a:t>自行建设或通过第三方的电子发票服务平台，未全面统一电子发票开票系统</a:t>
            </a:r>
            <a:endParaRPr lang="en-US" altLang="zh-CN" dirty="0" smtClean="0"/>
          </a:p>
          <a:p>
            <a:r>
              <a:rPr lang="en-US" altLang="zh-CN" dirty="0" smtClean="0"/>
              <a:t>2.2016</a:t>
            </a:r>
            <a:r>
              <a:rPr lang="zh-CN" altLang="en-US" dirty="0"/>
              <a:t>年</a:t>
            </a:r>
            <a:r>
              <a:rPr lang="en-US" altLang="zh-CN" dirty="0"/>
              <a:t>1</a:t>
            </a:r>
            <a:r>
              <a:rPr lang="zh-CN" altLang="en-US" dirty="0"/>
              <a:t>月</a:t>
            </a:r>
            <a:r>
              <a:rPr lang="en-US" altLang="zh-CN" dirty="0"/>
              <a:t>1</a:t>
            </a:r>
            <a:r>
              <a:rPr lang="zh-CN" altLang="en-US" dirty="0"/>
              <a:t>日起使用增值税电子发票系统开具增值税电子普通发票，其他开具电子发票的系统同时</a:t>
            </a:r>
            <a:r>
              <a:rPr lang="zh-CN" altLang="en-US" dirty="0" smtClean="0"/>
              <a:t>停止使用</a:t>
            </a:r>
            <a:endParaRPr lang="en-US" altLang="zh-CN" dirty="0" smtClean="0"/>
          </a:p>
          <a:p>
            <a:r>
              <a:rPr lang="en-US" altLang="zh-CN" dirty="0" smtClean="0"/>
              <a:t>3.2020</a:t>
            </a:r>
            <a:r>
              <a:rPr lang="zh-CN" altLang="en-US" dirty="0" smtClean="0"/>
              <a:t>年</a:t>
            </a:r>
            <a:r>
              <a:rPr lang="en-US" altLang="zh-CN" dirty="0" smtClean="0"/>
              <a:t>1</a:t>
            </a:r>
            <a:r>
              <a:rPr lang="zh-CN" altLang="en-US" dirty="0" smtClean="0"/>
              <a:t>月起，纳税人</a:t>
            </a:r>
            <a:r>
              <a:rPr lang="zh-CN" altLang="en-US" dirty="0"/>
              <a:t>可以</a:t>
            </a:r>
            <a:r>
              <a:rPr lang="zh-CN" altLang="zh-CN" dirty="0" smtClean="0"/>
              <a:t>通过</a:t>
            </a:r>
            <a:r>
              <a:rPr lang="zh-CN" altLang="zh-CN" dirty="0"/>
              <a:t>增值税电子发票公共服务平台开具的增值税电子普通</a:t>
            </a:r>
            <a:r>
              <a:rPr lang="zh-CN" altLang="zh-CN" dirty="0" smtClean="0"/>
              <a:t>发票</a:t>
            </a:r>
            <a:r>
              <a:rPr lang="zh-CN" altLang="en-US" dirty="0" smtClean="0"/>
              <a:t>（注：原平台和票样仍有效）</a:t>
            </a:r>
            <a:endParaRPr lang="en-US" altLang="zh-CN" dirty="0" smtClean="0"/>
          </a:p>
          <a:p>
            <a:r>
              <a:rPr lang="en-US" altLang="zh-CN" dirty="0" smtClean="0"/>
              <a:t>4.</a:t>
            </a:r>
            <a:r>
              <a:rPr lang="zh-CN" altLang="en-US" dirty="0" smtClean="0"/>
              <a:t>自</a:t>
            </a:r>
            <a:r>
              <a:rPr lang="en-US" altLang="zh-CN" dirty="0" smtClean="0"/>
              <a:t>2020</a:t>
            </a:r>
            <a:r>
              <a:rPr lang="zh-CN" altLang="en-US" dirty="0" smtClean="0"/>
              <a:t>年</a:t>
            </a:r>
            <a:r>
              <a:rPr lang="en-US" altLang="zh-CN" dirty="0" smtClean="0"/>
              <a:t>9</a:t>
            </a:r>
            <a:r>
              <a:rPr lang="zh-CN" altLang="en-US" dirty="0" smtClean="0"/>
              <a:t>月</a:t>
            </a:r>
            <a:r>
              <a:rPr lang="en-US" altLang="zh-CN" dirty="0" smtClean="0"/>
              <a:t>1</a:t>
            </a:r>
            <a:r>
              <a:rPr lang="zh-CN" altLang="en-US" dirty="0" smtClean="0"/>
              <a:t>日起，在宁波率先进行增值税电子专用发票试点，至</a:t>
            </a:r>
            <a:r>
              <a:rPr lang="en-US" altLang="zh-CN" dirty="0" smtClean="0"/>
              <a:t>2020</a:t>
            </a:r>
            <a:r>
              <a:rPr lang="zh-CN" altLang="en-US" dirty="0" smtClean="0"/>
              <a:t>年底在全国范围内试点</a:t>
            </a:r>
            <a:endParaRPr lang="zh-CN" altLang="en-US" dirty="0"/>
          </a:p>
        </p:txBody>
      </p:sp>
    </p:spTree>
    <p:extLst>
      <p:ext uri="{BB962C8B-B14F-4D97-AF65-F5344CB8AC3E}">
        <p14:creationId xmlns:p14="http://schemas.microsoft.com/office/powerpoint/2010/main" val="21841994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电子票据</a:t>
            </a:r>
          </a:p>
        </p:txBody>
      </p:sp>
      <p:sp>
        <p:nvSpPr>
          <p:cNvPr id="3" name="内容占位符 2"/>
          <p:cNvSpPr>
            <a:spLocks noGrp="1"/>
          </p:cNvSpPr>
          <p:nvPr>
            <p:ph idx="1"/>
          </p:nvPr>
        </p:nvSpPr>
        <p:spPr/>
        <p:txBody>
          <a:bodyPr/>
          <a:lstStyle/>
          <a:p>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118456555"/>
              </p:ext>
            </p:extLst>
          </p:nvPr>
        </p:nvGraphicFramePr>
        <p:xfrm>
          <a:off x="827584" y="1196752"/>
          <a:ext cx="7920880" cy="3749040"/>
        </p:xfrm>
        <a:graphic>
          <a:graphicData uri="http://schemas.openxmlformats.org/drawingml/2006/table">
            <a:tbl>
              <a:tblPr firstRow="1" bandRow="1">
                <a:tableStyleId>{93296810-A885-4BE3-A3E7-6D5BEEA58F35}</a:tableStyleId>
              </a:tblPr>
              <a:tblGrid>
                <a:gridCol w="2448272"/>
                <a:gridCol w="2160240"/>
                <a:gridCol w="3312368"/>
              </a:tblGrid>
              <a:tr h="136024">
                <a:tc>
                  <a:txBody>
                    <a:bodyPr/>
                    <a:lstStyle/>
                    <a:p>
                      <a:pPr algn="ctr"/>
                      <a:r>
                        <a:rPr lang="zh-CN" altLang="en-US" sz="2400" b="1" i="0" kern="1200" baseline="0" dirty="0" smtClean="0">
                          <a:solidFill>
                            <a:schemeClr val="tx1"/>
                          </a:solidFill>
                          <a:latin typeface="+mn-lt"/>
                          <a:ea typeface="+mn-ea"/>
                          <a:cs typeface="+mn-cs"/>
                        </a:rPr>
                        <a:t>开始试点时间</a:t>
                      </a:r>
                      <a:endParaRPr lang="en-US" altLang="zh-CN" sz="2400" b="1" i="0" kern="1200" baseline="0" dirty="0" smtClean="0">
                        <a:solidFill>
                          <a:schemeClr val="tx1"/>
                        </a:solidFill>
                        <a:latin typeface="+mn-lt"/>
                        <a:ea typeface="+mn-ea"/>
                        <a:cs typeface="+mn-cs"/>
                      </a:endParaRPr>
                    </a:p>
                    <a:p>
                      <a:pPr algn="ctr"/>
                      <a:r>
                        <a:rPr lang="zh-CN" altLang="en-US" sz="2400" b="1" i="0" kern="1200" baseline="0" dirty="0" smtClean="0">
                          <a:solidFill>
                            <a:schemeClr val="tx1"/>
                          </a:solidFill>
                          <a:latin typeface="+mn-lt"/>
                          <a:ea typeface="+mn-ea"/>
                          <a:cs typeface="+mn-cs"/>
                        </a:rPr>
                        <a:t>（开票方）</a:t>
                      </a:r>
                      <a:endParaRPr lang="zh-CN" altLang="en-US" sz="2400" b="1" i="0" kern="1200" baseline="0" dirty="0">
                        <a:solidFill>
                          <a:schemeClr val="tx1"/>
                        </a:solidFill>
                        <a:latin typeface="+mn-lt"/>
                        <a:ea typeface="+mn-ea"/>
                        <a:cs typeface="+mn-cs"/>
                      </a:endParaRPr>
                    </a:p>
                  </a:txBody>
                  <a:tcPr/>
                </a:tc>
                <a:tc>
                  <a:txBody>
                    <a:bodyPr/>
                    <a:lstStyle/>
                    <a:p>
                      <a:pPr algn="ctr"/>
                      <a:r>
                        <a:rPr lang="zh-CN" altLang="en-US" sz="2400" b="1" i="0" kern="1200" baseline="0" dirty="0" smtClean="0">
                          <a:solidFill>
                            <a:schemeClr val="tx1"/>
                          </a:solidFill>
                          <a:latin typeface="+mn-lt"/>
                          <a:ea typeface="+mn-ea"/>
                          <a:cs typeface="+mn-cs"/>
                        </a:rPr>
                        <a:t>开票方区域</a:t>
                      </a:r>
                      <a:endParaRPr lang="zh-CN" altLang="en-US" sz="2400" b="1" i="0" kern="1200" baseline="0" dirty="0">
                        <a:solidFill>
                          <a:schemeClr val="tx1"/>
                        </a:solidFill>
                        <a:latin typeface="+mn-lt"/>
                        <a:ea typeface="+mn-ea"/>
                        <a:cs typeface="+mn-cs"/>
                      </a:endParaRPr>
                    </a:p>
                  </a:txBody>
                  <a:tcPr/>
                </a:tc>
                <a:tc>
                  <a:txBody>
                    <a:bodyPr/>
                    <a:lstStyle/>
                    <a:p>
                      <a:pPr algn="ctr"/>
                      <a:r>
                        <a:rPr lang="zh-CN" altLang="en-US" sz="2400" b="1" i="0" kern="1200" baseline="0" dirty="0" smtClean="0">
                          <a:solidFill>
                            <a:schemeClr val="tx1"/>
                          </a:solidFill>
                          <a:latin typeface="+mn-lt"/>
                          <a:ea typeface="+mn-ea"/>
                          <a:cs typeface="+mn-cs"/>
                        </a:rPr>
                        <a:t>受票方区域</a:t>
                      </a:r>
                      <a:endParaRPr lang="zh-CN" altLang="en-US" sz="2400" b="1" i="0" kern="1200" baseline="0" dirty="0">
                        <a:solidFill>
                          <a:schemeClr val="tx1"/>
                        </a:solidFill>
                        <a:latin typeface="+mn-lt"/>
                        <a:ea typeface="+mn-ea"/>
                        <a:cs typeface="+mn-cs"/>
                      </a:endParaRPr>
                    </a:p>
                  </a:txBody>
                  <a:tcPr/>
                </a:tc>
              </a:tr>
              <a:tr h="418593">
                <a:tc>
                  <a:txBody>
                    <a:bodyPr/>
                    <a:lstStyle/>
                    <a:p>
                      <a:pPr marL="0" algn="ctr" defTabSz="914400" rtl="0" eaLnBrk="1" latinLnBrk="0" hangingPunct="1"/>
                      <a:r>
                        <a:rPr lang="en-US" altLang="zh-CN" sz="2400" b="1" i="0" kern="1200" baseline="0" dirty="0" smtClean="0">
                          <a:solidFill>
                            <a:schemeClr val="tx1"/>
                          </a:solidFill>
                          <a:latin typeface="+mn-lt"/>
                          <a:ea typeface="+mn-ea"/>
                          <a:cs typeface="+mn-cs"/>
                        </a:rPr>
                        <a:t>2020</a:t>
                      </a:r>
                      <a:r>
                        <a:rPr lang="zh-CN" altLang="en-US" sz="2400" b="1" i="0" kern="1200" baseline="0" dirty="0" smtClean="0">
                          <a:solidFill>
                            <a:schemeClr val="tx1"/>
                          </a:solidFill>
                          <a:latin typeface="+mn-lt"/>
                          <a:ea typeface="+mn-ea"/>
                          <a:cs typeface="+mn-cs"/>
                        </a:rPr>
                        <a:t>年</a:t>
                      </a:r>
                      <a:r>
                        <a:rPr lang="en-US" altLang="zh-CN" sz="2400" b="1" i="0" kern="1200" baseline="0" dirty="0" smtClean="0">
                          <a:solidFill>
                            <a:schemeClr val="tx1"/>
                          </a:solidFill>
                          <a:latin typeface="+mn-lt"/>
                          <a:ea typeface="+mn-ea"/>
                          <a:cs typeface="+mn-cs"/>
                        </a:rPr>
                        <a:t>9</a:t>
                      </a:r>
                      <a:r>
                        <a:rPr lang="zh-CN" altLang="en-US" sz="2400" b="1" i="0" kern="1200" baseline="0" dirty="0" smtClean="0">
                          <a:solidFill>
                            <a:schemeClr val="tx1"/>
                          </a:solidFill>
                          <a:latin typeface="+mn-lt"/>
                          <a:ea typeface="+mn-ea"/>
                          <a:cs typeface="+mn-cs"/>
                        </a:rPr>
                        <a:t>月</a:t>
                      </a:r>
                      <a:r>
                        <a:rPr lang="en-US" altLang="zh-CN" sz="2400" b="1" i="0" kern="1200" baseline="0" dirty="0" smtClean="0">
                          <a:solidFill>
                            <a:schemeClr val="tx1"/>
                          </a:solidFill>
                          <a:latin typeface="+mn-lt"/>
                          <a:ea typeface="+mn-ea"/>
                          <a:cs typeface="+mn-cs"/>
                        </a:rPr>
                        <a:t>1</a:t>
                      </a:r>
                      <a:r>
                        <a:rPr lang="zh-CN" altLang="en-US" sz="2400" b="1" i="0" kern="1200" baseline="0" dirty="0" smtClean="0">
                          <a:solidFill>
                            <a:schemeClr val="tx1"/>
                          </a:solidFill>
                          <a:latin typeface="+mn-lt"/>
                          <a:ea typeface="+mn-ea"/>
                          <a:cs typeface="+mn-cs"/>
                        </a:rPr>
                        <a:t>日</a:t>
                      </a:r>
                      <a:endParaRPr lang="zh-CN" altLang="en-US" sz="2400" b="1" i="0" kern="1200" baseline="0" dirty="0">
                        <a:solidFill>
                          <a:schemeClr val="tx1"/>
                        </a:solidFill>
                        <a:latin typeface="+mn-lt"/>
                        <a:ea typeface="+mn-ea"/>
                        <a:cs typeface="+mn-cs"/>
                      </a:endParaRPr>
                    </a:p>
                  </a:txBody>
                  <a:tcPr/>
                </a:tc>
                <a:tc>
                  <a:txBody>
                    <a:bodyPr/>
                    <a:lstStyle/>
                    <a:p>
                      <a:pPr marL="0" algn="ctr" defTabSz="914400" rtl="0" eaLnBrk="1" latinLnBrk="0" hangingPunct="1"/>
                      <a:r>
                        <a:rPr lang="zh-CN" altLang="zh-CN" sz="2400" b="1" i="0" kern="1200" baseline="0" dirty="0" smtClean="0">
                          <a:solidFill>
                            <a:schemeClr val="tx1"/>
                          </a:solidFill>
                          <a:latin typeface="+mn-lt"/>
                          <a:ea typeface="+mn-ea"/>
                          <a:cs typeface="+mn-cs"/>
                        </a:rPr>
                        <a:t>宁波市</a:t>
                      </a:r>
                      <a:r>
                        <a:rPr lang="zh-CN" altLang="en-US" sz="2400" b="1" i="0" kern="1200" baseline="0" dirty="0" smtClean="0">
                          <a:solidFill>
                            <a:schemeClr val="tx1"/>
                          </a:solidFill>
                          <a:latin typeface="+mn-lt"/>
                          <a:ea typeface="+mn-ea"/>
                          <a:cs typeface="+mn-cs"/>
                        </a:rPr>
                        <a:t>的</a:t>
                      </a:r>
                      <a:r>
                        <a:rPr lang="zh-CN" altLang="zh-CN" sz="2400" b="1" i="0" kern="1200" baseline="0" dirty="0" smtClean="0">
                          <a:solidFill>
                            <a:schemeClr val="tx1"/>
                          </a:solidFill>
                          <a:latin typeface="+mn-lt"/>
                          <a:ea typeface="+mn-ea"/>
                          <a:cs typeface="+mn-cs"/>
                        </a:rPr>
                        <a:t>海曙区和慈溪市</a:t>
                      </a:r>
                      <a:endParaRPr lang="zh-CN" altLang="en-US" sz="2400" b="1" i="0" kern="1200" baseline="0" dirty="0">
                        <a:solidFill>
                          <a:schemeClr val="tx1"/>
                        </a:solidFill>
                        <a:latin typeface="+mn-lt"/>
                        <a:ea typeface="+mn-ea"/>
                        <a:cs typeface="+mn-cs"/>
                      </a:endParaRPr>
                    </a:p>
                  </a:txBody>
                  <a:tcPr/>
                </a:tc>
                <a:tc>
                  <a:txBody>
                    <a:bodyPr/>
                    <a:lstStyle/>
                    <a:p>
                      <a:pPr marL="0" algn="ctr" defTabSz="914400" rtl="0" eaLnBrk="1" latinLnBrk="0" hangingPunct="1"/>
                      <a:r>
                        <a:rPr lang="zh-CN" altLang="zh-CN" sz="2400" b="1" i="0" kern="1200" baseline="0" dirty="0" smtClean="0">
                          <a:solidFill>
                            <a:schemeClr val="tx1"/>
                          </a:solidFill>
                          <a:latin typeface="+mn-lt"/>
                          <a:ea typeface="+mn-ea"/>
                          <a:cs typeface="+mn-cs"/>
                        </a:rPr>
                        <a:t>宁波市税务局管辖范围内</a:t>
                      </a:r>
                      <a:endParaRPr lang="zh-CN" altLang="en-US" sz="2400" b="1" i="0" kern="1200" baseline="0" dirty="0">
                        <a:solidFill>
                          <a:schemeClr val="tx1"/>
                        </a:solidFill>
                        <a:latin typeface="+mn-lt"/>
                        <a:ea typeface="+mn-ea"/>
                        <a:cs typeface="+mn-cs"/>
                      </a:endParaRPr>
                    </a:p>
                  </a:txBody>
                  <a:tcPr/>
                </a:tc>
              </a:tr>
              <a:tr h="418593">
                <a:tc>
                  <a:txBody>
                    <a:bodyPr/>
                    <a:lstStyle/>
                    <a:p>
                      <a:pPr algn="ctr"/>
                      <a:r>
                        <a:rPr lang="en-US" altLang="zh-CN" sz="2400" b="1" i="0" kern="1200" baseline="0" dirty="0" smtClean="0">
                          <a:solidFill>
                            <a:schemeClr val="tx1"/>
                          </a:solidFill>
                          <a:latin typeface="+mn-lt"/>
                          <a:ea typeface="+mn-ea"/>
                          <a:cs typeface="+mn-cs"/>
                        </a:rPr>
                        <a:t>2020</a:t>
                      </a:r>
                      <a:r>
                        <a:rPr lang="zh-CN" altLang="en-US" sz="2400" b="1" i="0" kern="1200" baseline="0" dirty="0" smtClean="0">
                          <a:solidFill>
                            <a:schemeClr val="tx1"/>
                          </a:solidFill>
                          <a:latin typeface="+mn-lt"/>
                          <a:ea typeface="+mn-ea"/>
                          <a:cs typeface="+mn-cs"/>
                        </a:rPr>
                        <a:t>年</a:t>
                      </a:r>
                      <a:r>
                        <a:rPr lang="en-US" altLang="zh-CN" sz="2400" b="1" i="0" kern="1200" baseline="0" dirty="0" smtClean="0">
                          <a:solidFill>
                            <a:schemeClr val="tx1"/>
                          </a:solidFill>
                          <a:latin typeface="+mn-lt"/>
                          <a:ea typeface="+mn-ea"/>
                          <a:cs typeface="+mn-cs"/>
                        </a:rPr>
                        <a:t>9</a:t>
                      </a:r>
                      <a:r>
                        <a:rPr lang="zh-CN" altLang="en-US" sz="2400" b="1" i="0" kern="1200" baseline="0" dirty="0" smtClean="0">
                          <a:solidFill>
                            <a:schemeClr val="tx1"/>
                          </a:solidFill>
                          <a:latin typeface="+mn-lt"/>
                          <a:ea typeface="+mn-ea"/>
                          <a:cs typeface="+mn-cs"/>
                        </a:rPr>
                        <a:t>月</a:t>
                      </a:r>
                      <a:r>
                        <a:rPr lang="en-US" altLang="zh-CN" sz="2400" b="1" i="0" kern="1200" baseline="0" dirty="0" smtClean="0">
                          <a:solidFill>
                            <a:schemeClr val="tx1"/>
                          </a:solidFill>
                          <a:latin typeface="+mn-lt"/>
                          <a:ea typeface="+mn-ea"/>
                          <a:cs typeface="+mn-cs"/>
                        </a:rPr>
                        <a:t>16</a:t>
                      </a:r>
                      <a:r>
                        <a:rPr lang="zh-CN" altLang="en-US" sz="2400" b="1" i="0" kern="1200" baseline="0" dirty="0" smtClean="0">
                          <a:solidFill>
                            <a:schemeClr val="tx1"/>
                          </a:solidFill>
                          <a:latin typeface="+mn-lt"/>
                          <a:ea typeface="+mn-ea"/>
                          <a:cs typeface="+mn-cs"/>
                        </a:rPr>
                        <a:t>日</a:t>
                      </a:r>
                      <a:endParaRPr lang="zh-CN" altLang="en-US" sz="2400" b="1" i="0" kern="1200" baseline="0" dirty="0">
                        <a:solidFill>
                          <a:schemeClr val="tx1"/>
                        </a:solidFill>
                        <a:latin typeface="+mn-lt"/>
                        <a:ea typeface="+mn-ea"/>
                        <a:cs typeface="+mn-cs"/>
                      </a:endParaRPr>
                    </a:p>
                  </a:txBody>
                  <a:tcPr/>
                </a:tc>
                <a:tc>
                  <a:txBody>
                    <a:bodyPr/>
                    <a:lstStyle/>
                    <a:p>
                      <a:pPr algn="ctr"/>
                      <a:r>
                        <a:rPr lang="zh-CN" altLang="zh-CN" sz="2400" b="1" i="0" kern="1200" baseline="0" dirty="0" smtClean="0">
                          <a:solidFill>
                            <a:schemeClr val="tx1"/>
                          </a:solidFill>
                          <a:latin typeface="+mn-lt"/>
                          <a:ea typeface="+mn-ea"/>
                          <a:cs typeface="+mn-cs"/>
                        </a:rPr>
                        <a:t>宁波全市</a:t>
                      </a:r>
                      <a:endParaRPr lang="zh-CN" altLang="en-US" sz="2400" b="1" i="0" kern="1200" baseline="0" dirty="0">
                        <a:solidFill>
                          <a:schemeClr val="tx1"/>
                        </a:solidFill>
                        <a:latin typeface="+mn-lt"/>
                        <a:ea typeface="+mn-ea"/>
                        <a:cs typeface="+mn-cs"/>
                      </a:endParaRPr>
                    </a:p>
                  </a:txBody>
                  <a:tcPr/>
                </a:tc>
                <a:tc>
                  <a:txBody>
                    <a:bodyPr/>
                    <a:lstStyle/>
                    <a:p>
                      <a:pPr algn="ctr"/>
                      <a:r>
                        <a:rPr lang="zh-CN" altLang="zh-CN" sz="2400" b="1" i="0" kern="1200" baseline="0" dirty="0" smtClean="0">
                          <a:solidFill>
                            <a:schemeClr val="tx1"/>
                          </a:solidFill>
                          <a:latin typeface="+mn-lt"/>
                          <a:ea typeface="+mn-ea"/>
                          <a:cs typeface="+mn-cs"/>
                        </a:rPr>
                        <a:t>浙江省税务局、宁波市税务局管辖范围内</a:t>
                      </a:r>
                      <a:endParaRPr lang="zh-CN" altLang="en-US" sz="2400" b="1" i="0" kern="1200" baseline="0" dirty="0">
                        <a:solidFill>
                          <a:schemeClr val="tx1"/>
                        </a:solidFill>
                        <a:latin typeface="+mn-lt"/>
                        <a:ea typeface="+mn-ea"/>
                        <a:cs typeface="+mn-cs"/>
                      </a:endParaRPr>
                    </a:p>
                  </a:txBody>
                  <a:tcPr/>
                </a:tc>
              </a:tr>
              <a:tr h="418593">
                <a:tc>
                  <a:txBody>
                    <a:bodyPr/>
                    <a:lstStyle/>
                    <a:p>
                      <a:pPr algn="ctr"/>
                      <a:r>
                        <a:rPr lang="en-US" altLang="zh-CN" sz="2400" b="1" i="0" kern="1200" baseline="0" dirty="0" smtClean="0">
                          <a:solidFill>
                            <a:schemeClr val="tx1"/>
                          </a:solidFill>
                          <a:latin typeface="+mn-lt"/>
                          <a:ea typeface="+mn-ea"/>
                          <a:cs typeface="+mn-cs"/>
                        </a:rPr>
                        <a:t>2020</a:t>
                      </a:r>
                      <a:r>
                        <a:rPr lang="zh-CN" altLang="en-US" sz="2400" b="1" i="0" kern="1200" baseline="0" dirty="0" smtClean="0">
                          <a:solidFill>
                            <a:schemeClr val="tx1"/>
                          </a:solidFill>
                          <a:latin typeface="+mn-lt"/>
                          <a:ea typeface="+mn-ea"/>
                          <a:cs typeface="+mn-cs"/>
                        </a:rPr>
                        <a:t>年</a:t>
                      </a:r>
                      <a:r>
                        <a:rPr lang="en-US" altLang="zh-CN" sz="2400" b="1" i="0" kern="1200" baseline="0" dirty="0" smtClean="0">
                          <a:solidFill>
                            <a:schemeClr val="tx1"/>
                          </a:solidFill>
                          <a:latin typeface="+mn-lt"/>
                          <a:ea typeface="+mn-ea"/>
                          <a:cs typeface="+mn-cs"/>
                        </a:rPr>
                        <a:t>10</a:t>
                      </a:r>
                      <a:r>
                        <a:rPr lang="zh-CN" altLang="en-US" sz="2400" b="1" i="0" kern="1200" baseline="0" dirty="0" smtClean="0">
                          <a:solidFill>
                            <a:schemeClr val="tx1"/>
                          </a:solidFill>
                          <a:latin typeface="+mn-lt"/>
                          <a:ea typeface="+mn-ea"/>
                          <a:cs typeface="+mn-cs"/>
                        </a:rPr>
                        <a:t>月</a:t>
                      </a:r>
                      <a:r>
                        <a:rPr lang="en-US" altLang="zh-CN" sz="2400" b="1" i="0" kern="1200" baseline="0" dirty="0" smtClean="0">
                          <a:solidFill>
                            <a:schemeClr val="tx1"/>
                          </a:solidFill>
                          <a:latin typeface="+mn-lt"/>
                          <a:ea typeface="+mn-ea"/>
                          <a:cs typeface="+mn-cs"/>
                        </a:rPr>
                        <a:t>28</a:t>
                      </a:r>
                      <a:r>
                        <a:rPr lang="zh-CN" altLang="en-US" sz="2400" b="1" i="0" kern="1200" baseline="0" dirty="0" smtClean="0">
                          <a:solidFill>
                            <a:schemeClr val="tx1"/>
                          </a:solidFill>
                          <a:latin typeface="+mn-lt"/>
                          <a:ea typeface="+mn-ea"/>
                          <a:cs typeface="+mn-cs"/>
                        </a:rPr>
                        <a:t>日</a:t>
                      </a:r>
                      <a:endParaRPr lang="zh-CN" altLang="en-US" sz="2400" b="1" i="0" kern="1200" baseline="0" dirty="0">
                        <a:solidFill>
                          <a:schemeClr val="tx1"/>
                        </a:solidFill>
                        <a:latin typeface="+mn-lt"/>
                        <a:ea typeface="+mn-ea"/>
                        <a:cs typeface="+mn-cs"/>
                      </a:endParaRPr>
                    </a:p>
                  </a:txBody>
                  <a:tcPr/>
                </a:tc>
                <a:tc>
                  <a:txBody>
                    <a:bodyPr/>
                    <a:lstStyle/>
                    <a:p>
                      <a:pPr algn="ctr"/>
                      <a:r>
                        <a:rPr lang="zh-CN" altLang="en-US" sz="2400" b="1" i="0" kern="1200" baseline="0" dirty="0" smtClean="0">
                          <a:solidFill>
                            <a:schemeClr val="tx1"/>
                          </a:solidFill>
                          <a:latin typeface="+mn-lt"/>
                          <a:ea typeface="+mn-ea"/>
                          <a:cs typeface="+mn-cs"/>
                        </a:rPr>
                        <a:t>杭州市 </a:t>
                      </a:r>
                      <a:endParaRPr lang="zh-CN" altLang="en-US" sz="2400" b="1" i="0" kern="1200" baseline="0" dirty="0">
                        <a:solidFill>
                          <a:schemeClr val="tx1"/>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2400" b="1" i="0" kern="1200" baseline="0" dirty="0" smtClean="0">
                          <a:solidFill>
                            <a:schemeClr val="tx1"/>
                          </a:solidFill>
                          <a:latin typeface="+mn-lt"/>
                          <a:ea typeface="+mn-ea"/>
                          <a:cs typeface="+mn-cs"/>
                        </a:rPr>
                        <a:t>浙江省税务局、宁波市税务局管辖范围内</a:t>
                      </a:r>
                      <a:endParaRPr lang="zh-CN" altLang="en-US" sz="2400" b="1" i="0" kern="1200" baseline="0" dirty="0" smtClean="0">
                        <a:solidFill>
                          <a:schemeClr val="tx1"/>
                        </a:solidFill>
                        <a:latin typeface="+mn-lt"/>
                        <a:ea typeface="+mn-ea"/>
                        <a:cs typeface="+mn-cs"/>
                      </a:endParaRPr>
                    </a:p>
                  </a:txBody>
                  <a:tcPr/>
                </a:tc>
              </a:tr>
              <a:tr h="418593">
                <a:tc>
                  <a:txBody>
                    <a:bodyPr/>
                    <a:lstStyle/>
                    <a:p>
                      <a:pPr algn="ctr"/>
                      <a:r>
                        <a:rPr lang="en-US" altLang="zh-CN" sz="2400" b="1" i="0" kern="1200" baseline="0" dirty="0" smtClean="0">
                          <a:solidFill>
                            <a:schemeClr val="tx1"/>
                          </a:solidFill>
                          <a:latin typeface="+mn-lt"/>
                          <a:ea typeface="+mn-ea"/>
                          <a:cs typeface="+mn-cs"/>
                        </a:rPr>
                        <a:t>……</a:t>
                      </a:r>
                      <a:endParaRPr lang="zh-CN" altLang="en-US" sz="2400" b="1" i="0" kern="1200" baseline="0" dirty="0">
                        <a:solidFill>
                          <a:schemeClr val="tx1"/>
                        </a:solidFill>
                        <a:latin typeface="+mn-lt"/>
                        <a:ea typeface="+mn-ea"/>
                        <a:cs typeface="+mn-cs"/>
                      </a:endParaRPr>
                    </a:p>
                  </a:txBody>
                  <a:tcPr/>
                </a:tc>
                <a:tc>
                  <a:txBody>
                    <a:bodyPr/>
                    <a:lstStyle/>
                    <a:p>
                      <a:pPr algn="ctr"/>
                      <a:r>
                        <a:rPr lang="en-US" altLang="zh-CN" sz="2400" b="1" i="0" kern="1200" baseline="0" dirty="0" smtClean="0">
                          <a:solidFill>
                            <a:schemeClr val="tx1"/>
                          </a:solidFill>
                          <a:latin typeface="+mn-lt"/>
                          <a:ea typeface="+mn-ea"/>
                          <a:cs typeface="+mn-cs"/>
                        </a:rPr>
                        <a:t>……</a:t>
                      </a:r>
                      <a:endParaRPr lang="zh-CN" altLang="en-US" sz="2400" b="1" i="0" kern="1200" baseline="0" dirty="0">
                        <a:solidFill>
                          <a:schemeClr val="tx1"/>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i="0" kern="1200" baseline="0" dirty="0" smtClean="0">
                          <a:solidFill>
                            <a:schemeClr val="tx1"/>
                          </a:solidFill>
                          <a:latin typeface="+mn-lt"/>
                          <a:ea typeface="+mn-ea"/>
                          <a:cs typeface="+mn-cs"/>
                        </a:rPr>
                        <a:t>……</a:t>
                      </a:r>
                      <a:endParaRPr lang="zh-CN" altLang="en-US" sz="2400" b="1" i="0" kern="1200" baseline="0" dirty="0" smtClean="0">
                        <a:solidFill>
                          <a:schemeClr val="tx1"/>
                        </a:solidFill>
                        <a:latin typeface="+mn-lt"/>
                        <a:ea typeface="+mn-ea"/>
                        <a:cs typeface="+mn-cs"/>
                      </a:endParaRPr>
                    </a:p>
                  </a:txBody>
                  <a:tcPr/>
                </a:tc>
              </a:tr>
            </a:tbl>
          </a:graphicData>
        </a:graphic>
      </p:graphicFrame>
    </p:spTree>
    <p:extLst>
      <p:ext uri="{BB962C8B-B14F-4D97-AF65-F5344CB8AC3E}">
        <p14:creationId xmlns:p14="http://schemas.microsoft.com/office/powerpoint/2010/main" val="31205573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normAutofit/>
          </a:bodyPr>
          <a:lstStyle/>
          <a:p>
            <a:r>
              <a:rPr lang="zh-CN" altLang="en-US" dirty="0" smtClean="0">
                <a:solidFill>
                  <a:srgbClr val="0070C0"/>
                </a:solidFill>
              </a:rPr>
              <a:t>（二）电子发票与纸质发票不同之处</a:t>
            </a:r>
            <a:endParaRPr lang="en-US" altLang="zh-CN" dirty="0" smtClean="0">
              <a:solidFill>
                <a:srgbClr val="0070C0"/>
              </a:solidFill>
            </a:endParaRPr>
          </a:p>
          <a:p>
            <a:r>
              <a:rPr lang="en-US" altLang="zh-CN" dirty="0" smtClean="0"/>
              <a:t>1.</a:t>
            </a:r>
            <a:r>
              <a:rPr lang="zh-CN" altLang="en-US" dirty="0" smtClean="0"/>
              <a:t>不领用税务机关印制的发票，以发票赋号替代发票领用</a:t>
            </a:r>
            <a:endParaRPr lang="en-US" altLang="zh-CN" dirty="0" smtClean="0"/>
          </a:p>
          <a:p>
            <a:r>
              <a:rPr lang="en-US" altLang="zh-CN" dirty="0" smtClean="0"/>
              <a:t>2.</a:t>
            </a:r>
            <a:r>
              <a:rPr lang="zh-CN" altLang="en-US" dirty="0" smtClean="0"/>
              <a:t>使用电子签名和电子监制章</a:t>
            </a:r>
            <a:endParaRPr lang="en-US" altLang="zh-CN" dirty="0" smtClean="0"/>
          </a:p>
          <a:p>
            <a:r>
              <a:rPr lang="zh-CN" altLang="zh-CN" dirty="0"/>
              <a:t>采用可靠的电子签名代替原发票专用章，采用经过税务数字证书签名的电子发票监制章代替原发票监制</a:t>
            </a:r>
            <a:r>
              <a:rPr lang="zh-CN" altLang="zh-CN" dirty="0" smtClean="0"/>
              <a:t>章</a:t>
            </a:r>
            <a:endParaRPr lang="en-US" altLang="zh-CN" dirty="0" smtClean="0"/>
          </a:p>
          <a:p>
            <a:r>
              <a:rPr lang="en-US" altLang="zh-CN" dirty="0" smtClean="0"/>
              <a:t>3.</a:t>
            </a:r>
            <a:r>
              <a:rPr lang="zh-CN" altLang="en-US" dirty="0" smtClean="0"/>
              <a:t>以电子形式存在</a:t>
            </a:r>
            <a:r>
              <a:rPr lang="en-US" altLang="zh-CN" dirty="0" smtClean="0"/>
              <a:t>——</a:t>
            </a:r>
            <a:r>
              <a:rPr lang="zh-CN" altLang="zh-CN"/>
              <a:t>增值税</a:t>
            </a:r>
            <a:r>
              <a:rPr lang="zh-CN" altLang="zh-CN" smtClean="0"/>
              <a:t>电子发票</a:t>
            </a:r>
            <a:r>
              <a:rPr lang="zh-CN" altLang="zh-CN" dirty="0"/>
              <a:t>版式文件</a:t>
            </a:r>
            <a:endParaRPr lang="en-US" altLang="zh-CN" dirty="0" smtClean="0"/>
          </a:p>
          <a:p>
            <a:r>
              <a:rPr lang="zh-CN" altLang="zh-CN" dirty="0"/>
              <a:t>增值税电子发票公共服务平台</a:t>
            </a:r>
            <a:r>
              <a:rPr lang="zh-CN" altLang="zh-CN" dirty="0" smtClean="0"/>
              <a:t>开具</a:t>
            </a:r>
            <a:r>
              <a:rPr lang="zh-CN" altLang="en-US" dirty="0" smtClean="0"/>
              <a:t>的</a:t>
            </a:r>
            <a:r>
              <a:rPr lang="zh-CN" altLang="zh-CN" dirty="0" smtClean="0"/>
              <a:t>增值税</a:t>
            </a:r>
            <a:r>
              <a:rPr lang="zh-CN" altLang="zh-CN" dirty="0"/>
              <a:t>电子普通发票版式文件格式为</a:t>
            </a:r>
            <a:r>
              <a:rPr lang="en-US" altLang="zh-CN" dirty="0"/>
              <a:t>OFD</a:t>
            </a:r>
            <a:r>
              <a:rPr lang="zh-CN" altLang="zh-CN" dirty="0"/>
              <a:t>格式。单位和个人可以登录全国增值税发票查验平台（</a:t>
            </a:r>
            <a:r>
              <a:rPr lang="en-US" altLang="zh-CN" dirty="0"/>
              <a:t>https://inv-veri.chinatax.gov.cn</a:t>
            </a:r>
            <a:r>
              <a:rPr lang="zh-CN" altLang="zh-CN" dirty="0"/>
              <a:t>）下载增值税电子发票版式文件阅读器查阅</a:t>
            </a:r>
            <a:r>
              <a:rPr lang="zh-CN" altLang="zh-CN" dirty="0" smtClean="0"/>
              <a:t>增值税电子发票</a:t>
            </a:r>
            <a:r>
              <a:rPr lang="zh-CN" altLang="en-US" dirty="0" smtClean="0"/>
              <a:t>，</a:t>
            </a:r>
            <a:r>
              <a:rPr lang="zh-CN" altLang="zh-CN" dirty="0"/>
              <a:t>查阅</a:t>
            </a:r>
            <a:r>
              <a:rPr lang="zh-CN" altLang="zh-CN" dirty="0" smtClean="0"/>
              <a:t>电子</a:t>
            </a:r>
            <a:r>
              <a:rPr lang="zh-CN" altLang="en-US" dirty="0" smtClean="0"/>
              <a:t>发</a:t>
            </a:r>
            <a:r>
              <a:rPr lang="zh-CN" altLang="zh-CN" dirty="0" smtClean="0"/>
              <a:t>票</a:t>
            </a:r>
            <a:r>
              <a:rPr lang="zh-CN" altLang="zh-CN" dirty="0"/>
              <a:t>并验证电子签名</a:t>
            </a:r>
            <a:r>
              <a:rPr lang="zh-CN" altLang="zh-CN" dirty="0" smtClean="0"/>
              <a:t>有效性</a:t>
            </a:r>
            <a:endParaRPr lang="en-US" altLang="zh-CN" dirty="0" smtClean="0"/>
          </a:p>
          <a:p>
            <a:endParaRPr lang="zh-CN" altLang="en-US" dirty="0"/>
          </a:p>
        </p:txBody>
      </p:sp>
    </p:spTree>
    <p:extLst>
      <p:ext uri="{BB962C8B-B14F-4D97-AF65-F5344CB8AC3E}">
        <p14:creationId xmlns:p14="http://schemas.microsoft.com/office/powerpoint/2010/main" val="37104553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lstStyle/>
          <a:p>
            <a:r>
              <a:rPr lang="en-US" altLang="zh-CN" dirty="0"/>
              <a:t>4.</a:t>
            </a:r>
            <a:r>
              <a:rPr lang="zh-CN" altLang="en-US" dirty="0"/>
              <a:t>增值税电子发票打印件，开具方或受票方都可以打印，打印次数或份数不</a:t>
            </a:r>
            <a:r>
              <a:rPr lang="zh-CN" altLang="en-US" dirty="0" smtClean="0"/>
              <a:t>限</a:t>
            </a:r>
            <a:endParaRPr lang="en-US" altLang="zh-CN" dirty="0"/>
          </a:p>
          <a:p>
            <a:r>
              <a:rPr lang="en-US" altLang="zh-CN" dirty="0" smtClean="0"/>
              <a:t>5.</a:t>
            </a:r>
            <a:r>
              <a:rPr lang="zh-CN" altLang="en-US" dirty="0" smtClean="0"/>
              <a:t>通过</a:t>
            </a:r>
            <a:r>
              <a:rPr lang="zh-CN" altLang="zh-CN" dirty="0" smtClean="0"/>
              <a:t>增值税</a:t>
            </a:r>
            <a:r>
              <a:rPr lang="zh-CN" altLang="zh-CN" dirty="0"/>
              <a:t>电子发票公共服务</a:t>
            </a:r>
            <a:r>
              <a:rPr lang="zh-CN" altLang="zh-CN" dirty="0" smtClean="0"/>
              <a:t>平台</a:t>
            </a:r>
            <a:r>
              <a:rPr lang="zh-CN" altLang="en-US" dirty="0" smtClean="0"/>
              <a:t>开具</a:t>
            </a:r>
            <a:endParaRPr lang="en-US" altLang="zh-CN" dirty="0" smtClean="0"/>
          </a:p>
          <a:p>
            <a:r>
              <a:rPr lang="en-US" altLang="zh-CN" dirty="0" smtClean="0"/>
              <a:t>6.</a:t>
            </a:r>
            <a:r>
              <a:rPr lang="zh-CN" altLang="en-US" dirty="0"/>
              <a:t>增值税电子发票</a:t>
            </a:r>
            <a:r>
              <a:rPr lang="zh-CN" altLang="en-US" dirty="0">
                <a:solidFill>
                  <a:srgbClr val="FF0000"/>
                </a:solidFill>
              </a:rPr>
              <a:t>不支持作废</a:t>
            </a:r>
            <a:r>
              <a:rPr lang="zh-CN" altLang="en-US" dirty="0"/>
              <a:t>，只能冲</a:t>
            </a:r>
            <a:r>
              <a:rPr lang="zh-CN" altLang="en-US" dirty="0" smtClean="0"/>
              <a:t>红</a:t>
            </a:r>
            <a:endParaRPr lang="en-US" altLang="zh-CN" dirty="0" smtClean="0"/>
          </a:p>
          <a:p>
            <a:r>
              <a:rPr lang="en-US" altLang="zh-CN" dirty="0" smtClean="0"/>
              <a:t>7.</a:t>
            </a:r>
            <a:r>
              <a:rPr lang="zh-CN" altLang="en-US" dirty="0" smtClean="0"/>
              <a:t>增值税电子发票不再有记账联、发票联或抵扣联区别</a:t>
            </a:r>
            <a:endParaRPr lang="en-US" altLang="zh-CN" dirty="0"/>
          </a:p>
          <a:p>
            <a:r>
              <a:rPr lang="en-US" altLang="zh-CN" dirty="0" smtClean="0"/>
              <a:t>8.</a:t>
            </a:r>
            <a:r>
              <a:rPr lang="zh-CN" altLang="zh-CN" dirty="0"/>
              <a:t>以电子专票的纸质打印件作为税收凭证的，应当同时保存打印该纸质件的电子专票</a:t>
            </a:r>
            <a:endParaRPr lang="en-US" altLang="zh-CN" dirty="0"/>
          </a:p>
          <a:p>
            <a:endParaRPr lang="en-US" altLang="zh-CN" dirty="0"/>
          </a:p>
          <a:p>
            <a:endParaRPr lang="zh-CN" altLang="en-US" dirty="0"/>
          </a:p>
        </p:txBody>
      </p:sp>
    </p:spTree>
    <p:extLst>
      <p:ext uri="{BB962C8B-B14F-4D97-AF65-F5344CB8AC3E}">
        <p14:creationId xmlns:p14="http://schemas.microsoft.com/office/powerpoint/2010/main" val="33285629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lstStyle/>
          <a:p>
            <a:r>
              <a:rPr lang="zh-CN" altLang="en-US" dirty="0" smtClean="0">
                <a:solidFill>
                  <a:srgbClr val="0070C0"/>
                </a:solidFill>
              </a:rPr>
              <a:t>（三）电子发票</a:t>
            </a:r>
            <a:r>
              <a:rPr lang="zh-CN" altLang="en-US" dirty="0">
                <a:solidFill>
                  <a:srgbClr val="0070C0"/>
                </a:solidFill>
              </a:rPr>
              <a:t>与纸</a:t>
            </a:r>
            <a:r>
              <a:rPr lang="zh-CN" altLang="en-US" dirty="0" smtClean="0">
                <a:solidFill>
                  <a:srgbClr val="0070C0"/>
                </a:solidFill>
              </a:rPr>
              <a:t>质发票相同之处</a:t>
            </a:r>
            <a:endParaRPr lang="en-US" altLang="zh-CN" dirty="0" smtClean="0">
              <a:solidFill>
                <a:srgbClr val="0070C0"/>
              </a:solidFill>
            </a:endParaRPr>
          </a:p>
          <a:p>
            <a:r>
              <a:rPr lang="en-US" altLang="zh-CN" dirty="0"/>
              <a:t>1</a:t>
            </a:r>
            <a:r>
              <a:rPr lang="en-US" altLang="zh-CN" dirty="0" smtClean="0"/>
              <a:t>.</a:t>
            </a:r>
            <a:r>
              <a:rPr lang="zh-CN" altLang="zh-CN" dirty="0"/>
              <a:t>属于</a:t>
            </a:r>
            <a:r>
              <a:rPr lang="zh-CN" altLang="zh-CN" dirty="0" smtClean="0"/>
              <a:t>增值税发票</a:t>
            </a:r>
            <a:r>
              <a:rPr lang="zh-CN" altLang="zh-CN" dirty="0"/>
              <a:t>，其法律效力、基本用途、基本使用规定等与纸质</a:t>
            </a:r>
            <a:r>
              <a:rPr lang="zh-CN" altLang="zh-CN" dirty="0" smtClean="0"/>
              <a:t>增值税发票相同</a:t>
            </a:r>
            <a:endParaRPr lang="en-US" altLang="zh-CN" dirty="0" smtClean="0"/>
          </a:p>
          <a:p>
            <a:r>
              <a:rPr lang="en-US" altLang="zh-CN" dirty="0" smtClean="0"/>
              <a:t>2.</a:t>
            </a:r>
            <a:r>
              <a:rPr lang="zh-CN" altLang="en-US" dirty="0" smtClean="0"/>
              <a:t>增值税电子发票的票种核定（种类、最高开票限额、领用数量等）与纸质发票相同</a:t>
            </a:r>
            <a:endParaRPr lang="en-US" altLang="zh-CN" dirty="0" smtClean="0"/>
          </a:p>
          <a:p>
            <a:r>
              <a:rPr lang="en-US" altLang="zh-CN" dirty="0" smtClean="0"/>
              <a:t>3.</a:t>
            </a:r>
            <a:r>
              <a:rPr lang="zh-CN" altLang="en-US" dirty="0" smtClean="0"/>
              <a:t>发票的基本开具方法与纸质发票相同</a:t>
            </a:r>
            <a:endParaRPr lang="en-US" altLang="zh-CN" dirty="0" smtClean="0"/>
          </a:p>
          <a:p>
            <a:r>
              <a:rPr lang="en-US" altLang="zh-CN" dirty="0" smtClean="0"/>
              <a:t>4.</a:t>
            </a:r>
            <a:r>
              <a:rPr lang="zh-CN" altLang="en-US" dirty="0" smtClean="0"/>
              <a:t>红字发票的开具与纸质发票相同</a:t>
            </a:r>
            <a:endParaRPr lang="en-US" altLang="zh-CN" dirty="0" smtClean="0"/>
          </a:p>
          <a:p>
            <a:r>
              <a:rPr lang="en-US" altLang="zh-CN" dirty="0" smtClean="0"/>
              <a:t>5.</a:t>
            </a:r>
            <a:r>
              <a:rPr lang="zh-CN" altLang="en-US" dirty="0" smtClean="0"/>
              <a:t>发票的查验与纸质发票相同</a:t>
            </a:r>
            <a:endParaRPr lang="en-US" altLang="zh-CN" dirty="0" smtClean="0"/>
          </a:p>
          <a:p>
            <a:r>
              <a:rPr lang="zh-CN" altLang="zh-CN" dirty="0"/>
              <a:t>通过全国增值税发票查验平台（</a:t>
            </a:r>
            <a:r>
              <a:rPr lang="en-US" altLang="zh-CN" u="sng" dirty="0"/>
              <a:t>https://inv-veri.chinatax.gov.cn</a:t>
            </a:r>
            <a:r>
              <a:rPr lang="zh-CN" altLang="zh-CN" dirty="0"/>
              <a:t>）对电子专票信息进行查验</a:t>
            </a:r>
            <a:endParaRPr lang="en-US" altLang="zh-CN" dirty="0" smtClean="0"/>
          </a:p>
          <a:p>
            <a:r>
              <a:rPr lang="en-US" altLang="zh-CN" dirty="0" smtClean="0"/>
              <a:t>6.</a:t>
            </a:r>
            <a:r>
              <a:rPr lang="zh-CN" altLang="en-US" dirty="0" smtClean="0"/>
              <a:t>电子专用发票的用途确认、申报填报与纸质发票相同</a:t>
            </a:r>
            <a:endParaRPr lang="en-US" altLang="zh-CN" dirty="0" smtClean="0"/>
          </a:p>
          <a:p>
            <a:endParaRPr lang="en-US" altLang="zh-CN" dirty="0" smtClean="0"/>
          </a:p>
          <a:p>
            <a:endParaRPr lang="zh-CN" altLang="en-US" dirty="0"/>
          </a:p>
        </p:txBody>
      </p:sp>
    </p:spTree>
    <p:extLst>
      <p:ext uri="{BB962C8B-B14F-4D97-AF65-F5344CB8AC3E}">
        <p14:creationId xmlns:p14="http://schemas.microsoft.com/office/powerpoint/2010/main" val="41192159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normAutofit/>
          </a:bodyPr>
          <a:lstStyle/>
          <a:p>
            <a:r>
              <a:rPr lang="zh-CN" altLang="en-US" dirty="0" smtClean="0">
                <a:solidFill>
                  <a:srgbClr val="0070C0"/>
                </a:solidFill>
              </a:rPr>
              <a:t>（四）增值税电子普通发票的试点纳税人</a:t>
            </a:r>
            <a:endParaRPr lang="en-US" altLang="zh-CN" dirty="0" smtClean="0">
              <a:solidFill>
                <a:srgbClr val="0070C0"/>
              </a:solidFill>
            </a:endParaRPr>
          </a:p>
          <a:p>
            <a:r>
              <a:rPr lang="en-US" altLang="zh-CN" dirty="0" smtClean="0"/>
              <a:t>1.</a:t>
            </a:r>
            <a:r>
              <a:rPr lang="zh-CN" altLang="zh-CN" dirty="0" smtClean="0"/>
              <a:t>自</a:t>
            </a:r>
            <a:r>
              <a:rPr lang="en-US" altLang="zh-CN" dirty="0"/>
              <a:t>2020</a:t>
            </a:r>
            <a:r>
              <a:rPr lang="zh-CN" altLang="zh-CN" dirty="0"/>
              <a:t>年</a:t>
            </a:r>
            <a:r>
              <a:rPr lang="en-US" altLang="zh-CN" dirty="0"/>
              <a:t>4</a:t>
            </a:r>
            <a:r>
              <a:rPr lang="zh-CN" altLang="zh-CN" dirty="0"/>
              <a:t>月</a:t>
            </a:r>
            <a:r>
              <a:rPr lang="en-US" altLang="zh-CN" dirty="0"/>
              <a:t>1</a:t>
            </a:r>
            <a:r>
              <a:rPr lang="zh-CN" altLang="zh-CN" dirty="0"/>
              <a:t>日起，需要开具增值税普通发票、</a:t>
            </a:r>
            <a:r>
              <a:rPr lang="zh-CN" altLang="zh-CN" dirty="0">
                <a:solidFill>
                  <a:srgbClr val="FF0000"/>
                </a:solidFill>
              </a:rPr>
              <a:t>增值税电子普通发票</a:t>
            </a:r>
            <a:r>
              <a:rPr lang="zh-CN" altLang="zh-CN" dirty="0"/>
              <a:t>、增值税专用发票、机动车销售统一发票和二手车销售统一发票的新办纳税人，统一免费领取税务</a:t>
            </a:r>
            <a:r>
              <a:rPr lang="en-US" altLang="zh-CN" dirty="0" err="1"/>
              <a:t>UKey</a:t>
            </a:r>
            <a:r>
              <a:rPr lang="zh-CN" altLang="zh-CN" dirty="0"/>
              <a:t>开具</a:t>
            </a:r>
            <a:r>
              <a:rPr lang="zh-CN" altLang="zh-CN" dirty="0" smtClean="0"/>
              <a:t>发票</a:t>
            </a:r>
            <a:endParaRPr lang="en-US" altLang="zh-CN" dirty="0" smtClean="0"/>
          </a:p>
          <a:p>
            <a:r>
              <a:rPr lang="en-US" altLang="zh-CN" dirty="0" smtClean="0"/>
              <a:t>2.</a:t>
            </a:r>
            <a:r>
              <a:rPr lang="zh-CN" altLang="zh-CN" dirty="0" smtClean="0"/>
              <a:t>已经</a:t>
            </a:r>
            <a:r>
              <a:rPr lang="zh-CN" altLang="zh-CN" dirty="0"/>
              <a:t>领取税务</a:t>
            </a:r>
            <a:r>
              <a:rPr lang="en-US" altLang="zh-CN" dirty="0" err="1"/>
              <a:t>UKey</a:t>
            </a:r>
            <a:r>
              <a:rPr lang="zh-CN" altLang="zh-CN" dirty="0"/>
              <a:t>开具发票的纳税人，可以在核定对应票种后，开具增值税普通发票、</a:t>
            </a:r>
            <a:r>
              <a:rPr lang="zh-CN" altLang="zh-CN" dirty="0">
                <a:solidFill>
                  <a:srgbClr val="FF0000"/>
                </a:solidFill>
              </a:rPr>
              <a:t>增值税电子普通发票</a:t>
            </a:r>
            <a:r>
              <a:rPr lang="zh-CN" altLang="zh-CN" dirty="0"/>
              <a:t>、增值税专用发票、机动车销售统一发票和二手车销售</a:t>
            </a:r>
            <a:r>
              <a:rPr lang="zh-CN" altLang="zh-CN" dirty="0" smtClean="0"/>
              <a:t>统一发票</a:t>
            </a:r>
            <a:endParaRPr lang="zh-CN" altLang="zh-CN" dirty="0"/>
          </a:p>
          <a:p>
            <a:r>
              <a:rPr lang="en-US" altLang="zh-CN" dirty="0" smtClean="0"/>
              <a:t>3.</a:t>
            </a:r>
            <a:r>
              <a:rPr lang="zh-CN" altLang="zh-CN" dirty="0" smtClean="0"/>
              <a:t>已经</a:t>
            </a:r>
            <a:r>
              <a:rPr lang="zh-CN" altLang="zh-CN" dirty="0"/>
              <a:t>使用金税盘、税控盘等税控专用设备的纳税人，可以继续使用金税盘、税控盘等税控专用设备开具增值税普通发票、增值税电子普通发票、增值税专用发票、机动车销售统一发票和二手车销售统一发票，也可以自愿</a:t>
            </a:r>
            <a:r>
              <a:rPr lang="zh-CN" altLang="zh-CN" dirty="0">
                <a:solidFill>
                  <a:srgbClr val="FF0000"/>
                </a:solidFill>
              </a:rPr>
              <a:t>免费换领</a:t>
            </a:r>
            <a:r>
              <a:rPr lang="zh-CN" altLang="zh-CN" dirty="0"/>
              <a:t>税务</a:t>
            </a:r>
            <a:r>
              <a:rPr lang="en-US" altLang="zh-CN" dirty="0" err="1"/>
              <a:t>UKey</a:t>
            </a:r>
            <a:r>
              <a:rPr lang="zh-CN" altLang="zh-CN" dirty="0"/>
              <a:t>开具对应</a:t>
            </a:r>
            <a:r>
              <a:rPr lang="zh-CN" altLang="zh-CN" dirty="0" smtClean="0"/>
              <a:t>发票</a:t>
            </a:r>
            <a:endParaRPr lang="zh-CN" altLang="zh-CN" dirty="0"/>
          </a:p>
          <a:p>
            <a:endParaRPr lang="zh-CN" altLang="en-US" dirty="0"/>
          </a:p>
        </p:txBody>
      </p:sp>
    </p:spTree>
    <p:extLst>
      <p:ext uri="{BB962C8B-B14F-4D97-AF65-F5344CB8AC3E}">
        <p14:creationId xmlns:p14="http://schemas.microsoft.com/office/powerpoint/2010/main" val="670440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lstStyle/>
          <a:p>
            <a:r>
              <a:rPr lang="zh-CN" altLang="en-US" dirty="0" smtClean="0">
                <a:solidFill>
                  <a:srgbClr val="0070C0"/>
                </a:solidFill>
              </a:rPr>
              <a:t>（</a:t>
            </a:r>
            <a:r>
              <a:rPr lang="zh-CN" altLang="en-US" dirty="0">
                <a:solidFill>
                  <a:srgbClr val="0070C0"/>
                </a:solidFill>
              </a:rPr>
              <a:t>五</a:t>
            </a:r>
            <a:r>
              <a:rPr lang="zh-CN" altLang="en-US" dirty="0" smtClean="0">
                <a:solidFill>
                  <a:srgbClr val="0070C0"/>
                </a:solidFill>
              </a:rPr>
              <a:t>）</a:t>
            </a:r>
            <a:r>
              <a:rPr lang="zh-CN" altLang="en-US" dirty="0">
                <a:solidFill>
                  <a:srgbClr val="0070C0"/>
                </a:solidFill>
              </a:rPr>
              <a:t>增值税</a:t>
            </a:r>
            <a:r>
              <a:rPr lang="zh-CN" altLang="en-US" dirty="0" smtClean="0">
                <a:solidFill>
                  <a:srgbClr val="0070C0"/>
                </a:solidFill>
              </a:rPr>
              <a:t>电子专用发票</a:t>
            </a:r>
            <a:r>
              <a:rPr lang="zh-CN" altLang="en-US" dirty="0">
                <a:solidFill>
                  <a:srgbClr val="0070C0"/>
                </a:solidFill>
              </a:rPr>
              <a:t>的试点</a:t>
            </a:r>
            <a:r>
              <a:rPr lang="zh-CN" altLang="en-US" dirty="0" smtClean="0">
                <a:solidFill>
                  <a:srgbClr val="0070C0"/>
                </a:solidFill>
              </a:rPr>
              <a:t>纳税人</a:t>
            </a:r>
            <a:endParaRPr lang="en-US" altLang="zh-CN" dirty="0" smtClean="0">
              <a:solidFill>
                <a:srgbClr val="0070C0"/>
              </a:solidFill>
            </a:endParaRPr>
          </a:p>
          <a:p>
            <a:r>
              <a:rPr lang="en-US" altLang="zh-CN" dirty="0" smtClean="0"/>
              <a:t>1.</a:t>
            </a:r>
            <a:r>
              <a:rPr lang="zh-CN" altLang="zh-CN" dirty="0" smtClean="0"/>
              <a:t>试点纳税人</a:t>
            </a:r>
            <a:r>
              <a:rPr lang="zh-CN" altLang="en-US" dirty="0" smtClean="0"/>
              <a:t>（新办纳税人）</a:t>
            </a:r>
            <a:r>
              <a:rPr lang="zh-CN" altLang="zh-CN" dirty="0" smtClean="0"/>
              <a:t>由</a:t>
            </a:r>
            <a:r>
              <a:rPr lang="zh-CN" altLang="zh-CN" dirty="0"/>
              <a:t>宁波市税务局在纳税人自愿参与试点的基础上选择确定，具体名单由宁波市税务局在其官方网站（</a:t>
            </a:r>
            <a:r>
              <a:rPr lang="en-US" altLang="zh-CN" dirty="0"/>
              <a:t>http://ningbo.chinatax.gov.cn</a:t>
            </a:r>
            <a:r>
              <a:rPr lang="zh-CN" altLang="zh-CN" dirty="0"/>
              <a:t>）上另行公布</a:t>
            </a:r>
            <a:endParaRPr lang="en-US" altLang="zh-CN" dirty="0">
              <a:solidFill>
                <a:srgbClr val="0070C0"/>
              </a:solidFill>
            </a:endParaRPr>
          </a:p>
          <a:p>
            <a:r>
              <a:rPr lang="en-US" altLang="zh-CN" dirty="0" smtClean="0"/>
              <a:t>2.</a:t>
            </a:r>
            <a:r>
              <a:rPr lang="zh-CN" altLang="zh-CN" dirty="0" smtClean="0"/>
              <a:t> 试点</a:t>
            </a:r>
            <a:r>
              <a:rPr lang="zh-CN" altLang="zh-CN" dirty="0"/>
              <a:t>纳税人应当使用税务</a:t>
            </a:r>
            <a:r>
              <a:rPr lang="en-US" altLang="zh-CN" dirty="0" err="1"/>
              <a:t>UKey</a:t>
            </a:r>
            <a:r>
              <a:rPr lang="zh-CN" altLang="zh-CN" dirty="0"/>
              <a:t>开具电子</a:t>
            </a:r>
            <a:r>
              <a:rPr lang="zh-CN" altLang="zh-CN" dirty="0" smtClean="0"/>
              <a:t>专</a:t>
            </a:r>
            <a:r>
              <a:rPr lang="zh-CN" altLang="en-US" dirty="0" smtClean="0"/>
              <a:t>用发</a:t>
            </a:r>
            <a:r>
              <a:rPr lang="zh-CN" altLang="zh-CN" dirty="0" smtClean="0"/>
              <a:t>票</a:t>
            </a:r>
            <a:r>
              <a:rPr lang="zh-CN" altLang="zh-CN" dirty="0"/>
              <a:t>。税务机关向试点纳税人免费发放税务</a:t>
            </a:r>
            <a:r>
              <a:rPr lang="en-US" altLang="zh-CN" dirty="0" err="1" smtClean="0"/>
              <a:t>Ukey</a:t>
            </a:r>
            <a:endParaRPr lang="en-US" altLang="zh-CN" dirty="0" smtClean="0"/>
          </a:p>
          <a:p>
            <a:r>
              <a:rPr lang="en-US" altLang="zh-CN" dirty="0" smtClean="0"/>
              <a:t>3.</a:t>
            </a:r>
            <a:r>
              <a:rPr lang="zh-CN" altLang="zh-CN" dirty="0"/>
              <a:t>试点纳税人开具增值税专用发票时，既可以开具</a:t>
            </a:r>
            <a:r>
              <a:rPr lang="zh-CN" altLang="zh-CN" dirty="0">
                <a:solidFill>
                  <a:srgbClr val="FF0000"/>
                </a:solidFill>
              </a:rPr>
              <a:t>电子</a:t>
            </a:r>
            <a:r>
              <a:rPr lang="zh-CN" altLang="zh-CN" dirty="0" smtClean="0">
                <a:solidFill>
                  <a:srgbClr val="FF0000"/>
                </a:solidFill>
              </a:rPr>
              <a:t>专</a:t>
            </a:r>
            <a:r>
              <a:rPr lang="zh-CN" altLang="en-US" dirty="0" smtClean="0">
                <a:solidFill>
                  <a:srgbClr val="FF0000"/>
                </a:solidFill>
              </a:rPr>
              <a:t>用发</a:t>
            </a:r>
            <a:r>
              <a:rPr lang="zh-CN" altLang="zh-CN" dirty="0" smtClean="0">
                <a:solidFill>
                  <a:srgbClr val="FF0000"/>
                </a:solidFill>
              </a:rPr>
              <a:t>票</a:t>
            </a:r>
            <a:r>
              <a:rPr lang="zh-CN" altLang="zh-CN" dirty="0"/>
              <a:t>，也可以开具</a:t>
            </a:r>
            <a:r>
              <a:rPr lang="zh-CN" altLang="zh-CN" dirty="0">
                <a:solidFill>
                  <a:srgbClr val="FF0000"/>
                </a:solidFill>
              </a:rPr>
              <a:t>纸质</a:t>
            </a:r>
            <a:r>
              <a:rPr lang="zh-CN" altLang="zh-CN" dirty="0" smtClean="0">
                <a:solidFill>
                  <a:srgbClr val="FF0000"/>
                </a:solidFill>
              </a:rPr>
              <a:t>专</a:t>
            </a:r>
            <a:r>
              <a:rPr lang="zh-CN" altLang="en-US" dirty="0" smtClean="0">
                <a:solidFill>
                  <a:srgbClr val="FF0000"/>
                </a:solidFill>
              </a:rPr>
              <a:t>用发</a:t>
            </a:r>
            <a:r>
              <a:rPr lang="zh-CN" altLang="zh-CN" dirty="0" smtClean="0">
                <a:solidFill>
                  <a:srgbClr val="FF0000"/>
                </a:solidFill>
              </a:rPr>
              <a:t>票</a:t>
            </a:r>
            <a:r>
              <a:rPr lang="zh-CN" altLang="zh-CN" dirty="0"/>
              <a:t>。受票方索取纸质专票的，试点纳税人应当开具纸质专票</a:t>
            </a:r>
            <a:r>
              <a:rPr lang="zh-CN" altLang="zh-CN" dirty="0" smtClean="0"/>
              <a:t>。</a:t>
            </a:r>
            <a:r>
              <a:rPr lang="zh-CN" altLang="en-US" dirty="0" smtClean="0"/>
              <a:t>（也同时可以开具电子普通发票或纸质普通发票）</a:t>
            </a:r>
            <a:endParaRPr lang="zh-CN" altLang="en-US" dirty="0"/>
          </a:p>
        </p:txBody>
      </p:sp>
    </p:spTree>
    <p:extLst>
      <p:ext uri="{BB962C8B-B14F-4D97-AF65-F5344CB8AC3E}">
        <p14:creationId xmlns:p14="http://schemas.microsoft.com/office/powerpoint/2010/main" val="2335684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文本框 24"/>
          <p:cNvSpPr txBox="1"/>
          <p:nvPr/>
        </p:nvSpPr>
        <p:spPr>
          <a:xfrm>
            <a:off x="1264747" y="609599"/>
            <a:ext cx="6614504" cy="549434"/>
          </a:xfrm>
          <a:prstGeom prst="rect">
            <a:avLst/>
          </a:prstGeom>
          <a:noFill/>
        </p:spPr>
        <p:txBody>
          <a:bodyPr wrap="square" lIns="71680" tIns="35840" rIns="71680" bIns="35840" rtlCol="0">
            <a:spAutoFit/>
          </a:bodyPr>
          <a:lstStyle/>
          <a:p>
            <a:pPr algn="ctr"/>
            <a:r>
              <a:rPr lang="zh-CN" altLang="en-US" sz="3100" b="1" spc="412" dirty="0" smtClean="0">
                <a:solidFill>
                  <a:srgbClr val="0A509E"/>
                </a:solidFill>
                <a:latin typeface="华文中宋" panose="02010600040101010101" pitchFamily="2" charset="-122"/>
                <a:ea typeface="华文中宋" panose="02010600040101010101" pitchFamily="2" charset="-122"/>
                <a:cs typeface="+mn-ea"/>
                <a:sym typeface="+mn-lt"/>
              </a:rPr>
              <a:t>电子发票</a:t>
            </a:r>
            <a:r>
              <a:rPr lang="zh-CN" altLang="en-US" sz="3100" b="1" spc="412" dirty="0">
                <a:solidFill>
                  <a:srgbClr val="0A509E"/>
                </a:solidFill>
                <a:latin typeface="华文中宋" panose="02010600040101010101" pitchFamily="2" charset="-122"/>
                <a:ea typeface="华文中宋" panose="02010600040101010101" pitchFamily="2" charset="-122"/>
                <a:cs typeface="+mn-ea"/>
                <a:sym typeface="+mn-lt"/>
              </a:rPr>
              <a:t>开票</a:t>
            </a:r>
            <a:r>
              <a:rPr lang="zh-CN" altLang="en-US" sz="3100" b="1" spc="412" dirty="0" smtClean="0">
                <a:solidFill>
                  <a:srgbClr val="0A509E"/>
                </a:solidFill>
                <a:latin typeface="华文中宋" panose="02010600040101010101" pitchFamily="2" charset="-122"/>
                <a:ea typeface="华文中宋" panose="02010600040101010101" pitchFamily="2" charset="-122"/>
                <a:cs typeface="+mn-ea"/>
                <a:sym typeface="+mn-lt"/>
              </a:rPr>
              <a:t>过程</a:t>
            </a:r>
            <a:endParaRPr lang="zh-CN" altLang="en-US" sz="3100" b="1" spc="412" dirty="0">
              <a:solidFill>
                <a:srgbClr val="0A509E"/>
              </a:solidFill>
              <a:latin typeface="华文中宋" panose="02010600040101010101" pitchFamily="2" charset="-122"/>
              <a:ea typeface="华文中宋" panose="02010600040101010101" pitchFamily="2" charset="-122"/>
              <a:cs typeface="+mn-ea"/>
              <a:sym typeface="+mn-lt"/>
            </a:endParaRPr>
          </a:p>
        </p:txBody>
      </p:sp>
      <p:sp>
        <p:nvSpPr>
          <p:cNvPr id="5" name="文本框 4"/>
          <p:cNvSpPr txBox="1"/>
          <p:nvPr/>
        </p:nvSpPr>
        <p:spPr>
          <a:xfrm>
            <a:off x="792208" y="5160534"/>
            <a:ext cx="7559583" cy="657155"/>
          </a:xfrm>
          <a:prstGeom prst="rect">
            <a:avLst/>
          </a:prstGeom>
          <a:noFill/>
        </p:spPr>
        <p:txBody>
          <a:bodyPr wrap="square" lIns="71680" tIns="35840" rIns="71680" bIns="35840" rtlCol="0">
            <a:spAutoFit/>
          </a:bodyPr>
          <a:lstStyle/>
          <a:p>
            <a:pPr marL="268799" indent="-268799">
              <a:buFont typeface="Wingdings" panose="05000000000000000000" pitchFamily="2" charset="2"/>
              <a:buChar char="l"/>
            </a:pPr>
            <a:r>
              <a:rPr kumimoji="1" lang="zh-CN" altLang="en-US" sz="1900" b="1" dirty="0">
                <a:solidFill>
                  <a:srgbClr val="FF0000"/>
                </a:solidFill>
                <a:latin typeface="Lantinghei SC Demibold" panose="02000000000000000000" pitchFamily="2" charset="-122"/>
                <a:ea typeface="Lantinghei SC Demibold" panose="02000000000000000000" pitchFamily="2" charset="-122"/>
              </a:rPr>
              <a:t>生成发票监制章、电子签名代替发票专用章</a:t>
            </a:r>
          </a:p>
          <a:p>
            <a:pPr marL="268799" indent="-268799">
              <a:buFont typeface="Wingdings" panose="05000000000000000000" pitchFamily="2" charset="2"/>
              <a:buChar char="l"/>
            </a:pPr>
            <a:r>
              <a:rPr kumimoji="1" lang="zh-CN" altLang="en-US" sz="1900" b="1" dirty="0" smtClean="0">
                <a:solidFill>
                  <a:srgbClr val="FF0000"/>
                </a:solidFill>
                <a:latin typeface="Lantinghei SC Demibold" panose="02000000000000000000" pitchFamily="2" charset="-122"/>
                <a:ea typeface="Lantinghei SC Demibold" panose="02000000000000000000" pitchFamily="2" charset="-122"/>
              </a:rPr>
              <a:t>专用发票不再</a:t>
            </a:r>
            <a:r>
              <a:rPr kumimoji="1" lang="zh-CN" altLang="en-US" sz="1900" b="1" dirty="0">
                <a:solidFill>
                  <a:srgbClr val="FF0000"/>
                </a:solidFill>
                <a:latin typeface="Lantinghei SC Demibold" panose="02000000000000000000" pitchFamily="2" charset="-122"/>
                <a:ea typeface="Lantinghei SC Demibold" panose="02000000000000000000" pitchFamily="2" charset="-122"/>
              </a:rPr>
              <a:t>区分记账联、发票联和抵扣联</a:t>
            </a:r>
          </a:p>
        </p:txBody>
      </p:sp>
      <p:sp>
        <p:nvSpPr>
          <p:cNvPr id="6" name="文本框 5"/>
          <p:cNvSpPr txBox="1"/>
          <p:nvPr/>
        </p:nvSpPr>
        <p:spPr>
          <a:xfrm>
            <a:off x="902045" y="2762913"/>
            <a:ext cx="2770761" cy="349379"/>
          </a:xfrm>
          <a:prstGeom prst="rect">
            <a:avLst/>
          </a:prstGeom>
          <a:noFill/>
        </p:spPr>
        <p:txBody>
          <a:bodyPr wrap="square" lIns="71680" tIns="35840" rIns="71680" bIns="35840" rtlCol="0">
            <a:spAutoFit/>
          </a:bodyPr>
          <a:lstStyle/>
          <a:p>
            <a:endParaRPr lang="zh-CN" altLang="en-US"/>
          </a:p>
        </p:txBody>
      </p:sp>
      <p:sp>
        <p:nvSpPr>
          <p:cNvPr id="4" name="矩形 3"/>
          <p:cNvSpPr/>
          <p:nvPr/>
        </p:nvSpPr>
        <p:spPr>
          <a:xfrm>
            <a:off x="2834165" y="3743029"/>
            <a:ext cx="3475670" cy="1099132"/>
          </a:xfrm>
          <a:prstGeom prst="rect">
            <a:avLst/>
          </a:prstGeom>
          <a:noFill/>
          <a:ln w="25400">
            <a:solidFill>
              <a:schemeClr val="tx1"/>
            </a:solidFill>
          </a:ln>
        </p:spPr>
        <p:style>
          <a:lnRef idx="2">
            <a:schemeClr val="accent6"/>
          </a:lnRef>
          <a:fillRef idx="1">
            <a:schemeClr val="lt1"/>
          </a:fillRef>
          <a:effectRef idx="0">
            <a:schemeClr val="accent6"/>
          </a:effectRef>
          <a:fontRef idx="minor">
            <a:schemeClr val="dk1"/>
          </a:fontRef>
        </p:style>
        <p:txBody>
          <a:bodyPr lIns="71680" tIns="35840" rIns="71680" bIns="35840" rtlCol="0" anchor="ctr"/>
          <a:lstStyle/>
          <a:p>
            <a:pPr algn="ctr"/>
            <a:r>
              <a:rPr lang="zh-CN" altLang="en-US" sz="2500" b="1" dirty="0">
                <a:latin typeface="Lantinghei SC Demibold" panose="02000000000000000000" pitchFamily="2" charset="-122"/>
                <a:ea typeface="Lantinghei SC Demibold" panose="02000000000000000000" pitchFamily="2" charset="-122"/>
                <a:sym typeface="+mn-ea"/>
              </a:rPr>
              <a:t>增值税</a:t>
            </a:r>
            <a:r>
              <a:rPr lang="zh-CN" altLang="en-US" sz="2500" b="1" dirty="0" smtClean="0">
                <a:latin typeface="Lantinghei SC Demibold" panose="02000000000000000000" pitchFamily="2" charset="-122"/>
                <a:ea typeface="Lantinghei SC Demibold" panose="02000000000000000000" pitchFamily="2" charset="-122"/>
                <a:sym typeface="+mn-ea"/>
              </a:rPr>
              <a:t>电子发票</a:t>
            </a:r>
            <a:r>
              <a:rPr lang="zh-CN" altLang="en-US" sz="2500" b="1" dirty="0">
                <a:latin typeface="Lantinghei SC Demibold" panose="02000000000000000000" pitchFamily="2" charset="-122"/>
                <a:ea typeface="Lantinghei SC Demibold" panose="02000000000000000000" pitchFamily="2" charset="-122"/>
                <a:sym typeface="+mn-ea"/>
              </a:rPr>
              <a:t>（版式文件）</a:t>
            </a:r>
            <a:endParaRPr lang="en-US" altLang="zh-CN" sz="2500" b="1" dirty="0">
              <a:latin typeface="Lantinghei SC Demibold" panose="02000000000000000000" pitchFamily="2" charset="-122"/>
              <a:ea typeface="Lantinghei SC Demibold" panose="02000000000000000000" pitchFamily="2" charset="-122"/>
              <a:sym typeface="+mn-ea"/>
            </a:endParaRPr>
          </a:p>
        </p:txBody>
      </p:sp>
      <p:sp>
        <p:nvSpPr>
          <p:cNvPr id="7" name="文本框 6"/>
          <p:cNvSpPr txBox="1"/>
          <p:nvPr/>
        </p:nvSpPr>
        <p:spPr>
          <a:xfrm>
            <a:off x="876396" y="2234222"/>
            <a:ext cx="2105130" cy="657155"/>
          </a:xfrm>
          <a:prstGeom prst="rect">
            <a:avLst/>
          </a:prstGeom>
          <a:noFill/>
          <a:ln w="12700">
            <a:solidFill>
              <a:schemeClr val="tx1"/>
            </a:solidFill>
          </a:ln>
        </p:spPr>
        <p:txBody>
          <a:bodyPr wrap="square" lIns="71680" tIns="35840" rIns="71680" bIns="35840" rtlCol="0">
            <a:spAutoFit/>
          </a:bodyPr>
          <a:lstStyle/>
          <a:p>
            <a:pPr algn="ctr"/>
            <a:r>
              <a:rPr kumimoji="1" lang="zh-CN" altLang="en-US" sz="1900" b="1" dirty="0">
                <a:latin typeface="Lantinghei SC Demibold" panose="02000000000000000000" pitchFamily="2" charset="-122"/>
                <a:ea typeface="Lantinghei SC Demibold" panose="02000000000000000000" pitchFamily="2" charset="-122"/>
              </a:rPr>
              <a:t>开票方</a:t>
            </a:r>
            <a:endParaRPr kumimoji="1" lang="en-US" altLang="zh-CN" sz="1900" b="1" dirty="0">
              <a:latin typeface="Lantinghei SC Demibold" panose="02000000000000000000" pitchFamily="2" charset="-122"/>
              <a:ea typeface="Lantinghei SC Demibold" panose="02000000000000000000" pitchFamily="2" charset="-122"/>
            </a:endParaRPr>
          </a:p>
          <a:p>
            <a:pPr algn="ctr"/>
            <a:r>
              <a:rPr kumimoji="1" lang="zh-CN" altLang="en-US" sz="1900" b="1" dirty="0">
                <a:latin typeface="Lantinghei SC Demibold" panose="02000000000000000000" pitchFamily="2" charset="-122"/>
                <a:ea typeface="Lantinghei SC Demibold" panose="02000000000000000000" pitchFamily="2" charset="-122"/>
              </a:rPr>
              <a:t>下载生成</a:t>
            </a:r>
          </a:p>
        </p:txBody>
      </p:sp>
      <p:sp>
        <p:nvSpPr>
          <p:cNvPr id="14" name="文本框 13"/>
          <p:cNvSpPr txBox="1"/>
          <p:nvPr/>
        </p:nvSpPr>
        <p:spPr>
          <a:xfrm>
            <a:off x="6055881" y="2234223"/>
            <a:ext cx="2070157" cy="657155"/>
          </a:xfrm>
          <a:prstGeom prst="rect">
            <a:avLst/>
          </a:prstGeom>
          <a:noFill/>
          <a:ln w="12700">
            <a:solidFill>
              <a:schemeClr val="tx1"/>
            </a:solidFill>
          </a:ln>
        </p:spPr>
        <p:txBody>
          <a:bodyPr wrap="square" lIns="71680" tIns="35840" rIns="71680" bIns="35840" rtlCol="0">
            <a:spAutoFit/>
          </a:bodyPr>
          <a:lstStyle/>
          <a:p>
            <a:pPr algn="ctr"/>
            <a:r>
              <a:rPr kumimoji="1" lang="zh-CN" altLang="en-US" sz="1900" b="1" dirty="0">
                <a:latin typeface="Lantinghei SC Demibold" panose="02000000000000000000" pitchFamily="2" charset="-122"/>
                <a:ea typeface="Lantinghei SC Demibold" panose="02000000000000000000" pitchFamily="2" charset="-122"/>
              </a:rPr>
              <a:t>受票方</a:t>
            </a:r>
            <a:endParaRPr kumimoji="1" lang="en-US" altLang="zh-CN" sz="1900" b="1" dirty="0">
              <a:latin typeface="Lantinghei SC Demibold" panose="02000000000000000000" pitchFamily="2" charset="-122"/>
              <a:ea typeface="Lantinghei SC Demibold" panose="02000000000000000000" pitchFamily="2" charset="-122"/>
            </a:endParaRPr>
          </a:p>
          <a:p>
            <a:pPr algn="ctr"/>
            <a:r>
              <a:rPr kumimoji="1" lang="zh-CN" altLang="en-US" sz="1900" b="1" dirty="0">
                <a:latin typeface="Lantinghei SC Demibold" panose="02000000000000000000" pitchFamily="2" charset="-122"/>
                <a:ea typeface="Lantinghei SC Demibold" panose="02000000000000000000" pitchFamily="2" charset="-122"/>
              </a:rPr>
              <a:t>接收文件</a:t>
            </a:r>
          </a:p>
        </p:txBody>
      </p:sp>
      <p:sp>
        <p:nvSpPr>
          <p:cNvPr id="16" name="文本框 15"/>
          <p:cNvSpPr txBox="1"/>
          <p:nvPr/>
        </p:nvSpPr>
        <p:spPr>
          <a:xfrm>
            <a:off x="2740362" y="1738300"/>
            <a:ext cx="3541272" cy="749488"/>
          </a:xfrm>
          <a:prstGeom prst="rect">
            <a:avLst/>
          </a:prstGeom>
          <a:noFill/>
        </p:spPr>
        <p:txBody>
          <a:bodyPr wrap="square" lIns="71680" tIns="35840" rIns="71680" bIns="35840" rtlCol="0">
            <a:spAutoFit/>
          </a:bodyPr>
          <a:lstStyle/>
          <a:p>
            <a:r>
              <a:rPr kumimoji="1" lang="zh-CN" altLang="en-US" sz="2200" b="1" dirty="0">
                <a:latin typeface="Lantinghei SC Demibold" panose="02000000000000000000" pitchFamily="2" charset="-122"/>
                <a:ea typeface="Lantinghei SC Demibold" panose="02000000000000000000" pitchFamily="2" charset="-122"/>
              </a:rPr>
              <a:t>传递：二维码、电子邮件</a:t>
            </a:r>
          </a:p>
          <a:p>
            <a:endParaRPr kumimoji="1" lang="zh-CN" altLang="en-US" sz="2200" dirty="0">
              <a:latin typeface="Lantinghei SC Extralight" panose="02000000000000000000" pitchFamily="2" charset="-122"/>
              <a:ea typeface="Lantinghei SC Extralight" panose="02000000000000000000" pitchFamily="2" charset="-122"/>
            </a:endParaRPr>
          </a:p>
        </p:txBody>
      </p:sp>
      <p:sp>
        <p:nvSpPr>
          <p:cNvPr id="17" name="虚尾箭头 16"/>
          <p:cNvSpPr/>
          <p:nvPr/>
        </p:nvSpPr>
        <p:spPr>
          <a:xfrm>
            <a:off x="3950637" y="2331872"/>
            <a:ext cx="1120722" cy="398898"/>
          </a:xfrm>
          <a:prstGeom prst="stripedRightArrow">
            <a:avLst>
              <a:gd name="adj1" fmla="val 38020"/>
              <a:gd name="adj2" fmla="val 73960"/>
            </a:avLst>
          </a:prstGeom>
        </p:spPr>
        <p:style>
          <a:lnRef idx="2">
            <a:schemeClr val="accent1">
              <a:shade val="50000"/>
            </a:schemeClr>
          </a:lnRef>
          <a:fillRef idx="1">
            <a:schemeClr val="accent1"/>
          </a:fillRef>
          <a:effectRef idx="0">
            <a:schemeClr val="accent1"/>
          </a:effectRef>
          <a:fontRef idx="minor">
            <a:schemeClr val="lt1"/>
          </a:fontRef>
        </p:style>
        <p:txBody>
          <a:bodyPr lIns="71680" tIns="35840" rIns="71680" bIns="35840" rtlCol="0" anchor="ctr"/>
          <a:lstStyle/>
          <a:p>
            <a:pPr algn="ctr"/>
            <a:endParaRPr kumimoji="1" lang="zh-CN" altLang="en-US"/>
          </a:p>
        </p:txBody>
      </p:sp>
      <p:sp>
        <p:nvSpPr>
          <p:cNvPr id="18" name="右箭头 17"/>
          <p:cNvSpPr/>
          <p:nvPr/>
        </p:nvSpPr>
        <p:spPr>
          <a:xfrm rot="2745546">
            <a:off x="3101696" y="3036357"/>
            <a:ext cx="728772" cy="492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71680" tIns="35840" rIns="71680" bIns="35840" rtlCol="0" anchor="ctr"/>
          <a:lstStyle/>
          <a:p>
            <a:pPr algn="ctr"/>
            <a:endParaRPr kumimoji="1" lang="zh-CN" altLang="en-US"/>
          </a:p>
        </p:txBody>
      </p:sp>
      <p:sp>
        <p:nvSpPr>
          <p:cNvPr id="24" name="右箭头 23"/>
          <p:cNvSpPr/>
          <p:nvPr/>
        </p:nvSpPr>
        <p:spPr>
          <a:xfrm rot="8087475">
            <a:off x="5205573" y="3054054"/>
            <a:ext cx="728772" cy="492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71680" tIns="35840" rIns="71680" bIns="35840" rtlCol="0" anchor="ctr"/>
          <a:lstStyle/>
          <a:p>
            <a:pPr algn="ctr"/>
            <a:endParaRPr kumimoji="1" lang="zh-CN" altLang="en-US"/>
          </a:p>
        </p:txBody>
      </p:sp>
      <p:sp>
        <p:nvSpPr>
          <p:cNvPr id="19" name="文本框 13"/>
          <p:cNvSpPr txBox="1"/>
          <p:nvPr/>
        </p:nvSpPr>
        <p:spPr>
          <a:xfrm>
            <a:off x="7396298" y="3869156"/>
            <a:ext cx="1111898" cy="949543"/>
          </a:xfrm>
          <a:prstGeom prst="rect">
            <a:avLst/>
          </a:prstGeom>
          <a:noFill/>
          <a:ln w="12700">
            <a:solidFill>
              <a:schemeClr val="tx1"/>
            </a:solidFill>
          </a:ln>
        </p:spPr>
        <p:txBody>
          <a:bodyPr wrap="square" lIns="71680" tIns="35840" rIns="71680" bIns="35840" rtlCol="0">
            <a:spAutoFit/>
          </a:bodyPr>
          <a:lstStyle/>
          <a:p>
            <a:pPr algn="ctr"/>
            <a:r>
              <a:rPr kumimoji="1" lang="zh-CN" altLang="en-US" sz="1900" b="1" dirty="0">
                <a:latin typeface="Lantinghei SC Demibold" panose="02000000000000000000" pitchFamily="2" charset="-122"/>
                <a:ea typeface="Lantinghei SC Demibold" panose="02000000000000000000" pitchFamily="2" charset="-122"/>
              </a:rPr>
              <a:t>专用的阅读器解锁</a:t>
            </a:r>
          </a:p>
        </p:txBody>
      </p:sp>
      <p:sp>
        <p:nvSpPr>
          <p:cNvPr id="20" name="虚尾箭头 19"/>
          <p:cNvSpPr/>
          <p:nvPr/>
        </p:nvSpPr>
        <p:spPr>
          <a:xfrm rot="10800000">
            <a:off x="6431981" y="4151059"/>
            <a:ext cx="815384" cy="283071"/>
          </a:xfrm>
          <a:prstGeom prst="stripedRightArrow">
            <a:avLst>
              <a:gd name="adj1" fmla="val 38020"/>
              <a:gd name="adj2" fmla="val 73960"/>
            </a:avLst>
          </a:prstGeom>
        </p:spPr>
        <p:style>
          <a:lnRef idx="2">
            <a:schemeClr val="accent1">
              <a:shade val="50000"/>
            </a:schemeClr>
          </a:lnRef>
          <a:fillRef idx="1">
            <a:schemeClr val="accent1"/>
          </a:fillRef>
          <a:effectRef idx="0">
            <a:schemeClr val="accent1"/>
          </a:effectRef>
          <a:fontRef idx="minor">
            <a:schemeClr val="lt1"/>
          </a:fontRef>
        </p:style>
        <p:txBody>
          <a:bodyPr lIns="71680" tIns="35840" rIns="71680" bIns="35840" rtlCol="0" anchor="ctr"/>
          <a:lstStyle/>
          <a:p>
            <a:pPr algn="ctr"/>
            <a:endParaRPr kumimoji="1" lang="zh-CN" altLang="en-US"/>
          </a:p>
        </p:txBody>
      </p:sp>
      <p:sp>
        <p:nvSpPr>
          <p:cNvPr id="21" name="矩形 20"/>
          <p:cNvSpPr/>
          <p:nvPr/>
        </p:nvSpPr>
        <p:spPr>
          <a:xfrm>
            <a:off x="0" y="0"/>
            <a:ext cx="9144000" cy="86279"/>
          </a:xfrm>
          <a:prstGeom prst="rect">
            <a:avLst/>
          </a:prstGeom>
          <a:gradFill flip="none" rotWithShape="1">
            <a:gsLst>
              <a:gs pos="0">
                <a:schemeClr val="accent1">
                  <a:shade val="30000"/>
                  <a:satMod val="115000"/>
                </a:schemeClr>
              </a:gs>
              <a:gs pos="43000">
                <a:schemeClr val="accent1">
                  <a:lumMod val="60000"/>
                  <a:lumOff val="40000"/>
                </a:schemeClr>
              </a:gs>
              <a:gs pos="100000">
                <a:schemeClr val="accent1">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1680" tIns="35840" rIns="71680" bIns="35840" rtlCol="0" anchor="ctr"/>
          <a:lstStyle/>
          <a:p>
            <a:pPr algn="ctr"/>
            <a:endParaRPr lang="zh-CN" altLang="en-US"/>
          </a:p>
        </p:txBody>
      </p:sp>
      <p:sp>
        <p:nvSpPr>
          <p:cNvPr id="22" name="矩形 21"/>
          <p:cNvSpPr/>
          <p:nvPr/>
        </p:nvSpPr>
        <p:spPr>
          <a:xfrm rot="10800000">
            <a:off x="0" y="6780329"/>
            <a:ext cx="9144000" cy="86279"/>
          </a:xfrm>
          <a:prstGeom prst="rect">
            <a:avLst/>
          </a:prstGeom>
          <a:gradFill flip="none" rotWithShape="1">
            <a:gsLst>
              <a:gs pos="0">
                <a:schemeClr val="accent1">
                  <a:shade val="30000"/>
                  <a:satMod val="115000"/>
                </a:schemeClr>
              </a:gs>
              <a:gs pos="43000">
                <a:schemeClr val="accent1">
                  <a:lumMod val="60000"/>
                  <a:lumOff val="40000"/>
                </a:schemeClr>
              </a:gs>
              <a:gs pos="100000">
                <a:schemeClr val="accent1">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1680" tIns="35840" rIns="71680" bIns="35840" rtlCol="0" anchor="ctr"/>
          <a:lstStyle/>
          <a:p>
            <a:pPr algn="ctr"/>
            <a:endParaRPr lang="zh-CN" altLang="en-US"/>
          </a:p>
        </p:txBody>
      </p:sp>
      <p:sp>
        <p:nvSpPr>
          <p:cNvPr id="23" name="矩形 22"/>
          <p:cNvSpPr/>
          <p:nvPr/>
        </p:nvSpPr>
        <p:spPr>
          <a:xfrm>
            <a:off x="-15207" y="0"/>
            <a:ext cx="9159208" cy="322571"/>
          </a:xfrm>
          <a:prstGeom prst="rect">
            <a:avLst/>
          </a:prstGeom>
          <a:gradFill flip="none" rotWithShape="1">
            <a:gsLst>
              <a:gs pos="0">
                <a:schemeClr val="accent1">
                  <a:shade val="30000"/>
                  <a:satMod val="115000"/>
                </a:schemeClr>
              </a:gs>
              <a:gs pos="43000">
                <a:schemeClr val="accent1">
                  <a:lumMod val="60000"/>
                  <a:lumOff val="40000"/>
                </a:schemeClr>
              </a:gs>
              <a:gs pos="100000">
                <a:schemeClr val="accent1">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1680" tIns="35840" rIns="71680" bIns="35840" rtlCol="0" anchor="ctr"/>
          <a:lstStyle/>
          <a:p>
            <a:pPr algn="ctr"/>
            <a:endParaRPr lang="zh-CN" altLang="en-US"/>
          </a:p>
        </p:txBody>
      </p:sp>
      <p:sp>
        <p:nvSpPr>
          <p:cNvPr id="25" name="矩形 24"/>
          <p:cNvSpPr/>
          <p:nvPr/>
        </p:nvSpPr>
        <p:spPr>
          <a:xfrm rot="10800000">
            <a:off x="-1" y="6505188"/>
            <a:ext cx="9143999" cy="361420"/>
          </a:xfrm>
          <a:prstGeom prst="rect">
            <a:avLst/>
          </a:prstGeom>
          <a:gradFill flip="none" rotWithShape="1">
            <a:gsLst>
              <a:gs pos="0">
                <a:schemeClr val="accent1">
                  <a:shade val="30000"/>
                  <a:satMod val="115000"/>
                </a:schemeClr>
              </a:gs>
              <a:gs pos="43000">
                <a:schemeClr val="accent1">
                  <a:lumMod val="60000"/>
                  <a:lumOff val="40000"/>
                </a:schemeClr>
              </a:gs>
              <a:gs pos="100000">
                <a:schemeClr val="accent1">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1680" tIns="35840" rIns="71680" bIns="35840" rtlCol="0" anchor="ctr"/>
          <a:lstStyle/>
          <a:p>
            <a:pPr algn="ctr"/>
            <a:endParaRPr lang="zh-CN" altLang="en-US"/>
          </a:p>
        </p:txBody>
      </p:sp>
    </p:spTree>
    <p:extLst>
      <p:ext uri="{BB962C8B-B14F-4D97-AF65-F5344CB8AC3E}">
        <p14:creationId xmlns:p14="http://schemas.microsoft.com/office/powerpoint/2010/main" val="1646477533"/>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a:bodyPr>
          <a:lstStyle/>
          <a:p>
            <a:r>
              <a:rPr lang="zh-CN" altLang="en-US" dirty="0" smtClean="0">
                <a:solidFill>
                  <a:srgbClr val="0070C0"/>
                </a:solidFill>
              </a:rPr>
              <a:t>（二）</a:t>
            </a:r>
            <a:r>
              <a:rPr lang="zh-CN" altLang="zh-CN" dirty="0" smtClean="0">
                <a:solidFill>
                  <a:srgbClr val="0070C0"/>
                </a:solidFill>
              </a:rPr>
              <a:t>货物</a:t>
            </a:r>
            <a:r>
              <a:rPr lang="zh-CN" altLang="zh-CN" dirty="0">
                <a:solidFill>
                  <a:srgbClr val="0070C0"/>
                </a:solidFill>
              </a:rPr>
              <a:t>期货品种保税</a:t>
            </a:r>
            <a:r>
              <a:rPr lang="zh-CN" altLang="zh-CN" dirty="0" smtClean="0">
                <a:solidFill>
                  <a:srgbClr val="0070C0"/>
                </a:solidFill>
              </a:rPr>
              <a:t>交割</a:t>
            </a:r>
            <a:r>
              <a:rPr lang="zh-CN" altLang="en-US" sz="2000" dirty="0" smtClean="0">
                <a:solidFill>
                  <a:srgbClr val="0070C0"/>
                </a:solidFill>
              </a:rPr>
              <a:t>（</a:t>
            </a:r>
            <a:r>
              <a:rPr lang="zh-CN" altLang="zh-CN" sz="2000" dirty="0">
                <a:solidFill>
                  <a:srgbClr val="0070C0"/>
                </a:solidFill>
              </a:rPr>
              <a:t>财政部 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12</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en-US" dirty="0"/>
              <a:t>货物</a:t>
            </a:r>
            <a:r>
              <a:rPr lang="zh-CN" altLang="en-US" dirty="0" smtClean="0"/>
              <a:t>期货</a:t>
            </a:r>
            <a:r>
              <a:rPr lang="zh-CN" altLang="en-US" dirty="0"/>
              <a:t>保税交割是指以海关特殊监管区域或场所内处于保税监管状态的货物为期货实物交割标的物的期货实物</a:t>
            </a:r>
            <a:r>
              <a:rPr lang="zh-CN" altLang="en-US" dirty="0" smtClean="0"/>
              <a:t>交割</a:t>
            </a:r>
            <a:endParaRPr lang="en-US" altLang="zh-CN" dirty="0" smtClean="0"/>
          </a:p>
          <a:p>
            <a:r>
              <a:rPr lang="en-US" altLang="zh-CN" dirty="0" smtClean="0"/>
              <a:t>1.</a:t>
            </a:r>
            <a:r>
              <a:rPr lang="zh-CN" altLang="en-US" dirty="0" smtClean="0"/>
              <a:t> 保税交割（交割后仍屯于保税期货交割库）</a:t>
            </a:r>
            <a:endParaRPr lang="en-US" altLang="zh-CN" dirty="0" smtClean="0"/>
          </a:p>
          <a:p>
            <a:r>
              <a:rPr lang="zh-CN" altLang="zh-CN" dirty="0"/>
              <a:t>自</a:t>
            </a:r>
            <a:r>
              <a:rPr lang="en-US" altLang="zh-CN" dirty="0"/>
              <a:t>2018</a:t>
            </a:r>
            <a:r>
              <a:rPr lang="zh-CN" altLang="zh-CN" dirty="0"/>
              <a:t>年</a:t>
            </a:r>
            <a:r>
              <a:rPr lang="en-US" altLang="zh-CN" dirty="0"/>
              <a:t>11</a:t>
            </a:r>
            <a:r>
              <a:rPr lang="zh-CN" altLang="zh-CN" dirty="0"/>
              <a:t>月</a:t>
            </a:r>
            <a:r>
              <a:rPr lang="en-US" altLang="zh-CN" dirty="0"/>
              <a:t>30</a:t>
            </a:r>
            <a:r>
              <a:rPr lang="zh-CN" altLang="zh-CN" dirty="0"/>
              <a:t>日至</a:t>
            </a:r>
            <a:r>
              <a:rPr lang="en-US" altLang="zh-CN" dirty="0"/>
              <a:t>2023</a:t>
            </a:r>
            <a:r>
              <a:rPr lang="zh-CN" altLang="zh-CN" dirty="0"/>
              <a:t>年</a:t>
            </a:r>
            <a:r>
              <a:rPr lang="en-US" altLang="zh-CN" dirty="0"/>
              <a:t>11</a:t>
            </a:r>
            <a:r>
              <a:rPr lang="zh-CN" altLang="zh-CN" dirty="0"/>
              <a:t>月</a:t>
            </a:r>
            <a:r>
              <a:rPr lang="en-US" altLang="zh-CN" dirty="0"/>
              <a:t>29</a:t>
            </a:r>
            <a:r>
              <a:rPr lang="zh-CN" altLang="zh-CN" dirty="0"/>
              <a:t>日，对经国务院批准对外开放的货物期货品种保税交割业务，暂免征收增值税</a:t>
            </a:r>
            <a:r>
              <a:rPr lang="en-US" altLang="zh-CN" dirty="0"/>
              <a:t> </a:t>
            </a:r>
          </a:p>
          <a:p>
            <a:r>
              <a:rPr lang="en-US" altLang="zh-CN" dirty="0" smtClean="0"/>
              <a:t>2.</a:t>
            </a:r>
            <a:r>
              <a:rPr lang="zh-CN" altLang="en-US" dirty="0" smtClean="0"/>
              <a:t>进出口交割（交割后提离</a:t>
            </a:r>
            <a:r>
              <a:rPr lang="zh-CN" altLang="en-US" dirty="0"/>
              <a:t>保税期货交割库</a:t>
            </a:r>
            <a:r>
              <a:rPr lang="zh-CN" altLang="en-US" dirty="0" smtClean="0"/>
              <a:t>）</a:t>
            </a:r>
            <a:endParaRPr lang="zh-CN" altLang="zh-CN" dirty="0"/>
          </a:p>
          <a:p>
            <a:r>
              <a:rPr lang="zh-CN" altLang="zh-CN" dirty="0" smtClean="0"/>
              <a:t>期货</a:t>
            </a:r>
            <a:r>
              <a:rPr lang="zh-CN" altLang="zh-CN" dirty="0"/>
              <a:t>交易中实际交割的</a:t>
            </a:r>
            <a:r>
              <a:rPr lang="zh-CN" altLang="zh-CN" dirty="0" smtClean="0"/>
              <a:t>货物</a:t>
            </a:r>
            <a:r>
              <a:rPr lang="zh-CN" altLang="en-US" dirty="0" smtClean="0"/>
              <a:t>（保税监管货物）</a:t>
            </a:r>
            <a:r>
              <a:rPr lang="zh-CN" altLang="zh-CN" dirty="0" smtClean="0"/>
              <a:t>，发生</a:t>
            </a:r>
            <a:r>
              <a:rPr lang="zh-CN" altLang="zh-CN" dirty="0"/>
              <a:t>进口或者出口的，统一按照现行货物进出口税收政策</a:t>
            </a:r>
            <a:r>
              <a:rPr lang="zh-CN" altLang="zh-CN" dirty="0" smtClean="0"/>
              <a:t>执行</a:t>
            </a:r>
            <a:endParaRPr lang="en-US" altLang="zh-CN" dirty="0" smtClean="0"/>
          </a:p>
          <a:p>
            <a:endParaRPr lang="zh-CN" altLang="en-US" sz="2000" dirty="0">
              <a:solidFill>
                <a:srgbClr val="0070C0"/>
              </a:solidFill>
            </a:endParaRPr>
          </a:p>
        </p:txBody>
      </p:sp>
    </p:spTree>
    <p:extLst>
      <p:ext uri="{BB962C8B-B14F-4D97-AF65-F5344CB8AC3E}">
        <p14:creationId xmlns:p14="http://schemas.microsoft.com/office/powerpoint/2010/main" val="40518174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3074" name="Picture 2" descr="C:\Users\admin\AppData\Local\Temp\360zip$Temp\360$0\软件标志.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620688"/>
            <a:ext cx="4464496" cy="5566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73531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2050" name="Picture 2" descr="C:\Users\admin\AppData\Local\Temp\360zip$Temp\360$0\登录界面.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8085"/>
            <a:ext cx="9144000" cy="5921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09986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1026" name="Picture 2" descr="C:\Users\admin\AppData\Local\Temp\360zip$Temp\360$0\电子专票开具页面.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07" y="0"/>
            <a:ext cx="9119186"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281695" y="1412776"/>
            <a:ext cx="273630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56272" y="4725144"/>
            <a:ext cx="2919784"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形标注 5"/>
          <p:cNvSpPr/>
          <p:nvPr/>
        </p:nvSpPr>
        <p:spPr>
          <a:xfrm>
            <a:off x="7668344" y="404664"/>
            <a:ext cx="1368152" cy="648072"/>
          </a:xfrm>
          <a:prstGeom prst="wedgeEllipseCallout">
            <a:avLst>
              <a:gd name="adj1" fmla="val -57115"/>
              <a:gd name="adj2" fmla="val 602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赋予发票号码</a:t>
            </a:r>
            <a:endParaRPr lang="zh-CN" altLang="en-US" b="1" dirty="0">
              <a:solidFill>
                <a:srgbClr val="FF0000"/>
              </a:solidFill>
            </a:endParaRPr>
          </a:p>
        </p:txBody>
      </p:sp>
    </p:spTree>
    <p:extLst>
      <p:ext uri="{BB962C8B-B14F-4D97-AF65-F5344CB8AC3E}">
        <p14:creationId xmlns:p14="http://schemas.microsoft.com/office/powerpoint/2010/main" val="181627345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截屏2020-11-15 13.27.20"/>
          <p:cNvPicPr>
            <a:picLocks noChangeAspect="1"/>
          </p:cNvPicPr>
          <p:nvPr/>
        </p:nvPicPr>
        <p:blipFill>
          <a:blip r:embed="rId2"/>
          <a:stretch>
            <a:fillRect/>
          </a:stretch>
        </p:blipFill>
        <p:spPr>
          <a:xfrm>
            <a:off x="1619672" y="1052736"/>
            <a:ext cx="4788339" cy="4622656"/>
          </a:xfrm>
          <a:prstGeom prst="rect">
            <a:avLst/>
          </a:prstGeom>
        </p:spPr>
      </p:pic>
    </p:spTree>
    <p:extLst>
      <p:ext uri="{BB962C8B-B14F-4D97-AF65-F5344CB8AC3E}">
        <p14:creationId xmlns:p14="http://schemas.microsoft.com/office/powerpoint/2010/main" val="498177597"/>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5122" name="Picture 2" descr="C:\Users\admin\AppData\Local\Temp\360zip$Temp\360$2\二维码生成.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07" y="0"/>
            <a:ext cx="9119186"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AppData\Local\Temp\360zip$Temp\360$3\邮箱发送.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14" y="129168"/>
            <a:ext cx="911918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96086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7170" name="Picture 2" descr="C:\Users\admin\AppData\Local\Temp\360zip$Temp\360$4\电子发票阅读器.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3959" y="24822"/>
            <a:ext cx="4767373" cy="5780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40104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4098" name="Picture 2" descr="C:\Users\admin\AppData\Local\Temp\360zip$Temp\360$1\电子专票打码版.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1068"/>
            <a:ext cx="9144000" cy="6135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50729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normAutofit lnSpcReduction="10000"/>
          </a:bodyPr>
          <a:lstStyle/>
          <a:p>
            <a:r>
              <a:rPr lang="zh-CN" altLang="en-US" dirty="0" smtClean="0">
                <a:solidFill>
                  <a:srgbClr val="FF0000"/>
                </a:solidFill>
              </a:rPr>
              <a:t>三</a:t>
            </a:r>
            <a:r>
              <a:rPr lang="en-US" altLang="zh-CN" dirty="0" smtClean="0">
                <a:solidFill>
                  <a:srgbClr val="FF0000"/>
                </a:solidFill>
              </a:rPr>
              <a:t>.</a:t>
            </a:r>
            <a:r>
              <a:rPr lang="zh-CN" altLang="zh-CN" dirty="0" smtClean="0">
                <a:solidFill>
                  <a:srgbClr val="FF0000"/>
                </a:solidFill>
              </a:rPr>
              <a:t>收费公路</a:t>
            </a:r>
            <a:r>
              <a:rPr lang="zh-CN" altLang="zh-CN" dirty="0">
                <a:solidFill>
                  <a:srgbClr val="FF0000"/>
                </a:solidFill>
              </a:rPr>
              <a:t>通行费电子</a:t>
            </a:r>
            <a:r>
              <a:rPr lang="zh-CN" altLang="zh-CN" dirty="0" smtClean="0">
                <a:solidFill>
                  <a:srgbClr val="FF0000"/>
                </a:solidFill>
              </a:rPr>
              <a:t>票据</a:t>
            </a:r>
            <a:r>
              <a:rPr lang="zh-CN" altLang="en-US" dirty="0" smtClean="0">
                <a:solidFill>
                  <a:srgbClr val="0070C0"/>
                </a:solidFill>
              </a:rPr>
              <a:t>（</a:t>
            </a:r>
            <a:r>
              <a:rPr lang="zh-CN" altLang="zh-CN" dirty="0" smtClean="0">
                <a:solidFill>
                  <a:srgbClr val="0070C0"/>
                </a:solidFill>
              </a:rPr>
              <a:t>交通</a:t>
            </a:r>
            <a:r>
              <a:rPr lang="zh-CN" altLang="zh-CN" dirty="0">
                <a:solidFill>
                  <a:srgbClr val="0070C0"/>
                </a:solidFill>
              </a:rPr>
              <a:t>运输部 财政部 国家税务总局 国家档案局公告</a:t>
            </a:r>
            <a:r>
              <a:rPr lang="en-US" altLang="zh-CN" dirty="0">
                <a:solidFill>
                  <a:srgbClr val="0070C0"/>
                </a:solidFill>
              </a:rPr>
              <a:t>2020</a:t>
            </a:r>
            <a:r>
              <a:rPr lang="zh-CN" altLang="zh-CN" dirty="0">
                <a:solidFill>
                  <a:srgbClr val="0070C0"/>
                </a:solidFill>
              </a:rPr>
              <a:t>年第</a:t>
            </a:r>
            <a:r>
              <a:rPr lang="en-US" altLang="zh-CN" dirty="0">
                <a:solidFill>
                  <a:srgbClr val="0070C0"/>
                </a:solidFill>
              </a:rPr>
              <a:t>24</a:t>
            </a:r>
            <a:r>
              <a:rPr lang="zh-CN" altLang="zh-CN" dirty="0">
                <a:solidFill>
                  <a:srgbClr val="0070C0"/>
                </a:solidFill>
              </a:rPr>
              <a:t>号</a:t>
            </a:r>
            <a:r>
              <a:rPr lang="en-US" altLang="zh-CN" dirty="0">
                <a:solidFill>
                  <a:srgbClr val="0070C0"/>
                </a:solidFill>
              </a:rPr>
              <a:t> </a:t>
            </a:r>
            <a:r>
              <a:rPr lang="zh-CN" altLang="en-US" dirty="0" smtClean="0">
                <a:solidFill>
                  <a:srgbClr val="0070C0"/>
                </a:solidFill>
              </a:rPr>
              <a:t>）</a:t>
            </a:r>
            <a:endParaRPr lang="en-US" altLang="zh-CN" dirty="0">
              <a:solidFill>
                <a:srgbClr val="0070C0"/>
              </a:solidFill>
            </a:endParaRPr>
          </a:p>
          <a:p>
            <a:r>
              <a:rPr lang="zh-CN" altLang="en-US" dirty="0" smtClean="0">
                <a:solidFill>
                  <a:srgbClr val="0070C0"/>
                </a:solidFill>
              </a:rPr>
              <a:t>（一）开具</a:t>
            </a:r>
            <a:r>
              <a:rPr lang="zh-CN" altLang="en-US" dirty="0">
                <a:solidFill>
                  <a:srgbClr val="0070C0"/>
                </a:solidFill>
              </a:rPr>
              <a:t>对象</a:t>
            </a:r>
            <a:endParaRPr lang="en-US" altLang="zh-CN" dirty="0">
              <a:solidFill>
                <a:srgbClr val="0070C0"/>
              </a:solidFill>
            </a:endParaRPr>
          </a:p>
          <a:p>
            <a:r>
              <a:rPr lang="zh-CN" altLang="zh-CN" dirty="0"/>
              <a:t>通行费电子票据的开具对象为办理</a:t>
            </a:r>
            <a:r>
              <a:rPr lang="en-US" altLang="zh-CN" dirty="0"/>
              <a:t>ETC</a:t>
            </a:r>
            <a:r>
              <a:rPr lang="zh-CN" altLang="zh-CN" dirty="0"/>
              <a:t>卡的客户</a:t>
            </a:r>
            <a:endParaRPr lang="en-US" altLang="zh-CN" dirty="0"/>
          </a:p>
          <a:p>
            <a:r>
              <a:rPr lang="zh-CN" altLang="en-US" dirty="0" smtClean="0">
                <a:solidFill>
                  <a:srgbClr val="0070C0"/>
                </a:solidFill>
              </a:rPr>
              <a:t>（二）种类</a:t>
            </a:r>
            <a:endParaRPr lang="en-US" altLang="zh-CN" dirty="0">
              <a:solidFill>
                <a:srgbClr val="0070C0"/>
              </a:solidFill>
            </a:endParaRPr>
          </a:p>
          <a:p>
            <a:r>
              <a:rPr lang="en-US" altLang="zh-CN" dirty="0" smtClean="0"/>
              <a:t>1.</a:t>
            </a:r>
            <a:r>
              <a:rPr lang="zh-CN" altLang="zh-CN" dirty="0" smtClean="0"/>
              <a:t>收费公路</a:t>
            </a:r>
            <a:r>
              <a:rPr lang="zh-CN" altLang="zh-CN" dirty="0"/>
              <a:t>通行费增值税电子普通发票</a:t>
            </a:r>
            <a:r>
              <a:rPr lang="zh-CN" altLang="zh-CN" dirty="0" smtClean="0"/>
              <a:t>（通行费</a:t>
            </a:r>
            <a:r>
              <a:rPr lang="zh-CN" altLang="zh-CN" dirty="0"/>
              <a:t>电子发票）</a:t>
            </a:r>
            <a:endParaRPr lang="en-US" altLang="zh-CN" dirty="0"/>
          </a:p>
          <a:p>
            <a:r>
              <a:rPr lang="zh-CN" altLang="en-US" dirty="0" smtClean="0"/>
              <a:t>（</a:t>
            </a:r>
            <a:r>
              <a:rPr lang="en-US" altLang="zh-CN" dirty="0" smtClean="0"/>
              <a:t>1</a:t>
            </a:r>
            <a:r>
              <a:rPr lang="zh-CN" altLang="en-US" dirty="0" smtClean="0"/>
              <a:t>）</a:t>
            </a:r>
            <a:r>
              <a:rPr lang="zh-CN" altLang="zh-CN" dirty="0" smtClean="0"/>
              <a:t>征税</a:t>
            </a:r>
            <a:r>
              <a:rPr lang="zh-CN" altLang="zh-CN" dirty="0"/>
              <a:t>发票</a:t>
            </a:r>
            <a:r>
              <a:rPr lang="zh-CN" altLang="en-US" dirty="0"/>
              <a:t>：</a:t>
            </a:r>
            <a:r>
              <a:rPr lang="zh-CN" altLang="zh-CN" dirty="0"/>
              <a:t>通行费电子发票包括左上角标识</a:t>
            </a:r>
            <a:r>
              <a:rPr lang="en-US" altLang="zh-CN" dirty="0"/>
              <a:t>“</a:t>
            </a:r>
            <a:r>
              <a:rPr lang="zh-CN" altLang="zh-CN" dirty="0"/>
              <a:t>通行费</a:t>
            </a:r>
            <a:r>
              <a:rPr lang="en-US" altLang="zh-CN" dirty="0"/>
              <a:t>”</a:t>
            </a:r>
            <a:r>
              <a:rPr lang="zh-CN" altLang="zh-CN" dirty="0"/>
              <a:t>字样且税率栏次显示适用税率或征收率的通行费电子</a:t>
            </a:r>
            <a:r>
              <a:rPr lang="zh-CN" altLang="zh-CN" dirty="0" smtClean="0"/>
              <a:t>发票</a:t>
            </a:r>
            <a:endParaRPr lang="en-US" altLang="zh-CN" dirty="0" smtClean="0"/>
          </a:p>
          <a:p>
            <a:r>
              <a:rPr lang="zh-CN" altLang="zh-CN" dirty="0" smtClean="0"/>
              <a:t>客户</a:t>
            </a:r>
            <a:r>
              <a:rPr lang="zh-CN" altLang="zh-CN" dirty="0"/>
              <a:t>通行经营性收费公路，由</a:t>
            </a:r>
            <a:r>
              <a:rPr lang="zh-CN" altLang="zh-CN" dirty="0">
                <a:solidFill>
                  <a:srgbClr val="FF0000"/>
                </a:solidFill>
              </a:rPr>
              <a:t>经营管理者开具征税发票</a:t>
            </a:r>
            <a:r>
              <a:rPr lang="zh-CN" altLang="en-US" dirty="0"/>
              <a:t>，</a:t>
            </a:r>
            <a:r>
              <a:rPr lang="zh-CN" altLang="zh-CN" dirty="0"/>
              <a:t>可按规定用于增值税进项抵扣</a:t>
            </a:r>
            <a:endParaRPr lang="en-US" altLang="zh-CN" dirty="0"/>
          </a:p>
          <a:p>
            <a:r>
              <a:rPr lang="zh-CN" altLang="en-US" dirty="0" smtClean="0"/>
              <a:t>（</a:t>
            </a:r>
            <a:r>
              <a:rPr lang="en-US" altLang="zh-CN" dirty="0" smtClean="0"/>
              <a:t>2</a:t>
            </a:r>
            <a:r>
              <a:rPr lang="zh-CN" altLang="en-US" dirty="0" smtClean="0"/>
              <a:t>）</a:t>
            </a:r>
            <a:r>
              <a:rPr lang="zh-CN" altLang="zh-CN" dirty="0" smtClean="0"/>
              <a:t>不</a:t>
            </a:r>
            <a:r>
              <a:rPr lang="zh-CN" altLang="zh-CN" dirty="0"/>
              <a:t>征税发票</a:t>
            </a:r>
            <a:r>
              <a:rPr lang="zh-CN" altLang="en-US" dirty="0"/>
              <a:t>：</a:t>
            </a:r>
            <a:r>
              <a:rPr lang="zh-CN" altLang="zh-CN" dirty="0"/>
              <a:t>通行费电子发票左上角无</a:t>
            </a:r>
            <a:r>
              <a:rPr lang="en-US" altLang="zh-CN" dirty="0"/>
              <a:t>"</a:t>
            </a:r>
            <a:r>
              <a:rPr lang="zh-CN" altLang="zh-CN" dirty="0"/>
              <a:t>通行费</a:t>
            </a:r>
            <a:r>
              <a:rPr lang="en-US" altLang="zh-CN" dirty="0"/>
              <a:t>"</a:t>
            </a:r>
            <a:r>
              <a:rPr lang="zh-CN" altLang="zh-CN" dirty="0"/>
              <a:t>字样，且税率栏次显示</a:t>
            </a:r>
            <a:r>
              <a:rPr lang="en-US" altLang="zh-CN" dirty="0"/>
              <a:t>"</a:t>
            </a:r>
            <a:r>
              <a:rPr lang="zh-CN" altLang="zh-CN" dirty="0"/>
              <a:t>不征税</a:t>
            </a:r>
            <a:r>
              <a:rPr lang="en-US" altLang="zh-CN" dirty="0"/>
              <a:t>"</a:t>
            </a:r>
            <a:r>
              <a:rPr lang="zh-CN" altLang="zh-CN" dirty="0"/>
              <a:t>的通行费电子发票</a:t>
            </a:r>
            <a:endParaRPr lang="en-US" altLang="zh-CN" dirty="0"/>
          </a:p>
          <a:p>
            <a:r>
              <a:rPr lang="zh-CN" altLang="zh-CN" dirty="0"/>
              <a:t>客户采取充值方式预存通行费，可由</a:t>
            </a:r>
            <a:r>
              <a:rPr lang="en-US" altLang="zh-CN" dirty="0">
                <a:solidFill>
                  <a:srgbClr val="FF0000"/>
                </a:solidFill>
              </a:rPr>
              <a:t>ETC</a:t>
            </a:r>
            <a:r>
              <a:rPr lang="zh-CN" altLang="zh-CN" dirty="0">
                <a:solidFill>
                  <a:srgbClr val="FF0000"/>
                </a:solidFill>
              </a:rPr>
              <a:t>客户服务机构开具不征税发票</a:t>
            </a:r>
            <a:r>
              <a:rPr lang="zh-CN" altLang="zh-CN" dirty="0"/>
              <a:t>，不可用于增值税进项抵扣</a:t>
            </a:r>
            <a:endParaRPr lang="zh-CN" altLang="en-US" dirty="0">
              <a:solidFill>
                <a:srgbClr val="0070C0"/>
              </a:solidFill>
            </a:endParaRPr>
          </a:p>
          <a:p>
            <a:endParaRPr lang="zh-CN" altLang="en-US" dirty="0"/>
          </a:p>
        </p:txBody>
      </p:sp>
    </p:spTree>
    <p:extLst>
      <p:ext uri="{BB962C8B-B14F-4D97-AF65-F5344CB8AC3E}">
        <p14:creationId xmlns:p14="http://schemas.microsoft.com/office/powerpoint/2010/main" val="7787731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lstStyle/>
          <a:p>
            <a:r>
              <a:rPr lang="en-US" altLang="zh-CN" dirty="0" smtClean="0"/>
              <a:t>2.</a:t>
            </a:r>
            <a:r>
              <a:rPr lang="zh-CN" altLang="zh-CN" dirty="0" smtClean="0"/>
              <a:t>收费公路</a:t>
            </a:r>
            <a:r>
              <a:rPr lang="zh-CN" altLang="zh-CN" dirty="0"/>
              <a:t>通行费财政票据（</a:t>
            </a:r>
            <a:r>
              <a:rPr lang="zh-CN" altLang="zh-CN" dirty="0" smtClean="0"/>
              <a:t>电子）（通行费财政电子票据）</a:t>
            </a:r>
            <a:endParaRPr lang="en-US" altLang="zh-CN" dirty="0" smtClean="0"/>
          </a:p>
          <a:p>
            <a:r>
              <a:rPr lang="zh-CN" altLang="zh-CN" dirty="0" smtClean="0"/>
              <a:t>客户</a:t>
            </a:r>
            <a:r>
              <a:rPr lang="zh-CN" altLang="zh-CN" dirty="0"/>
              <a:t>通行政府还贷公路，由经营管理者开具财政部门统一监制的通行费财政电子票据。通行费财政电子票据先行选择部分地区进行试点</a:t>
            </a:r>
            <a:endParaRPr lang="en-US" altLang="zh-CN" dirty="0"/>
          </a:p>
          <a:p>
            <a:r>
              <a:rPr lang="zh-CN" altLang="zh-CN" dirty="0"/>
              <a:t>试点期间，</a:t>
            </a:r>
            <a:r>
              <a:rPr lang="zh-CN" altLang="zh-CN" dirty="0">
                <a:solidFill>
                  <a:srgbClr val="FF0000"/>
                </a:solidFill>
              </a:rPr>
              <a:t>非试点地区</a:t>
            </a:r>
            <a:r>
              <a:rPr lang="zh-CN" altLang="zh-CN" dirty="0"/>
              <a:t>暂时开具不征税发票。试点完成后，在全国范围内全面实行通行费财政电子票据</a:t>
            </a:r>
            <a:endParaRPr lang="zh-CN" altLang="en-US" dirty="0"/>
          </a:p>
          <a:p>
            <a:endParaRPr lang="zh-CN" altLang="en-US" dirty="0"/>
          </a:p>
        </p:txBody>
      </p:sp>
    </p:spTree>
    <p:extLst>
      <p:ext uri="{BB962C8B-B14F-4D97-AF65-F5344CB8AC3E}">
        <p14:creationId xmlns:p14="http://schemas.microsoft.com/office/powerpoint/2010/main" val="2163886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lstStyle/>
          <a:p>
            <a:r>
              <a:rPr lang="zh-CN" altLang="en-US" dirty="0" smtClean="0"/>
              <a:t>*</a:t>
            </a:r>
            <a:r>
              <a:rPr lang="en-US" altLang="zh-CN" dirty="0" smtClean="0"/>
              <a:t>3.</a:t>
            </a:r>
            <a:r>
              <a:rPr lang="zh-CN" altLang="zh-CN" dirty="0" smtClean="0"/>
              <a:t>收费公路</a:t>
            </a:r>
            <a:r>
              <a:rPr lang="zh-CN" altLang="zh-CN" dirty="0"/>
              <a:t>通行费电子票据汇总单</a:t>
            </a:r>
            <a:r>
              <a:rPr lang="zh-CN" altLang="zh-CN" dirty="0" smtClean="0"/>
              <a:t>（电子</a:t>
            </a:r>
            <a:r>
              <a:rPr lang="zh-CN" altLang="zh-CN" dirty="0"/>
              <a:t>汇总单）</a:t>
            </a:r>
            <a:endParaRPr lang="en-US" altLang="zh-CN" dirty="0"/>
          </a:p>
          <a:p>
            <a:r>
              <a:rPr lang="zh-CN" altLang="zh-CN" dirty="0"/>
              <a:t>通行费电子发票、通行费财政电子票据统称为通行费电子票据</a:t>
            </a:r>
            <a:endParaRPr lang="en-US" altLang="zh-CN" dirty="0"/>
          </a:p>
          <a:p>
            <a:r>
              <a:rPr lang="zh-CN" altLang="zh-CN" dirty="0"/>
              <a:t>针对收费公路分段建设、经营管理者多元等特性，为便利通行费电子票据财务处理，根据客户需求，通行费电子票据服务平台可按一次或多次行程为单位，在汇总通行费电子发票和通行费财政电子票据信息基础上，统一生成收费公路通行费电子票据汇总单</a:t>
            </a:r>
            <a:r>
              <a:rPr lang="zh-CN" altLang="en-US" dirty="0"/>
              <a:t>，</a:t>
            </a:r>
            <a:r>
              <a:rPr lang="zh-CN" altLang="zh-CN" dirty="0"/>
              <a:t>作为</a:t>
            </a:r>
            <a:r>
              <a:rPr lang="zh-CN" altLang="zh-CN" dirty="0">
                <a:solidFill>
                  <a:srgbClr val="FF0000"/>
                </a:solidFill>
              </a:rPr>
              <a:t>已开具</a:t>
            </a:r>
            <a:r>
              <a:rPr lang="zh-CN" altLang="zh-CN" dirty="0"/>
              <a:t>通行费电子票据的</a:t>
            </a:r>
            <a:r>
              <a:rPr lang="zh-CN" altLang="zh-CN" dirty="0">
                <a:solidFill>
                  <a:srgbClr val="FF0000"/>
                </a:solidFill>
              </a:rPr>
              <a:t>汇总信息证明材料</a:t>
            </a:r>
            <a:endParaRPr lang="en-US" altLang="zh-CN" dirty="0"/>
          </a:p>
          <a:p>
            <a:r>
              <a:rPr lang="zh-CN" altLang="zh-CN" dirty="0"/>
              <a:t>电子汇总单的汇总信息发生变更的，应重新开具电子汇总单，原电子汇总单自动作废失效</a:t>
            </a:r>
            <a:endParaRPr lang="en-US" altLang="zh-CN" dirty="0"/>
          </a:p>
          <a:p>
            <a:r>
              <a:rPr lang="zh-CN" altLang="zh-CN" dirty="0"/>
              <a:t>电子汇总单可通过服务平台查询</a:t>
            </a:r>
            <a:endParaRPr lang="zh-CN" altLang="en-US" dirty="0"/>
          </a:p>
          <a:p>
            <a:endParaRPr lang="zh-CN" altLang="en-US" dirty="0"/>
          </a:p>
        </p:txBody>
      </p:sp>
    </p:spTree>
    <p:extLst>
      <p:ext uri="{BB962C8B-B14F-4D97-AF65-F5344CB8AC3E}">
        <p14:creationId xmlns:p14="http://schemas.microsoft.com/office/powerpoint/2010/main" val="16996933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fontScale="92500" lnSpcReduction="10000"/>
          </a:bodyPr>
          <a:lstStyle/>
          <a:p>
            <a:r>
              <a:rPr lang="zh-CN" altLang="en-US" dirty="0" smtClean="0">
                <a:solidFill>
                  <a:srgbClr val="FF0000"/>
                </a:solidFill>
              </a:rPr>
              <a:t>注：</a:t>
            </a:r>
            <a:r>
              <a:rPr lang="zh-CN" altLang="zh-CN" dirty="0"/>
              <a:t>非保税货物发生的期货实物</a:t>
            </a:r>
            <a:r>
              <a:rPr lang="zh-CN" altLang="zh-CN" dirty="0" smtClean="0"/>
              <a:t>交割</a:t>
            </a:r>
            <a:r>
              <a:rPr lang="zh-CN" altLang="zh-CN" dirty="0"/>
              <a:t>（国税发〔</a:t>
            </a:r>
            <a:r>
              <a:rPr lang="en-US" altLang="zh-CN" dirty="0"/>
              <a:t>1994</a:t>
            </a:r>
            <a:r>
              <a:rPr lang="zh-CN" altLang="zh-CN" dirty="0"/>
              <a:t>〕</a:t>
            </a:r>
            <a:r>
              <a:rPr lang="en-US" altLang="zh-CN" dirty="0"/>
              <a:t>244</a:t>
            </a:r>
            <a:r>
              <a:rPr lang="zh-CN" altLang="zh-CN" dirty="0"/>
              <a:t>号</a:t>
            </a:r>
            <a:r>
              <a:rPr lang="zh-CN" altLang="zh-CN" dirty="0" smtClean="0"/>
              <a:t>）</a:t>
            </a:r>
            <a:endParaRPr lang="en-US" altLang="zh-CN" dirty="0" smtClean="0"/>
          </a:p>
          <a:p>
            <a:r>
              <a:rPr lang="en-US" altLang="zh-CN" sz="2600" dirty="0" smtClean="0"/>
              <a:t>1.</a:t>
            </a:r>
            <a:r>
              <a:rPr lang="zh-CN" altLang="en-US" sz="2600" dirty="0" smtClean="0"/>
              <a:t>货物</a:t>
            </a:r>
            <a:r>
              <a:rPr lang="zh-CN" altLang="en-US" sz="2600" dirty="0"/>
              <a:t>期货交易增值税的纳税环节为期货的实物交割</a:t>
            </a:r>
            <a:r>
              <a:rPr lang="zh-CN" altLang="en-US" sz="2600" dirty="0" smtClean="0"/>
              <a:t>环节（未发生实物交割，不征收增值税）</a:t>
            </a:r>
            <a:endParaRPr lang="en-US" altLang="zh-CN" sz="2600" dirty="0"/>
          </a:p>
          <a:p>
            <a:r>
              <a:rPr lang="en-US" altLang="zh-CN" sz="2600" dirty="0" smtClean="0"/>
              <a:t>2.</a:t>
            </a:r>
            <a:r>
              <a:rPr lang="zh-CN" altLang="en-US" sz="2600" dirty="0" smtClean="0"/>
              <a:t>货物</a:t>
            </a:r>
            <a:r>
              <a:rPr lang="zh-CN" altLang="en-US" sz="2600" dirty="0"/>
              <a:t>期货交易增值税的计税依据为交割时的不含税价格（不含增值税的实际成交额</a:t>
            </a:r>
            <a:r>
              <a:rPr lang="zh-CN" altLang="en-US" sz="2600" dirty="0" smtClean="0"/>
              <a:t>）</a:t>
            </a:r>
            <a:endParaRPr lang="en-US" altLang="zh-CN" sz="2600" dirty="0"/>
          </a:p>
          <a:p>
            <a:r>
              <a:rPr lang="zh-CN" altLang="en-US" sz="2600" dirty="0" smtClean="0"/>
              <a:t>不</a:t>
            </a:r>
            <a:r>
              <a:rPr lang="zh-CN" altLang="en-US" sz="2600" dirty="0"/>
              <a:t>含税价格＝含税价格</a:t>
            </a:r>
            <a:r>
              <a:rPr lang="en-US" altLang="zh-CN" sz="2600" dirty="0"/>
              <a:t>÷</a:t>
            </a:r>
            <a:r>
              <a:rPr lang="zh-CN" altLang="en-US" sz="2600" dirty="0"/>
              <a:t>（</a:t>
            </a:r>
            <a:r>
              <a:rPr lang="en-US" altLang="zh-CN" sz="2600" dirty="0"/>
              <a:t>1</a:t>
            </a:r>
            <a:r>
              <a:rPr lang="zh-CN" altLang="en-US" sz="2600" dirty="0"/>
              <a:t>＋增值税税率</a:t>
            </a:r>
            <a:r>
              <a:rPr lang="zh-CN" altLang="en-US" sz="2600" dirty="0" smtClean="0"/>
              <a:t>）</a:t>
            </a:r>
            <a:endParaRPr lang="en-US" altLang="zh-CN" sz="2600" dirty="0"/>
          </a:p>
          <a:p>
            <a:r>
              <a:rPr lang="en-US" altLang="zh-CN" sz="2600" dirty="0" smtClean="0"/>
              <a:t>3.</a:t>
            </a:r>
            <a:r>
              <a:rPr lang="zh-CN" altLang="en-US" sz="2600" dirty="0" smtClean="0"/>
              <a:t>货物</a:t>
            </a:r>
            <a:r>
              <a:rPr lang="zh-CN" altLang="en-US" sz="2600" dirty="0"/>
              <a:t>期货交易增值税的纳税人为</a:t>
            </a:r>
            <a:r>
              <a:rPr lang="zh-CN" altLang="en-US" sz="2600" dirty="0" smtClean="0"/>
              <a:t>：</a:t>
            </a:r>
            <a:endParaRPr lang="en-US" altLang="zh-CN" sz="2600" dirty="0"/>
          </a:p>
          <a:p>
            <a:r>
              <a:rPr lang="zh-CN" altLang="en-US" sz="2600" dirty="0" smtClean="0"/>
              <a:t>（</a:t>
            </a:r>
            <a:r>
              <a:rPr lang="en-US" altLang="zh-CN" sz="2600" dirty="0" smtClean="0"/>
              <a:t>1</a:t>
            </a:r>
            <a:r>
              <a:rPr lang="zh-CN" altLang="en-US" sz="2600" dirty="0" smtClean="0"/>
              <a:t>）</a:t>
            </a:r>
            <a:r>
              <a:rPr lang="zh-CN" altLang="en-US" sz="2600" dirty="0"/>
              <a:t>交割时采取由期货交易所开具发票的，以期货交易所为</a:t>
            </a:r>
            <a:r>
              <a:rPr lang="zh-CN" altLang="en-US" sz="2600" dirty="0" smtClean="0"/>
              <a:t>纳税人 </a:t>
            </a:r>
            <a:endParaRPr lang="en-US" altLang="zh-CN" sz="2600" dirty="0"/>
          </a:p>
          <a:p>
            <a:r>
              <a:rPr lang="zh-CN" altLang="en-US" sz="2600" dirty="0" smtClean="0"/>
              <a:t>期货</a:t>
            </a:r>
            <a:r>
              <a:rPr lang="zh-CN" altLang="en-US" sz="2600" dirty="0"/>
              <a:t>交易所增值税按次计算，其进项税额为该货物交割时供货会员单位开具的增值税专用发票上注明的销项税额，期货交易所本身发生的各种进项不得</a:t>
            </a:r>
            <a:r>
              <a:rPr lang="zh-CN" altLang="en-US" sz="2600" dirty="0" smtClean="0"/>
              <a:t>抵扣</a:t>
            </a:r>
            <a:br>
              <a:rPr lang="zh-CN" altLang="en-US" sz="2600" dirty="0" smtClean="0"/>
            </a:br>
            <a:r>
              <a:rPr lang="zh-CN" altLang="en-US" sz="2600" dirty="0" smtClean="0"/>
              <a:t>（</a:t>
            </a:r>
            <a:r>
              <a:rPr lang="en-US" altLang="zh-CN" sz="2600" dirty="0" smtClean="0"/>
              <a:t>2</a:t>
            </a:r>
            <a:r>
              <a:rPr lang="zh-CN" altLang="en-US" sz="2600" dirty="0" smtClean="0"/>
              <a:t>）</a:t>
            </a:r>
            <a:r>
              <a:rPr lang="zh-CN" altLang="en-US" sz="2600" dirty="0"/>
              <a:t>交割时采取由供货的会员单位直接将发票开给购货会员单位的，以供货会员单位为</a:t>
            </a:r>
            <a:r>
              <a:rPr lang="zh-CN" altLang="en-US" sz="2600" dirty="0" smtClean="0"/>
              <a:t>纳税人</a:t>
            </a:r>
            <a:endParaRPr lang="en-US" altLang="zh-CN" sz="2600" dirty="0"/>
          </a:p>
          <a:p>
            <a:endParaRPr lang="zh-CN" altLang="en-US" sz="2600" dirty="0"/>
          </a:p>
        </p:txBody>
      </p:sp>
    </p:spTree>
    <p:extLst>
      <p:ext uri="{BB962C8B-B14F-4D97-AF65-F5344CB8AC3E}">
        <p14:creationId xmlns:p14="http://schemas.microsoft.com/office/powerpoint/2010/main" val="126243566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pic>
        <p:nvPicPr>
          <p:cNvPr id="4" name="内容占位符 3" descr="http://www.chinatax.gov.cn/chinatax/n810341/n810825/c101434/c5153784/5153784/images/02f1012bdc7c499fa4cfe2f8d1bdff19.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332656"/>
            <a:ext cx="8064896" cy="6192688"/>
          </a:xfrm>
          <a:prstGeom prst="rect">
            <a:avLst/>
          </a:prstGeom>
          <a:noFill/>
          <a:ln>
            <a:noFill/>
          </a:ln>
        </p:spPr>
      </p:pic>
    </p:spTree>
    <p:extLst>
      <p:ext uri="{BB962C8B-B14F-4D97-AF65-F5344CB8AC3E}">
        <p14:creationId xmlns:p14="http://schemas.microsoft.com/office/powerpoint/2010/main" val="350555381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lstStyle/>
          <a:p>
            <a:r>
              <a:rPr lang="zh-CN" altLang="en-US" dirty="0" smtClean="0">
                <a:solidFill>
                  <a:srgbClr val="0070C0"/>
                </a:solidFill>
              </a:rPr>
              <a:t>（三）开具</a:t>
            </a:r>
            <a:endParaRPr lang="en-US" altLang="zh-CN" dirty="0" smtClean="0">
              <a:solidFill>
                <a:srgbClr val="0070C0"/>
              </a:solidFill>
            </a:endParaRPr>
          </a:p>
          <a:p>
            <a:r>
              <a:rPr lang="en-US" altLang="zh-CN" dirty="0" smtClean="0"/>
              <a:t>1.ETC</a:t>
            </a:r>
            <a:r>
              <a:rPr lang="zh-CN" altLang="zh-CN" dirty="0">
                <a:solidFill>
                  <a:srgbClr val="FF0000"/>
                </a:solidFill>
              </a:rPr>
              <a:t>后付费客户</a:t>
            </a:r>
            <a:r>
              <a:rPr lang="zh-CN" altLang="zh-CN" dirty="0"/>
              <a:t>索取通行费电子票据的，通过经营性公路的部分，在服务平台取得由经营管理者开具的征税发票；通过政府还贷公路的部分，在服务平台取得由经营管理者开具的通行费财政电子票据</a:t>
            </a:r>
            <a:r>
              <a:rPr lang="en-US" altLang="zh-CN" dirty="0"/>
              <a:t> </a:t>
            </a:r>
            <a:endParaRPr lang="zh-CN" altLang="zh-CN" dirty="0"/>
          </a:p>
          <a:p>
            <a:r>
              <a:rPr lang="en-US" altLang="zh-CN" dirty="0" smtClean="0"/>
              <a:t>2.ETC</a:t>
            </a:r>
            <a:r>
              <a:rPr lang="zh-CN" altLang="zh-CN" dirty="0">
                <a:solidFill>
                  <a:srgbClr val="FF0000"/>
                </a:solidFill>
              </a:rPr>
              <a:t>预付费客户</a:t>
            </a:r>
            <a:r>
              <a:rPr lang="zh-CN" altLang="zh-CN" dirty="0"/>
              <a:t>可以自行选择在充值后索取不征税发票或待实际发生通行交易后索取通行费电子票据</a:t>
            </a:r>
            <a:r>
              <a:rPr lang="en-US" altLang="zh-CN" dirty="0"/>
              <a:t> </a:t>
            </a:r>
            <a:endParaRPr lang="zh-CN" altLang="zh-CN" dirty="0"/>
          </a:p>
          <a:p>
            <a:r>
              <a:rPr lang="zh-CN" altLang="en-US" dirty="0" smtClean="0"/>
              <a:t>（</a:t>
            </a:r>
            <a:r>
              <a:rPr lang="en-US" altLang="zh-CN" dirty="0" smtClean="0"/>
              <a:t>1</a:t>
            </a:r>
            <a:r>
              <a:rPr lang="zh-CN" altLang="en-US" dirty="0" smtClean="0"/>
              <a:t>）</a:t>
            </a:r>
            <a:r>
              <a:rPr lang="zh-CN" altLang="zh-CN" dirty="0" smtClean="0"/>
              <a:t>客户</a:t>
            </a:r>
            <a:r>
              <a:rPr lang="zh-CN" altLang="zh-CN" dirty="0"/>
              <a:t>在充值后索取不征税发票的，在服务平台取得由</a:t>
            </a:r>
            <a:r>
              <a:rPr lang="en-US" altLang="zh-CN" dirty="0"/>
              <a:t>ETC</a:t>
            </a:r>
            <a:r>
              <a:rPr lang="zh-CN" altLang="zh-CN" dirty="0"/>
              <a:t>客户服务机构全额开具的不征税发票；实际发生通行交易后，</a:t>
            </a:r>
            <a:r>
              <a:rPr lang="en-US" altLang="zh-CN" dirty="0"/>
              <a:t>ETC</a:t>
            </a:r>
            <a:r>
              <a:rPr lang="zh-CN" altLang="zh-CN" dirty="0"/>
              <a:t>客户服务机构和收费公路经营管理者均不再向其开具通行费电子票据</a:t>
            </a:r>
            <a:r>
              <a:rPr lang="en-US" altLang="zh-CN" dirty="0"/>
              <a:t> </a:t>
            </a:r>
            <a:endParaRPr lang="zh-CN" altLang="zh-CN" dirty="0"/>
          </a:p>
          <a:p>
            <a:r>
              <a:rPr lang="zh-CN" altLang="en-US" dirty="0" smtClean="0"/>
              <a:t>（</a:t>
            </a:r>
            <a:r>
              <a:rPr lang="en-US" altLang="zh-CN" dirty="0" smtClean="0"/>
              <a:t>2</a:t>
            </a:r>
            <a:r>
              <a:rPr lang="zh-CN" altLang="en-US" dirty="0" smtClean="0"/>
              <a:t>）</a:t>
            </a:r>
            <a:r>
              <a:rPr lang="zh-CN" altLang="zh-CN" dirty="0" smtClean="0"/>
              <a:t>客户</a:t>
            </a:r>
            <a:r>
              <a:rPr lang="zh-CN" altLang="zh-CN" dirty="0"/>
              <a:t>在充值后未索取不征税发票，在实际发生通行交易后索取电子票据的，参照</a:t>
            </a:r>
            <a:r>
              <a:rPr lang="zh-CN" altLang="en-US" dirty="0"/>
              <a:t>上述</a:t>
            </a:r>
            <a:r>
              <a:rPr lang="en-US" altLang="zh-CN" dirty="0"/>
              <a:t>ETC</a:t>
            </a:r>
            <a:r>
              <a:rPr lang="zh-CN" altLang="zh-CN" dirty="0"/>
              <a:t>后付费客户执行</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277362897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lstStyle/>
          <a:p>
            <a:r>
              <a:rPr lang="en-US" altLang="zh-CN" dirty="0" smtClean="0"/>
              <a:t>3.</a:t>
            </a:r>
            <a:r>
              <a:rPr lang="zh-CN" altLang="zh-CN" dirty="0" smtClean="0"/>
              <a:t>客户</a:t>
            </a:r>
            <a:r>
              <a:rPr lang="zh-CN" altLang="zh-CN" dirty="0"/>
              <a:t>使用</a:t>
            </a:r>
            <a:r>
              <a:rPr lang="en-US" altLang="zh-CN" dirty="0"/>
              <a:t>ETC</a:t>
            </a:r>
            <a:r>
              <a:rPr lang="zh-CN" altLang="zh-CN" dirty="0"/>
              <a:t>卡通行收费公路并交纳通行费的，可以在实际发生通行交易后第</a:t>
            </a:r>
            <a:r>
              <a:rPr lang="en-US" altLang="zh-CN" dirty="0"/>
              <a:t>7</a:t>
            </a:r>
            <a:r>
              <a:rPr lang="zh-CN" altLang="zh-CN" dirty="0"/>
              <a:t>个自然日起，登录服务平台，选择相应通行记录取得通行费电子票据和电子汇总单；</a:t>
            </a:r>
            <a:r>
              <a:rPr lang="en-US" altLang="zh-CN" dirty="0"/>
              <a:t>ETC</a:t>
            </a:r>
            <a:r>
              <a:rPr lang="zh-CN" altLang="zh-CN" dirty="0"/>
              <a:t>预付费客户可以在充值后实时登录服务平台，选择相应充值记录取得不征税发票</a:t>
            </a:r>
            <a:r>
              <a:rPr lang="en-US" altLang="zh-CN" dirty="0"/>
              <a:t> </a:t>
            </a:r>
            <a:endParaRPr lang="zh-CN" altLang="zh-CN" dirty="0"/>
          </a:p>
          <a:p>
            <a:r>
              <a:rPr lang="en-US" altLang="zh-CN" dirty="0" smtClean="0"/>
              <a:t>4.</a:t>
            </a:r>
            <a:r>
              <a:rPr lang="zh-CN" altLang="zh-CN" dirty="0" smtClean="0"/>
              <a:t>服务</a:t>
            </a:r>
            <a:r>
              <a:rPr lang="zh-CN" altLang="zh-CN" dirty="0"/>
              <a:t>平台应当将通行费电子票据、电子汇总单以及对应的通行明细记录归档备查</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198401277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lstStyle/>
          <a:p>
            <a:r>
              <a:rPr lang="zh-CN" altLang="en-US" dirty="0" smtClean="0">
                <a:solidFill>
                  <a:srgbClr val="0070C0"/>
                </a:solidFill>
              </a:rPr>
              <a:t>（四）征税</a:t>
            </a:r>
            <a:r>
              <a:rPr lang="zh-CN" altLang="en-US" dirty="0">
                <a:solidFill>
                  <a:srgbClr val="0070C0"/>
                </a:solidFill>
              </a:rPr>
              <a:t>发票申报抵扣</a:t>
            </a:r>
            <a:endParaRPr lang="en-US" altLang="zh-CN" dirty="0">
              <a:solidFill>
                <a:srgbClr val="0070C0"/>
              </a:solidFill>
            </a:endParaRPr>
          </a:p>
          <a:p>
            <a:r>
              <a:rPr lang="en-US" altLang="zh-CN" dirty="0" smtClean="0"/>
              <a:t>1.</a:t>
            </a:r>
            <a:r>
              <a:rPr lang="zh-CN" altLang="zh-CN" dirty="0" smtClean="0"/>
              <a:t>收费公路</a:t>
            </a:r>
            <a:r>
              <a:rPr lang="zh-CN" altLang="zh-CN" dirty="0"/>
              <a:t>通行费增值税进项抵扣事项按照现行增值税政策有关规定执行。增值税一般纳税人申报抵扣的通行费电子发票进项税额，在纳税申报时应当填写在《增值税纳税申报表附列资料（二）》（本期进项税额明细）中</a:t>
            </a:r>
            <a:r>
              <a:rPr lang="en-US" altLang="zh-CN" dirty="0"/>
              <a:t>"</a:t>
            </a:r>
            <a:r>
              <a:rPr lang="zh-CN" altLang="zh-CN" dirty="0"/>
              <a:t>认证相符的增值税专用发票</a:t>
            </a:r>
            <a:r>
              <a:rPr lang="en-US" altLang="zh-CN" dirty="0"/>
              <a:t>"</a:t>
            </a:r>
            <a:r>
              <a:rPr lang="zh-CN" altLang="zh-CN" dirty="0"/>
              <a:t>相关栏次中</a:t>
            </a:r>
            <a:r>
              <a:rPr lang="en-US" altLang="zh-CN" dirty="0"/>
              <a:t> </a:t>
            </a:r>
            <a:endParaRPr lang="zh-CN" altLang="zh-CN" dirty="0"/>
          </a:p>
          <a:p>
            <a:r>
              <a:rPr lang="en-US" altLang="zh-CN" dirty="0" smtClean="0"/>
              <a:t>2.</a:t>
            </a:r>
            <a:r>
              <a:rPr lang="zh-CN" altLang="zh-CN" dirty="0" smtClean="0"/>
              <a:t>纳税人</a:t>
            </a:r>
            <a:r>
              <a:rPr lang="zh-CN" altLang="zh-CN" dirty="0"/>
              <a:t>取得通行费电子发票后，应当登录增值税发票综合服务平台确认发票用途。税务总局通过增值税发票综合服务平台为纳税人提供通行费电子发票批量选择确认服务</a:t>
            </a:r>
            <a:r>
              <a:rPr lang="en-US" altLang="zh-CN" dirty="0"/>
              <a:t> </a:t>
            </a:r>
            <a:endParaRPr lang="zh-CN" altLang="zh-CN" dirty="0"/>
          </a:p>
          <a:p>
            <a:endParaRPr lang="zh-CN" altLang="en-US" dirty="0"/>
          </a:p>
          <a:p>
            <a:endParaRPr lang="zh-CN" altLang="en-US" dirty="0"/>
          </a:p>
        </p:txBody>
      </p:sp>
    </p:spTree>
    <p:extLst>
      <p:ext uri="{BB962C8B-B14F-4D97-AF65-F5344CB8AC3E}">
        <p14:creationId xmlns:p14="http://schemas.microsoft.com/office/powerpoint/2010/main" val="24687331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normAutofit/>
          </a:bodyPr>
          <a:lstStyle/>
          <a:p>
            <a:r>
              <a:rPr lang="zh-CN" altLang="en-US" dirty="0" smtClean="0">
                <a:solidFill>
                  <a:srgbClr val="FF0000"/>
                </a:solidFill>
              </a:rPr>
              <a:t>四</a:t>
            </a:r>
            <a:r>
              <a:rPr lang="en-US" altLang="zh-CN" dirty="0" smtClean="0">
                <a:solidFill>
                  <a:srgbClr val="FF0000"/>
                </a:solidFill>
              </a:rPr>
              <a:t>.</a:t>
            </a:r>
            <a:r>
              <a:rPr lang="zh-CN" altLang="zh-CN" dirty="0" smtClean="0">
                <a:solidFill>
                  <a:srgbClr val="FF0000"/>
                </a:solidFill>
              </a:rPr>
              <a:t>收费公路</a:t>
            </a:r>
            <a:r>
              <a:rPr lang="zh-CN" altLang="zh-CN" dirty="0">
                <a:solidFill>
                  <a:srgbClr val="FF0000"/>
                </a:solidFill>
              </a:rPr>
              <a:t>通行费财政票据（电子</a:t>
            </a:r>
            <a:r>
              <a:rPr lang="zh-CN" altLang="zh-CN" dirty="0" smtClean="0">
                <a:solidFill>
                  <a:srgbClr val="FF0000"/>
                </a:solidFill>
              </a:rPr>
              <a:t>）</a:t>
            </a:r>
            <a:r>
              <a:rPr lang="zh-CN" altLang="en-US" sz="2000" dirty="0">
                <a:solidFill>
                  <a:srgbClr val="0070C0"/>
                </a:solidFill>
              </a:rPr>
              <a:t>（</a:t>
            </a:r>
            <a:r>
              <a:rPr lang="zh-CN" altLang="zh-CN" sz="2000" dirty="0">
                <a:solidFill>
                  <a:srgbClr val="0070C0"/>
                </a:solidFill>
              </a:rPr>
              <a:t>财综〔</a:t>
            </a:r>
            <a:r>
              <a:rPr lang="en-US" altLang="zh-CN" sz="2000" dirty="0">
                <a:solidFill>
                  <a:srgbClr val="0070C0"/>
                </a:solidFill>
              </a:rPr>
              <a:t>2020</a:t>
            </a:r>
            <a:r>
              <a:rPr lang="zh-CN" altLang="zh-CN" sz="2000" dirty="0">
                <a:solidFill>
                  <a:srgbClr val="0070C0"/>
                </a:solidFill>
              </a:rPr>
              <a:t>〕</a:t>
            </a:r>
            <a:r>
              <a:rPr lang="en-US" altLang="zh-CN" sz="2000" dirty="0">
                <a:solidFill>
                  <a:srgbClr val="0070C0"/>
                </a:solidFill>
              </a:rPr>
              <a:t>12</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en-US" dirty="0" smtClean="0">
                <a:solidFill>
                  <a:srgbClr val="0070C0"/>
                </a:solidFill>
              </a:rPr>
              <a:t>（一）</a:t>
            </a:r>
            <a:r>
              <a:rPr lang="zh-CN" altLang="zh-CN" dirty="0" smtClean="0">
                <a:solidFill>
                  <a:srgbClr val="0070C0"/>
                </a:solidFill>
              </a:rPr>
              <a:t>通行费</a:t>
            </a:r>
            <a:r>
              <a:rPr lang="zh-CN" altLang="zh-CN" dirty="0">
                <a:solidFill>
                  <a:srgbClr val="0070C0"/>
                </a:solidFill>
              </a:rPr>
              <a:t>电子</a:t>
            </a:r>
            <a:r>
              <a:rPr lang="zh-CN" altLang="zh-CN" dirty="0" smtClean="0">
                <a:solidFill>
                  <a:srgbClr val="0070C0"/>
                </a:solidFill>
              </a:rPr>
              <a:t>票据</a:t>
            </a:r>
            <a:r>
              <a:rPr lang="zh-CN" altLang="en-US" dirty="0" smtClean="0">
                <a:solidFill>
                  <a:srgbClr val="0070C0"/>
                </a:solidFill>
              </a:rPr>
              <a:t>使用范围</a:t>
            </a:r>
            <a:endParaRPr lang="en-US" altLang="zh-CN" dirty="0" smtClean="0">
              <a:solidFill>
                <a:srgbClr val="0070C0"/>
              </a:solidFill>
            </a:endParaRPr>
          </a:p>
          <a:p>
            <a:r>
              <a:rPr lang="zh-CN" altLang="zh-CN" dirty="0" smtClean="0"/>
              <a:t>使用</a:t>
            </a:r>
            <a:r>
              <a:rPr lang="zh-CN" altLang="zh-CN" dirty="0"/>
              <a:t>范围适用于征收政府还贷公路的车辆</a:t>
            </a:r>
            <a:r>
              <a:rPr lang="zh-CN" altLang="zh-CN" dirty="0" smtClean="0"/>
              <a:t>通行费</a:t>
            </a:r>
            <a:endParaRPr lang="en-US" altLang="zh-CN" dirty="0" smtClean="0"/>
          </a:p>
          <a:p>
            <a:r>
              <a:rPr lang="zh-CN" altLang="zh-CN" dirty="0"/>
              <a:t>未办理</a:t>
            </a:r>
            <a:r>
              <a:rPr lang="en-US" altLang="zh-CN" dirty="0"/>
              <a:t>ETC</a:t>
            </a:r>
            <a:r>
              <a:rPr lang="zh-CN" altLang="zh-CN" dirty="0"/>
              <a:t>卡的用户，通行政府还贷公路时，可暂时按原有方式获取通行费</a:t>
            </a:r>
            <a:r>
              <a:rPr lang="zh-CN" altLang="zh-CN" dirty="0" smtClean="0"/>
              <a:t>票据</a:t>
            </a:r>
            <a:endParaRPr lang="en-US" altLang="zh-CN" dirty="0" smtClean="0"/>
          </a:p>
          <a:p>
            <a:r>
              <a:rPr lang="zh-CN" altLang="en-US" dirty="0" smtClean="0">
                <a:solidFill>
                  <a:srgbClr val="0070C0"/>
                </a:solidFill>
              </a:rPr>
              <a:t>（二）</a:t>
            </a:r>
            <a:r>
              <a:rPr lang="zh-CN" altLang="zh-CN" dirty="0">
                <a:solidFill>
                  <a:srgbClr val="0070C0"/>
                </a:solidFill>
              </a:rPr>
              <a:t>票据管理平台</a:t>
            </a:r>
            <a:endParaRPr lang="en-US" altLang="zh-CN" dirty="0" smtClean="0">
              <a:solidFill>
                <a:srgbClr val="0070C0"/>
              </a:solidFill>
            </a:endParaRPr>
          </a:p>
          <a:p>
            <a:r>
              <a:rPr lang="zh-CN" altLang="zh-CN" dirty="0" smtClean="0"/>
              <a:t>财政部</a:t>
            </a:r>
            <a:r>
              <a:rPr lang="zh-CN" altLang="zh-CN" dirty="0"/>
              <a:t>建设全国统一的收费公路通行费财政票据管理平台，并与交通运输部系统对接，为通行政府还贷公路的</a:t>
            </a:r>
            <a:r>
              <a:rPr lang="en-US" altLang="zh-CN" dirty="0"/>
              <a:t>ETC</a:t>
            </a:r>
            <a:r>
              <a:rPr lang="zh-CN" altLang="zh-CN" dirty="0"/>
              <a:t>用户</a:t>
            </a:r>
            <a:r>
              <a:rPr lang="zh-CN" altLang="zh-CN" dirty="0">
                <a:solidFill>
                  <a:srgbClr val="FF0000"/>
                </a:solidFill>
              </a:rPr>
              <a:t>开具</a:t>
            </a:r>
            <a:r>
              <a:rPr lang="zh-CN" altLang="zh-CN" dirty="0"/>
              <a:t>通行费电子票据，</a:t>
            </a:r>
            <a:r>
              <a:rPr lang="zh-CN" altLang="zh-CN" dirty="0">
                <a:solidFill>
                  <a:srgbClr val="FF0000"/>
                </a:solidFill>
              </a:rPr>
              <a:t>套印</a:t>
            </a:r>
            <a:r>
              <a:rPr lang="zh-CN" altLang="zh-CN" dirty="0"/>
              <a:t>财政部财政票据监制</a:t>
            </a:r>
            <a:r>
              <a:rPr lang="zh-CN" altLang="zh-CN" dirty="0" smtClean="0"/>
              <a:t>章</a:t>
            </a:r>
            <a:endParaRPr lang="en-US" altLang="zh-CN" dirty="0" smtClean="0"/>
          </a:p>
          <a:p>
            <a:r>
              <a:rPr lang="zh-CN" altLang="zh-CN" dirty="0" smtClean="0"/>
              <a:t>各地</a:t>
            </a:r>
            <a:r>
              <a:rPr lang="zh-CN" altLang="zh-CN" dirty="0"/>
              <a:t>财政部门通过该平台查看、下载本地区通行费电子票据，及时进行归档，并履行财政票据的监督管理职责，做好相关监督管理</a:t>
            </a:r>
            <a:r>
              <a:rPr lang="zh-CN" altLang="zh-CN" dirty="0" smtClean="0"/>
              <a:t>工作</a:t>
            </a:r>
            <a:endParaRPr lang="en-US" altLang="zh-CN" dirty="0" smtClean="0"/>
          </a:p>
          <a:p>
            <a:endParaRPr lang="zh-CN" altLang="en-US" dirty="0">
              <a:solidFill>
                <a:srgbClr val="FF0000"/>
              </a:solidFill>
            </a:endParaRPr>
          </a:p>
        </p:txBody>
      </p:sp>
    </p:spTree>
    <p:extLst>
      <p:ext uri="{BB962C8B-B14F-4D97-AF65-F5344CB8AC3E}">
        <p14:creationId xmlns:p14="http://schemas.microsoft.com/office/powerpoint/2010/main" val="33707535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电子票据</a:t>
            </a:r>
          </a:p>
        </p:txBody>
      </p:sp>
      <p:sp>
        <p:nvSpPr>
          <p:cNvPr id="3" name="内容占位符 2"/>
          <p:cNvSpPr>
            <a:spLocks noGrp="1"/>
          </p:cNvSpPr>
          <p:nvPr>
            <p:ph idx="1"/>
          </p:nvPr>
        </p:nvSpPr>
        <p:spPr/>
        <p:txBody>
          <a:bodyPr/>
          <a:lstStyle/>
          <a:p>
            <a:r>
              <a:rPr lang="zh-CN" altLang="en-US" dirty="0" smtClean="0">
                <a:solidFill>
                  <a:srgbClr val="0070C0"/>
                </a:solidFill>
              </a:rPr>
              <a:t>（三）查验、入账和归档</a:t>
            </a:r>
            <a:endParaRPr lang="en-US" altLang="zh-CN" dirty="0" smtClean="0">
              <a:solidFill>
                <a:srgbClr val="0070C0"/>
              </a:solidFill>
            </a:endParaRPr>
          </a:p>
          <a:p>
            <a:r>
              <a:rPr lang="en-US" altLang="zh-CN" dirty="0" smtClean="0"/>
              <a:t>ETC</a:t>
            </a:r>
            <a:r>
              <a:rPr lang="zh-CN" altLang="zh-CN" dirty="0"/>
              <a:t>用户可登陆全国财政电子票据查验平台（</a:t>
            </a:r>
            <a:r>
              <a:rPr lang="en-US" altLang="zh-CN" dirty="0"/>
              <a:t>http://pjcy.mof.gov.cn</a:t>
            </a:r>
            <a:r>
              <a:rPr lang="zh-CN" altLang="zh-CN" dirty="0"/>
              <a:t>），对通行费电子票据信息进行查验，并按照《财政部 国家档案局关于规范电子会计凭证报销入账归档的通知》（财会〔</a:t>
            </a:r>
            <a:r>
              <a:rPr lang="en-US" altLang="zh-CN" dirty="0"/>
              <a:t>2020</a:t>
            </a:r>
            <a:r>
              <a:rPr lang="zh-CN" altLang="zh-CN" dirty="0"/>
              <a:t>〕</a:t>
            </a:r>
            <a:r>
              <a:rPr lang="en-US" altLang="zh-CN" dirty="0"/>
              <a:t>6</a:t>
            </a:r>
            <a:r>
              <a:rPr lang="zh-CN" altLang="zh-CN" dirty="0"/>
              <a:t>号）规定，进行报销入账和归档</a:t>
            </a:r>
            <a:endParaRPr lang="zh-CN" altLang="en-US" dirty="0"/>
          </a:p>
        </p:txBody>
      </p:sp>
    </p:spTree>
    <p:extLst>
      <p:ext uri="{BB962C8B-B14F-4D97-AF65-F5344CB8AC3E}">
        <p14:creationId xmlns:p14="http://schemas.microsoft.com/office/powerpoint/2010/main" val="75636448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a:t>
            </a:r>
            <a:r>
              <a:rPr lang="zh-CN" altLang="en-US" dirty="0"/>
              <a:t>主要政策变动</a:t>
            </a:r>
          </a:p>
        </p:txBody>
      </p:sp>
      <p:sp>
        <p:nvSpPr>
          <p:cNvPr id="3" name="内容占位符 2"/>
          <p:cNvSpPr>
            <a:spLocks noGrp="1"/>
          </p:cNvSpPr>
          <p:nvPr>
            <p:ph idx="1"/>
          </p:nvPr>
        </p:nvSpPr>
        <p:spPr/>
        <p:txBody>
          <a:bodyPr>
            <a:normAutofit fontScale="92500" lnSpcReduction="10000"/>
          </a:bodyPr>
          <a:lstStyle/>
          <a:p>
            <a:r>
              <a:rPr lang="zh-CN" altLang="en-US" dirty="0" smtClean="0">
                <a:solidFill>
                  <a:srgbClr val="FF0000"/>
                </a:solidFill>
              </a:rPr>
              <a:t>一</a:t>
            </a:r>
            <a:r>
              <a:rPr lang="en-US" altLang="zh-CN" dirty="0" smtClean="0">
                <a:solidFill>
                  <a:srgbClr val="FF0000"/>
                </a:solidFill>
              </a:rPr>
              <a:t>.</a:t>
            </a:r>
            <a:r>
              <a:rPr lang="zh-CN" altLang="zh-CN" dirty="0" smtClean="0">
                <a:solidFill>
                  <a:srgbClr val="FF0000"/>
                </a:solidFill>
              </a:rPr>
              <a:t>广告费</a:t>
            </a:r>
            <a:r>
              <a:rPr lang="zh-CN" altLang="zh-CN" dirty="0">
                <a:solidFill>
                  <a:srgbClr val="FF0000"/>
                </a:solidFill>
              </a:rPr>
              <a:t>和业务宣传费支出税前</a:t>
            </a:r>
            <a:r>
              <a:rPr lang="zh-CN" altLang="zh-CN" dirty="0" smtClean="0">
                <a:solidFill>
                  <a:srgbClr val="FF0000"/>
                </a:solidFill>
              </a:rPr>
              <a:t>扣除</a:t>
            </a:r>
            <a:r>
              <a:rPr lang="zh-CN" altLang="en-US" sz="2000" dirty="0" smtClean="0">
                <a:solidFill>
                  <a:srgbClr val="0070C0"/>
                </a:solidFill>
              </a:rPr>
              <a:t>（</a:t>
            </a:r>
            <a:r>
              <a:rPr lang="zh-CN" altLang="zh-CN" sz="2000" dirty="0">
                <a:solidFill>
                  <a:srgbClr val="0070C0"/>
                </a:solidFill>
              </a:rPr>
              <a:t>财政部 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43</a:t>
            </a:r>
            <a:r>
              <a:rPr lang="zh-CN" altLang="zh-CN" sz="2000" dirty="0" smtClean="0">
                <a:solidFill>
                  <a:srgbClr val="0070C0"/>
                </a:solidFill>
              </a:rPr>
              <a:t>号</a:t>
            </a:r>
            <a:r>
              <a:rPr lang="zh-CN" altLang="en-US" sz="2000" dirty="0" smtClean="0">
                <a:solidFill>
                  <a:srgbClr val="0070C0"/>
                </a:solidFill>
              </a:rPr>
              <a:t>）</a:t>
            </a:r>
            <a:r>
              <a:rPr lang="zh-CN" altLang="zh-CN" sz="2000" dirty="0" smtClean="0">
                <a:solidFill>
                  <a:srgbClr val="0070C0"/>
                </a:solidFill>
              </a:rPr>
              <a:t> </a:t>
            </a:r>
            <a:endParaRPr lang="zh-CN" altLang="zh-CN" sz="2000" dirty="0">
              <a:solidFill>
                <a:srgbClr val="0070C0"/>
              </a:solidFill>
            </a:endParaRPr>
          </a:p>
          <a:p>
            <a:r>
              <a:rPr lang="zh-CN" altLang="en-US" dirty="0" smtClean="0"/>
              <a:t>特殊行业 广告费扣除方法再延续五年（</a:t>
            </a:r>
            <a:r>
              <a:rPr lang="zh-CN" altLang="zh-CN" dirty="0"/>
              <a:t>自</a:t>
            </a:r>
            <a:r>
              <a:rPr lang="en-US" altLang="zh-CN" dirty="0"/>
              <a:t>2021</a:t>
            </a:r>
            <a:r>
              <a:rPr lang="zh-CN" altLang="zh-CN" dirty="0"/>
              <a:t>年</a:t>
            </a:r>
            <a:r>
              <a:rPr lang="en-US" altLang="zh-CN" dirty="0"/>
              <a:t>1</a:t>
            </a:r>
            <a:r>
              <a:rPr lang="zh-CN" altLang="zh-CN" dirty="0"/>
              <a:t>月</a:t>
            </a:r>
            <a:r>
              <a:rPr lang="en-US" altLang="zh-CN" dirty="0"/>
              <a:t>1</a:t>
            </a:r>
            <a:r>
              <a:rPr lang="zh-CN" altLang="zh-CN" dirty="0"/>
              <a:t>日起至</a:t>
            </a:r>
            <a:r>
              <a:rPr lang="en-US" altLang="zh-CN" dirty="0"/>
              <a:t>2025</a:t>
            </a:r>
            <a:r>
              <a:rPr lang="zh-CN" altLang="zh-CN" dirty="0"/>
              <a:t>年</a:t>
            </a:r>
            <a:r>
              <a:rPr lang="en-US" altLang="zh-CN" dirty="0"/>
              <a:t>12</a:t>
            </a:r>
            <a:r>
              <a:rPr lang="zh-CN" altLang="zh-CN" dirty="0"/>
              <a:t>月</a:t>
            </a:r>
            <a:r>
              <a:rPr lang="en-US" altLang="zh-CN" dirty="0"/>
              <a:t>31</a:t>
            </a:r>
            <a:r>
              <a:rPr lang="zh-CN" altLang="zh-CN" dirty="0"/>
              <a:t>日</a:t>
            </a:r>
            <a:r>
              <a:rPr lang="zh-CN" altLang="zh-CN" dirty="0" smtClean="0"/>
              <a:t>止</a:t>
            </a:r>
            <a:r>
              <a:rPr lang="zh-CN" altLang="en-US" dirty="0" smtClean="0"/>
              <a:t>）</a:t>
            </a:r>
            <a:endParaRPr lang="en-US" altLang="zh-CN" dirty="0" smtClean="0"/>
          </a:p>
          <a:p>
            <a:r>
              <a:rPr lang="en-US" altLang="zh-CN" dirty="0" smtClean="0"/>
              <a:t>1.</a:t>
            </a:r>
            <a:r>
              <a:rPr lang="zh-CN" altLang="zh-CN" dirty="0" smtClean="0"/>
              <a:t>对</a:t>
            </a:r>
            <a:r>
              <a:rPr lang="zh-CN" altLang="zh-CN" dirty="0"/>
              <a:t>化妆品制造或销售、医药制造和饮料制造（不含酒类制造）企业发生的广告费和业务宣传费支出，不超过当年销售（营业）收入</a:t>
            </a:r>
            <a:r>
              <a:rPr lang="en-US" altLang="zh-CN" dirty="0"/>
              <a:t>30%</a:t>
            </a:r>
            <a:r>
              <a:rPr lang="zh-CN" altLang="zh-CN" dirty="0"/>
              <a:t>的部分，准予扣除；超过部分，准予在以后纳税年度结转</a:t>
            </a:r>
            <a:r>
              <a:rPr lang="zh-CN" altLang="zh-CN" dirty="0" smtClean="0"/>
              <a:t>扣除</a:t>
            </a:r>
            <a:endParaRPr lang="en-US" altLang="zh-CN" dirty="0" smtClean="0"/>
          </a:p>
          <a:p>
            <a:r>
              <a:rPr lang="en-US" altLang="zh-CN" dirty="0" smtClean="0"/>
              <a:t>2.</a:t>
            </a:r>
            <a:r>
              <a:rPr lang="zh-CN" altLang="zh-CN" dirty="0" smtClean="0"/>
              <a:t>对</a:t>
            </a:r>
            <a:r>
              <a:rPr lang="zh-CN" altLang="zh-CN" dirty="0"/>
              <a:t>签订广告费和业务宣传费分摊</a:t>
            </a:r>
            <a:r>
              <a:rPr lang="zh-CN" altLang="zh-CN" dirty="0" smtClean="0"/>
              <a:t>协议的</a:t>
            </a:r>
            <a:r>
              <a:rPr lang="zh-CN" altLang="zh-CN" dirty="0">
                <a:solidFill>
                  <a:srgbClr val="FF0000"/>
                </a:solidFill>
              </a:rPr>
              <a:t>关联企业</a:t>
            </a:r>
            <a:r>
              <a:rPr lang="zh-CN" altLang="zh-CN" dirty="0"/>
              <a:t>，其中一方发生的不超过当年销售（营业）收入税前扣除限额比例内的广告费和业务宣传费支出可以在本企业扣除，也可以将其中的部分或全部按照分摊协议归集至另一方扣除。另一方在计算本企业广告费和业务宣传费支出企业所得税税前扣除限额时，可将按照上述办法归集至本企业的广告费和业务宣传费不计算在内。</a:t>
            </a:r>
          </a:p>
          <a:p>
            <a:r>
              <a:rPr lang="en-US" altLang="zh-CN" dirty="0" smtClean="0"/>
              <a:t>3.</a:t>
            </a:r>
            <a:r>
              <a:rPr lang="zh-CN" altLang="zh-CN" dirty="0" smtClean="0"/>
              <a:t>烟草</a:t>
            </a:r>
            <a:r>
              <a:rPr lang="zh-CN" altLang="zh-CN" dirty="0"/>
              <a:t>企业的</a:t>
            </a:r>
            <a:r>
              <a:rPr lang="zh-CN" altLang="zh-CN" dirty="0">
                <a:solidFill>
                  <a:srgbClr val="FF0000"/>
                </a:solidFill>
              </a:rPr>
              <a:t>烟草</a:t>
            </a:r>
            <a:r>
              <a:rPr lang="zh-CN" altLang="zh-CN" dirty="0"/>
              <a:t>广告费和业务宣传费支出，一律不得在计算应纳税所得额时</a:t>
            </a:r>
            <a:r>
              <a:rPr lang="zh-CN" altLang="zh-CN" dirty="0" smtClean="0"/>
              <a:t>扣除</a:t>
            </a:r>
            <a:r>
              <a:rPr lang="en-US" altLang="zh-CN" dirty="0" smtClean="0"/>
              <a:t> </a:t>
            </a:r>
            <a:endParaRPr lang="zh-CN" altLang="en-US" dirty="0"/>
          </a:p>
        </p:txBody>
      </p:sp>
    </p:spTree>
    <p:extLst>
      <p:ext uri="{BB962C8B-B14F-4D97-AF65-F5344CB8AC3E}">
        <p14:creationId xmlns:p14="http://schemas.microsoft.com/office/powerpoint/2010/main" val="112483586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lstStyle/>
          <a:p>
            <a:r>
              <a:rPr lang="zh-CN" altLang="en-US" dirty="0" smtClean="0">
                <a:solidFill>
                  <a:srgbClr val="FF0000"/>
                </a:solidFill>
              </a:rPr>
              <a:t>二</a:t>
            </a:r>
            <a:r>
              <a:rPr lang="en-US" altLang="zh-CN" dirty="0" smtClean="0">
                <a:solidFill>
                  <a:srgbClr val="FF0000"/>
                </a:solidFill>
              </a:rPr>
              <a:t>.</a:t>
            </a:r>
            <a:r>
              <a:rPr lang="zh-CN" altLang="zh-CN" dirty="0" smtClean="0">
                <a:solidFill>
                  <a:srgbClr val="FF0000"/>
                </a:solidFill>
              </a:rPr>
              <a:t>公益性</a:t>
            </a:r>
            <a:r>
              <a:rPr lang="zh-CN" altLang="zh-CN" dirty="0">
                <a:solidFill>
                  <a:srgbClr val="FF0000"/>
                </a:solidFill>
              </a:rPr>
              <a:t>捐赠</a:t>
            </a:r>
            <a:r>
              <a:rPr lang="zh-CN" altLang="zh-CN" dirty="0" smtClean="0">
                <a:solidFill>
                  <a:srgbClr val="FF0000"/>
                </a:solidFill>
              </a:rPr>
              <a:t>税前扣除</a:t>
            </a:r>
            <a:r>
              <a:rPr lang="zh-CN" altLang="en-US" sz="2000" dirty="0" smtClean="0">
                <a:solidFill>
                  <a:srgbClr val="0070C0"/>
                </a:solidFill>
              </a:rPr>
              <a:t>（</a:t>
            </a:r>
            <a:r>
              <a:rPr lang="zh-CN" altLang="zh-CN" sz="2000" dirty="0">
                <a:solidFill>
                  <a:srgbClr val="0070C0"/>
                </a:solidFill>
              </a:rPr>
              <a:t>财政部 税务总局 民政部公告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27</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en-US" dirty="0"/>
              <a:t>对公益性捐赠 </a:t>
            </a:r>
            <a:r>
              <a:rPr lang="zh-CN" altLang="en-US" dirty="0" smtClean="0"/>
              <a:t>在</a:t>
            </a:r>
            <a:r>
              <a:rPr lang="zh-CN" altLang="en-US" dirty="0" smtClean="0">
                <a:solidFill>
                  <a:srgbClr val="FF0000"/>
                </a:solidFill>
              </a:rPr>
              <a:t>企业所得税或个人所得税</a:t>
            </a:r>
            <a:r>
              <a:rPr lang="zh-CN" altLang="en-US" dirty="0" smtClean="0"/>
              <a:t>的税</a:t>
            </a:r>
            <a:r>
              <a:rPr lang="zh-CN" altLang="en-US" dirty="0"/>
              <a:t>前</a:t>
            </a:r>
            <a:r>
              <a:rPr lang="zh-CN" altLang="en-US" dirty="0" smtClean="0"/>
              <a:t>扣除相关方面重新整合，全面作出规定</a:t>
            </a:r>
            <a:endParaRPr lang="en-US" altLang="zh-CN" dirty="0" smtClean="0"/>
          </a:p>
          <a:p>
            <a:r>
              <a:rPr lang="zh-CN" altLang="zh-CN" dirty="0"/>
              <a:t>自</a:t>
            </a:r>
            <a:r>
              <a:rPr lang="en-US" altLang="zh-CN" dirty="0"/>
              <a:t>2020</a:t>
            </a:r>
            <a:r>
              <a:rPr lang="zh-CN" altLang="zh-CN" dirty="0"/>
              <a:t>年</a:t>
            </a:r>
            <a:r>
              <a:rPr lang="en-US" altLang="zh-CN" dirty="0"/>
              <a:t>1</a:t>
            </a:r>
            <a:r>
              <a:rPr lang="zh-CN" altLang="zh-CN" dirty="0"/>
              <a:t>月</a:t>
            </a:r>
            <a:r>
              <a:rPr lang="en-US" altLang="zh-CN" dirty="0"/>
              <a:t>1</a:t>
            </a:r>
            <a:r>
              <a:rPr lang="zh-CN" altLang="zh-CN" dirty="0"/>
              <a:t>日起执行</a:t>
            </a:r>
            <a:endParaRPr lang="en-US" altLang="zh-CN" dirty="0" smtClean="0"/>
          </a:p>
          <a:p>
            <a:r>
              <a:rPr lang="zh-CN" altLang="en-US" dirty="0" smtClean="0">
                <a:solidFill>
                  <a:srgbClr val="0070C0"/>
                </a:solidFill>
              </a:rPr>
              <a:t>（一）可扣除的捐赠渠道</a:t>
            </a:r>
            <a:endParaRPr lang="en-US" altLang="zh-CN" dirty="0">
              <a:solidFill>
                <a:srgbClr val="0070C0"/>
              </a:solidFill>
            </a:endParaRPr>
          </a:p>
          <a:p>
            <a:r>
              <a:rPr lang="zh-CN" altLang="zh-CN" dirty="0"/>
              <a:t>企业或个人通过</a:t>
            </a:r>
            <a:r>
              <a:rPr lang="zh-CN" altLang="zh-CN" dirty="0">
                <a:solidFill>
                  <a:srgbClr val="FF0000"/>
                </a:solidFill>
              </a:rPr>
              <a:t>公益性社会组织</a:t>
            </a:r>
            <a:r>
              <a:rPr lang="zh-CN" altLang="zh-CN" dirty="0"/>
              <a:t>、县级以上人民政府及其部门等</a:t>
            </a:r>
            <a:r>
              <a:rPr lang="zh-CN" altLang="zh-CN" dirty="0">
                <a:solidFill>
                  <a:srgbClr val="FF0000"/>
                </a:solidFill>
              </a:rPr>
              <a:t>国家机关</a:t>
            </a:r>
            <a:r>
              <a:rPr lang="zh-CN" altLang="zh-CN" dirty="0"/>
              <a:t>，用于符合法律规定的公益慈善事业捐赠支出，准予按税法规定在计算应纳税所得额时扣除</a:t>
            </a:r>
            <a:endParaRPr lang="zh-CN" altLang="en-US" dirty="0">
              <a:solidFill>
                <a:srgbClr val="0070C0"/>
              </a:solidFill>
            </a:endParaRPr>
          </a:p>
        </p:txBody>
      </p:sp>
    </p:spTree>
    <p:extLst>
      <p:ext uri="{BB962C8B-B14F-4D97-AF65-F5344CB8AC3E}">
        <p14:creationId xmlns:p14="http://schemas.microsoft.com/office/powerpoint/2010/main" val="228154517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normAutofit fontScale="92500" lnSpcReduction="10000"/>
          </a:bodyPr>
          <a:lstStyle/>
          <a:p>
            <a:r>
              <a:rPr lang="zh-CN" altLang="en-US" dirty="0" smtClean="0">
                <a:solidFill>
                  <a:srgbClr val="0070C0"/>
                </a:solidFill>
              </a:rPr>
              <a:t>（二）用途</a:t>
            </a:r>
            <a:r>
              <a:rPr lang="en-US" altLang="zh-CN" dirty="0" smtClean="0">
                <a:solidFill>
                  <a:srgbClr val="0070C0"/>
                </a:solidFill>
              </a:rPr>
              <a:t>——</a:t>
            </a:r>
            <a:r>
              <a:rPr lang="zh-CN" altLang="zh-CN" dirty="0" smtClean="0">
                <a:solidFill>
                  <a:srgbClr val="0070C0"/>
                </a:solidFill>
              </a:rPr>
              <a:t>公益慈善事业</a:t>
            </a:r>
            <a:endParaRPr lang="en-US" altLang="zh-CN" dirty="0" smtClean="0">
              <a:solidFill>
                <a:srgbClr val="0070C0"/>
              </a:solidFill>
            </a:endParaRPr>
          </a:p>
          <a:p>
            <a:r>
              <a:rPr lang="zh-CN" altLang="zh-CN" dirty="0"/>
              <a:t>公益事业捐赠</a:t>
            </a:r>
            <a:r>
              <a:rPr lang="zh-CN" altLang="zh-CN" dirty="0" smtClean="0"/>
              <a:t>法</a:t>
            </a:r>
            <a:r>
              <a:rPr lang="zh-CN" altLang="en-US" dirty="0" smtClean="0"/>
              <a:t>：</a:t>
            </a:r>
            <a:endParaRPr lang="en-US" altLang="zh-CN" dirty="0" smtClean="0"/>
          </a:p>
          <a:p>
            <a:r>
              <a:rPr lang="en-US" altLang="zh-CN" dirty="0" smtClean="0"/>
              <a:t>1.</a:t>
            </a:r>
            <a:r>
              <a:rPr lang="zh-CN" altLang="zh-CN" dirty="0" smtClean="0"/>
              <a:t>救助</a:t>
            </a:r>
            <a:r>
              <a:rPr lang="zh-CN" altLang="zh-CN" dirty="0"/>
              <a:t>灾害、救济贫困、扶助残疾人等困难的社会群体和个人的</a:t>
            </a:r>
            <a:r>
              <a:rPr lang="zh-CN" altLang="zh-CN" dirty="0" smtClean="0"/>
              <a:t>活动</a:t>
            </a:r>
            <a:endParaRPr lang="zh-CN" altLang="zh-CN" dirty="0"/>
          </a:p>
          <a:p>
            <a:r>
              <a:rPr lang="en-US" altLang="zh-CN" dirty="0" smtClean="0"/>
              <a:t>2.</a:t>
            </a:r>
            <a:r>
              <a:rPr lang="zh-CN" altLang="zh-CN" dirty="0" smtClean="0"/>
              <a:t>教育</a:t>
            </a:r>
            <a:r>
              <a:rPr lang="zh-CN" altLang="zh-CN" dirty="0"/>
              <a:t>、科学、文化、卫生、体育</a:t>
            </a:r>
            <a:r>
              <a:rPr lang="zh-CN" altLang="zh-CN" dirty="0" smtClean="0"/>
              <a:t>事业</a:t>
            </a:r>
            <a:r>
              <a:rPr lang="en-US" altLang="zh-CN" dirty="0" smtClean="0"/>
              <a:t> </a:t>
            </a:r>
            <a:endParaRPr lang="zh-CN" altLang="zh-CN" dirty="0"/>
          </a:p>
          <a:p>
            <a:r>
              <a:rPr lang="en-US" altLang="zh-CN" dirty="0" smtClean="0"/>
              <a:t>3.</a:t>
            </a:r>
            <a:r>
              <a:rPr lang="zh-CN" altLang="zh-CN" dirty="0" smtClean="0"/>
              <a:t>环境保护</a:t>
            </a:r>
            <a:r>
              <a:rPr lang="zh-CN" altLang="zh-CN" dirty="0"/>
              <a:t>、社会公共设施</a:t>
            </a:r>
            <a:r>
              <a:rPr lang="zh-CN" altLang="zh-CN" dirty="0" smtClean="0"/>
              <a:t>建设</a:t>
            </a:r>
            <a:r>
              <a:rPr lang="en-US" altLang="zh-CN" dirty="0" smtClean="0"/>
              <a:t> </a:t>
            </a:r>
            <a:endParaRPr lang="zh-CN" altLang="zh-CN" dirty="0"/>
          </a:p>
          <a:p>
            <a:r>
              <a:rPr lang="en-US" altLang="zh-CN" dirty="0" smtClean="0"/>
              <a:t>4.</a:t>
            </a:r>
            <a:r>
              <a:rPr lang="zh-CN" altLang="zh-CN" dirty="0" smtClean="0"/>
              <a:t>促进</a:t>
            </a:r>
            <a:r>
              <a:rPr lang="zh-CN" altLang="zh-CN" dirty="0"/>
              <a:t>社会发展和进步的其他社会公共和福利</a:t>
            </a:r>
            <a:r>
              <a:rPr lang="zh-CN" altLang="zh-CN" dirty="0" smtClean="0"/>
              <a:t>事业</a:t>
            </a:r>
            <a:r>
              <a:rPr lang="en-US" altLang="zh-CN" dirty="0" smtClean="0"/>
              <a:t> </a:t>
            </a:r>
          </a:p>
          <a:p>
            <a:r>
              <a:rPr lang="zh-CN" altLang="zh-CN" dirty="0"/>
              <a:t>慈善</a:t>
            </a:r>
            <a:r>
              <a:rPr lang="zh-CN" altLang="zh-CN" dirty="0" smtClean="0"/>
              <a:t>法</a:t>
            </a:r>
            <a:r>
              <a:rPr lang="en-US" altLang="zh-CN" dirty="0" smtClean="0"/>
              <a:t>:</a:t>
            </a:r>
          </a:p>
          <a:p>
            <a:r>
              <a:rPr lang="en-US" altLang="zh-CN" dirty="0" smtClean="0"/>
              <a:t>1.</a:t>
            </a:r>
            <a:r>
              <a:rPr lang="zh-CN" altLang="zh-CN" dirty="0" smtClean="0"/>
              <a:t>扶贫</a:t>
            </a:r>
            <a:r>
              <a:rPr lang="zh-CN" altLang="zh-CN" dirty="0"/>
              <a:t>、济</a:t>
            </a:r>
            <a:r>
              <a:rPr lang="zh-CN" altLang="zh-CN" dirty="0" smtClean="0"/>
              <a:t>困</a:t>
            </a:r>
            <a:r>
              <a:rPr lang="en-US" altLang="zh-CN" dirty="0" smtClean="0"/>
              <a:t> </a:t>
            </a:r>
            <a:endParaRPr lang="zh-CN" altLang="zh-CN" dirty="0"/>
          </a:p>
          <a:p>
            <a:r>
              <a:rPr lang="en-US" altLang="zh-CN" dirty="0" smtClean="0"/>
              <a:t>2.</a:t>
            </a:r>
            <a:r>
              <a:rPr lang="zh-CN" altLang="zh-CN" dirty="0" smtClean="0"/>
              <a:t>扶</a:t>
            </a:r>
            <a:r>
              <a:rPr lang="zh-CN" altLang="zh-CN" dirty="0"/>
              <a:t>老、救孤、恤病、助残、</a:t>
            </a:r>
            <a:r>
              <a:rPr lang="zh-CN" altLang="zh-CN" dirty="0" smtClean="0"/>
              <a:t>优抚</a:t>
            </a:r>
            <a:r>
              <a:rPr lang="en-US" altLang="zh-CN" dirty="0" smtClean="0"/>
              <a:t> </a:t>
            </a:r>
            <a:endParaRPr lang="zh-CN" altLang="zh-CN" dirty="0"/>
          </a:p>
          <a:p>
            <a:r>
              <a:rPr lang="en-US" altLang="zh-CN" dirty="0" smtClean="0"/>
              <a:t>3.</a:t>
            </a:r>
            <a:r>
              <a:rPr lang="zh-CN" altLang="zh-CN" dirty="0" smtClean="0"/>
              <a:t>救助</a:t>
            </a:r>
            <a:r>
              <a:rPr lang="zh-CN" altLang="zh-CN" dirty="0"/>
              <a:t>自然灾害、事故灾难和公共卫生事件等突发事件造成的</a:t>
            </a:r>
            <a:r>
              <a:rPr lang="zh-CN" altLang="zh-CN" dirty="0" smtClean="0"/>
              <a:t>损害</a:t>
            </a:r>
            <a:r>
              <a:rPr lang="en-US" altLang="zh-CN" dirty="0" smtClean="0"/>
              <a:t> </a:t>
            </a:r>
            <a:endParaRPr lang="zh-CN" altLang="zh-CN" dirty="0"/>
          </a:p>
          <a:p>
            <a:r>
              <a:rPr lang="en-US" altLang="zh-CN" dirty="0" smtClean="0"/>
              <a:t>4.</a:t>
            </a:r>
            <a:r>
              <a:rPr lang="zh-CN" altLang="zh-CN" dirty="0" smtClean="0"/>
              <a:t>促进</a:t>
            </a:r>
            <a:r>
              <a:rPr lang="zh-CN" altLang="zh-CN" dirty="0"/>
              <a:t>教育、科学、文化、卫生、体育等事业的</a:t>
            </a:r>
            <a:r>
              <a:rPr lang="zh-CN" altLang="zh-CN" dirty="0" smtClean="0"/>
              <a:t>发展</a:t>
            </a:r>
            <a:r>
              <a:rPr lang="en-US" altLang="zh-CN" dirty="0" smtClean="0"/>
              <a:t> </a:t>
            </a:r>
            <a:endParaRPr lang="zh-CN" altLang="zh-CN" dirty="0"/>
          </a:p>
          <a:p>
            <a:r>
              <a:rPr lang="en-US" altLang="zh-CN" dirty="0" smtClean="0"/>
              <a:t>5.</a:t>
            </a:r>
            <a:r>
              <a:rPr lang="zh-CN" altLang="zh-CN" dirty="0" smtClean="0"/>
              <a:t>防治</a:t>
            </a:r>
            <a:r>
              <a:rPr lang="zh-CN" altLang="zh-CN" dirty="0"/>
              <a:t>污染和其他公害，保护和改善</a:t>
            </a:r>
            <a:r>
              <a:rPr lang="zh-CN" altLang="zh-CN" dirty="0" smtClean="0"/>
              <a:t>生态环境</a:t>
            </a:r>
            <a:r>
              <a:rPr lang="en-US" altLang="zh-CN" dirty="0" smtClean="0"/>
              <a:t> </a:t>
            </a:r>
            <a:endParaRPr lang="zh-CN" altLang="zh-CN" dirty="0"/>
          </a:p>
          <a:p>
            <a:r>
              <a:rPr lang="en-US" altLang="zh-CN" dirty="0" smtClean="0"/>
              <a:t>6.</a:t>
            </a:r>
            <a:r>
              <a:rPr lang="zh-CN" altLang="zh-CN" dirty="0" smtClean="0"/>
              <a:t>符合规定</a:t>
            </a:r>
            <a:r>
              <a:rPr lang="zh-CN" altLang="zh-CN" dirty="0"/>
              <a:t>的其他公益</a:t>
            </a:r>
            <a:r>
              <a:rPr lang="zh-CN" altLang="zh-CN" dirty="0" smtClean="0"/>
              <a:t>活动</a:t>
            </a:r>
            <a:r>
              <a:rPr lang="en-US" altLang="zh-CN" dirty="0" smtClean="0"/>
              <a:t> </a:t>
            </a:r>
            <a:endParaRPr lang="zh-CN" altLang="zh-CN" dirty="0"/>
          </a:p>
          <a:p>
            <a:endParaRPr lang="zh-CN" altLang="zh-CN" dirty="0"/>
          </a:p>
          <a:p>
            <a:endParaRPr lang="zh-CN" altLang="en-US" dirty="0">
              <a:solidFill>
                <a:srgbClr val="0070C0"/>
              </a:solidFill>
            </a:endParaRPr>
          </a:p>
        </p:txBody>
      </p:sp>
    </p:spTree>
    <p:extLst>
      <p:ext uri="{BB962C8B-B14F-4D97-AF65-F5344CB8AC3E}">
        <p14:creationId xmlns:p14="http://schemas.microsoft.com/office/powerpoint/2010/main" val="333689500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lstStyle/>
          <a:p>
            <a:r>
              <a:rPr lang="zh-CN" altLang="en-US" dirty="0" smtClean="0">
                <a:solidFill>
                  <a:srgbClr val="0070C0"/>
                </a:solidFill>
              </a:rPr>
              <a:t>（三）</a:t>
            </a:r>
            <a:r>
              <a:rPr lang="zh-CN" altLang="zh-CN" dirty="0">
                <a:solidFill>
                  <a:srgbClr val="0070C0"/>
                </a:solidFill>
              </a:rPr>
              <a:t>公益性社会</a:t>
            </a:r>
            <a:r>
              <a:rPr lang="zh-CN" altLang="zh-CN" dirty="0" smtClean="0">
                <a:solidFill>
                  <a:srgbClr val="0070C0"/>
                </a:solidFill>
              </a:rPr>
              <a:t>组织</a:t>
            </a:r>
            <a:endParaRPr lang="en-US" altLang="zh-CN" dirty="0" smtClean="0">
              <a:solidFill>
                <a:srgbClr val="0070C0"/>
              </a:solidFill>
            </a:endParaRPr>
          </a:p>
          <a:p>
            <a:r>
              <a:rPr lang="zh-CN" altLang="zh-CN" dirty="0"/>
              <a:t>包括依法设立或登记并按规定条件和程序取得公益性捐赠</a:t>
            </a:r>
            <a:r>
              <a:rPr lang="zh-CN" altLang="zh-CN" dirty="0">
                <a:solidFill>
                  <a:srgbClr val="FF0000"/>
                </a:solidFill>
              </a:rPr>
              <a:t>税前扣除资格</a:t>
            </a:r>
            <a:r>
              <a:rPr lang="zh-CN" altLang="zh-CN" dirty="0"/>
              <a:t>的慈善组织、其他社会组织和群众</a:t>
            </a:r>
            <a:r>
              <a:rPr lang="zh-CN" altLang="zh-CN" dirty="0" smtClean="0"/>
              <a:t>团体</a:t>
            </a:r>
            <a:endParaRPr lang="en-US" altLang="zh-CN" dirty="0" smtClean="0"/>
          </a:p>
          <a:p>
            <a:r>
              <a:rPr lang="zh-CN" altLang="zh-CN" dirty="0" smtClean="0"/>
              <a:t>公益性</a:t>
            </a:r>
            <a:r>
              <a:rPr lang="zh-CN" altLang="zh-CN" dirty="0"/>
              <a:t>群众团体的公益性捐赠税前扣除资格确认及管理按照现行规定</a:t>
            </a:r>
            <a:r>
              <a:rPr lang="zh-CN" altLang="zh-CN" dirty="0" smtClean="0"/>
              <a:t>执行</a:t>
            </a:r>
            <a:endParaRPr lang="en-US" altLang="zh-CN" dirty="0" smtClean="0"/>
          </a:p>
          <a:p>
            <a:r>
              <a:rPr lang="zh-CN" altLang="zh-CN" dirty="0" smtClean="0"/>
              <a:t>依法</a:t>
            </a:r>
            <a:r>
              <a:rPr lang="zh-CN" altLang="zh-CN" dirty="0"/>
              <a:t>登记的慈善组织和其他社会</a:t>
            </a:r>
            <a:r>
              <a:rPr lang="zh-CN" altLang="zh-CN" dirty="0" smtClean="0"/>
              <a:t>组织</a:t>
            </a:r>
            <a:r>
              <a:rPr lang="zh-CN" altLang="en-US" dirty="0" smtClean="0"/>
              <a:t>（社会组织）</a:t>
            </a:r>
            <a:r>
              <a:rPr lang="zh-CN" altLang="zh-CN" dirty="0" smtClean="0"/>
              <a:t>的</a:t>
            </a:r>
            <a:r>
              <a:rPr lang="zh-CN" altLang="zh-CN" dirty="0"/>
              <a:t>公益性捐赠税前扣除资格确认及</a:t>
            </a:r>
            <a:r>
              <a:rPr lang="zh-CN" altLang="zh-CN" dirty="0" smtClean="0"/>
              <a:t>管理</a:t>
            </a:r>
            <a:r>
              <a:rPr lang="zh-CN" altLang="en-US" dirty="0" smtClean="0"/>
              <a:t>如下规定</a:t>
            </a:r>
            <a:endParaRPr lang="zh-CN" altLang="en-US" dirty="0">
              <a:solidFill>
                <a:srgbClr val="0070C0"/>
              </a:solidFill>
            </a:endParaRPr>
          </a:p>
        </p:txBody>
      </p:sp>
    </p:spTree>
    <p:extLst>
      <p:ext uri="{BB962C8B-B14F-4D97-AF65-F5344CB8AC3E}">
        <p14:creationId xmlns:p14="http://schemas.microsoft.com/office/powerpoint/2010/main" val="34553172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lnSpcReduction="10000"/>
          </a:bodyPr>
          <a:lstStyle/>
          <a:p>
            <a:r>
              <a:rPr lang="zh-CN" altLang="en-US" dirty="0" smtClean="0">
                <a:solidFill>
                  <a:srgbClr val="0070C0"/>
                </a:solidFill>
              </a:rPr>
              <a:t>（三）废弃物</a:t>
            </a:r>
            <a:r>
              <a:rPr lang="zh-CN" altLang="en-US" dirty="0">
                <a:solidFill>
                  <a:srgbClr val="0070C0"/>
                </a:solidFill>
              </a:rPr>
              <a:t>专业化处理</a:t>
            </a:r>
            <a:r>
              <a:rPr lang="zh-CN" altLang="en-US" sz="2000" dirty="0">
                <a:solidFill>
                  <a:srgbClr val="0070C0"/>
                </a:solidFill>
              </a:rPr>
              <a:t>（</a:t>
            </a:r>
            <a:r>
              <a:rPr lang="zh-CN" altLang="zh-CN" sz="2000" dirty="0">
                <a:solidFill>
                  <a:srgbClr val="0070C0"/>
                </a:solidFill>
              </a:rPr>
              <a:t>国家税务总局公告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9</a:t>
            </a:r>
            <a:r>
              <a:rPr lang="zh-CN" altLang="zh-CN" sz="2000" dirty="0">
                <a:solidFill>
                  <a:srgbClr val="0070C0"/>
                </a:solidFill>
              </a:rPr>
              <a:t>号</a:t>
            </a:r>
            <a:r>
              <a:rPr lang="zh-CN" altLang="en-US" sz="2000" dirty="0">
                <a:solidFill>
                  <a:srgbClr val="0070C0"/>
                </a:solidFill>
              </a:rPr>
              <a:t>）</a:t>
            </a:r>
            <a:endParaRPr lang="zh-CN" altLang="zh-CN" sz="2000" dirty="0">
              <a:solidFill>
                <a:srgbClr val="0070C0"/>
              </a:solidFill>
            </a:endParaRPr>
          </a:p>
          <a:p>
            <a:r>
              <a:rPr lang="zh-CN" altLang="en-US" dirty="0"/>
              <a:t>废弃物专业处理：</a:t>
            </a:r>
            <a:r>
              <a:rPr lang="zh-CN" altLang="zh-CN" dirty="0"/>
              <a:t>受托对垃圾、污泥、污水、废气等废弃物进行专业化处理，即运用填埋、焚烧、净化、制肥等方式，对废弃物进行减量化、资源化和无害化处理处置</a:t>
            </a:r>
          </a:p>
          <a:p>
            <a:r>
              <a:rPr lang="en-US" altLang="zh-CN" dirty="0"/>
              <a:t>1.</a:t>
            </a:r>
            <a:r>
              <a:rPr lang="zh-CN" altLang="zh-CN" dirty="0"/>
              <a:t>采取填埋、焚烧等方式进行专业化处理后</a:t>
            </a:r>
            <a:r>
              <a:rPr lang="zh-CN" altLang="zh-CN" dirty="0">
                <a:solidFill>
                  <a:srgbClr val="FF0000"/>
                </a:solidFill>
              </a:rPr>
              <a:t>未产生货物</a:t>
            </a:r>
            <a:r>
              <a:rPr lang="zh-CN" altLang="zh-CN" dirty="0"/>
              <a:t>的，受托方属于提供 “现代服务”中的“专业技术服务”，其收取的处理费用适用</a:t>
            </a:r>
            <a:r>
              <a:rPr lang="en-US" altLang="zh-CN" dirty="0"/>
              <a:t>6%</a:t>
            </a:r>
            <a:r>
              <a:rPr lang="zh-CN" altLang="zh-CN" dirty="0"/>
              <a:t>的增值税税率</a:t>
            </a:r>
          </a:p>
          <a:p>
            <a:r>
              <a:rPr lang="en-US" altLang="zh-CN" dirty="0"/>
              <a:t>2.</a:t>
            </a:r>
            <a:r>
              <a:rPr lang="zh-CN" altLang="zh-CN" dirty="0"/>
              <a:t>专业化处理后产生货物，且</a:t>
            </a:r>
            <a:r>
              <a:rPr lang="zh-CN" altLang="zh-CN" dirty="0">
                <a:solidFill>
                  <a:srgbClr val="FF0000"/>
                </a:solidFill>
              </a:rPr>
              <a:t>货物归属委托方</a:t>
            </a:r>
            <a:r>
              <a:rPr lang="zh-CN" altLang="zh-CN" dirty="0"/>
              <a:t>的，受托方属于提供“加工劳务”，其收取的处理费用适用</a:t>
            </a:r>
            <a:r>
              <a:rPr lang="en-US" altLang="zh-CN" dirty="0"/>
              <a:t>13%</a:t>
            </a:r>
            <a:r>
              <a:rPr lang="zh-CN" altLang="zh-CN" dirty="0"/>
              <a:t>的增值税税率</a:t>
            </a:r>
          </a:p>
          <a:p>
            <a:r>
              <a:rPr lang="en-US" altLang="zh-CN" dirty="0"/>
              <a:t>3.</a:t>
            </a:r>
            <a:r>
              <a:rPr lang="zh-CN" altLang="zh-CN" dirty="0"/>
              <a:t>专业化处理后产生货物，且</a:t>
            </a:r>
            <a:r>
              <a:rPr lang="zh-CN" altLang="zh-CN" dirty="0">
                <a:solidFill>
                  <a:srgbClr val="FF0000"/>
                </a:solidFill>
              </a:rPr>
              <a:t>货物归属受托方</a:t>
            </a:r>
            <a:r>
              <a:rPr lang="zh-CN" altLang="zh-CN" dirty="0"/>
              <a:t>的，受托方属于提供“专业技术服务”，其收取的处理费用适用</a:t>
            </a:r>
            <a:r>
              <a:rPr lang="en-US" altLang="zh-CN" dirty="0"/>
              <a:t>6%</a:t>
            </a:r>
            <a:r>
              <a:rPr lang="zh-CN" altLang="zh-CN" dirty="0"/>
              <a:t>的增值税税率。受托方将产生的货物用于销售时，适用货物的增值税税率</a:t>
            </a:r>
          </a:p>
          <a:p>
            <a:endParaRPr lang="zh-CN" altLang="en-US" dirty="0"/>
          </a:p>
        </p:txBody>
      </p:sp>
    </p:spTree>
    <p:extLst>
      <p:ext uri="{BB962C8B-B14F-4D97-AF65-F5344CB8AC3E}">
        <p14:creationId xmlns:p14="http://schemas.microsoft.com/office/powerpoint/2010/main" val="280195128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normAutofit fontScale="92500" lnSpcReduction="10000"/>
          </a:bodyPr>
          <a:lstStyle/>
          <a:p>
            <a:r>
              <a:rPr lang="en-US" altLang="zh-CN" dirty="0" smtClean="0"/>
              <a:t>1.</a:t>
            </a:r>
            <a:r>
              <a:rPr lang="zh-CN" altLang="zh-CN" dirty="0"/>
              <a:t>社会</a:t>
            </a:r>
            <a:r>
              <a:rPr lang="zh-CN" altLang="zh-CN" dirty="0" smtClean="0"/>
              <a:t>组织</a:t>
            </a:r>
            <a:r>
              <a:rPr lang="zh-CN" altLang="zh-CN" dirty="0"/>
              <a:t>税前扣除</a:t>
            </a:r>
            <a:r>
              <a:rPr lang="zh-CN" altLang="zh-CN" dirty="0" smtClean="0"/>
              <a:t>资格</a:t>
            </a:r>
            <a:r>
              <a:rPr lang="zh-CN" altLang="en-US" dirty="0" smtClean="0"/>
              <a:t>的条件</a:t>
            </a:r>
            <a:endParaRPr lang="en-US" altLang="zh-CN" dirty="0" smtClean="0"/>
          </a:p>
          <a:p>
            <a:r>
              <a:rPr lang="zh-CN" altLang="en-US" dirty="0"/>
              <a:t>在</a:t>
            </a:r>
            <a:r>
              <a:rPr lang="zh-CN" altLang="zh-CN" dirty="0" smtClean="0"/>
              <a:t>民政部</a:t>
            </a:r>
            <a:r>
              <a:rPr lang="zh-CN" altLang="zh-CN" dirty="0"/>
              <a:t>门依法登记</a:t>
            </a:r>
            <a:r>
              <a:rPr lang="zh-CN" altLang="zh-CN" dirty="0" smtClean="0"/>
              <a:t>的</a:t>
            </a:r>
            <a:r>
              <a:rPr lang="zh-CN" altLang="en-US" dirty="0" smtClean="0"/>
              <a:t>社会组织 ，同时符合</a:t>
            </a:r>
            <a:r>
              <a:rPr lang="zh-CN" altLang="zh-CN" dirty="0"/>
              <a:t>以下</a:t>
            </a:r>
            <a:r>
              <a:rPr lang="zh-CN" altLang="zh-CN" dirty="0" smtClean="0"/>
              <a:t>规定</a:t>
            </a:r>
            <a:r>
              <a:rPr lang="zh-CN" altLang="en-US" dirty="0" smtClean="0"/>
              <a:t>：</a:t>
            </a:r>
            <a:endParaRPr lang="en-US" altLang="zh-CN" dirty="0" smtClean="0"/>
          </a:p>
          <a:p>
            <a:r>
              <a:rPr lang="zh-CN" altLang="zh-CN" dirty="0" smtClean="0"/>
              <a:t>（</a:t>
            </a:r>
            <a:r>
              <a:rPr lang="en-US" altLang="zh-CN" dirty="0" smtClean="0"/>
              <a:t>1</a:t>
            </a:r>
            <a:r>
              <a:rPr lang="zh-CN" altLang="zh-CN" dirty="0" smtClean="0"/>
              <a:t>）</a:t>
            </a:r>
            <a:r>
              <a:rPr lang="zh-CN" altLang="zh-CN" dirty="0"/>
              <a:t>符合企业所得税法实施</a:t>
            </a:r>
            <a:r>
              <a:rPr lang="zh-CN" altLang="zh-CN" dirty="0" smtClean="0"/>
              <a:t>条例规定</a:t>
            </a:r>
            <a:r>
              <a:rPr lang="zh-CN" altLang="zh-CN" dirty="0"/>
              <a:t>的</a:t>
            </a:r>
            <a:r>
              <a:rPr lang="zh-CN" altLang="zh-CN" dirty="0" smtClean="0"/>
              <a:t>条件</a:t>
            </a:r>
            <a:endParaRPr lang="en-US" altLang="zh-CN" dirty="0" smtClean="0"/>
          </a:p>
          <a:p>
            <a:r>
              <a:rPr lang="zh-CN" altLang="zh-CN" dirty="0" smtClean="0"/>
              <a:t>（</a:t>
            </a:r>
            <a:r>
              <a:rPr lang="en-US" altLang="zh-CN" dirty="0" smtClean="0"/>
              <a:t>2</a:t>
            </a:r>
            <a:r>
              <a:rPr lang="zh-CN" altLang="zh-CN" dirty="0" smtClean="0"/>
              <a:t>）</a:t>
            </a:r>
            <a:r>
              <a:rPr lang="zh-CN" altLang="zh-CN" dirty="0"/>
              <a:t>每年应当在</a:t>
            </a:r>
            <a:r>
              <a:rPr lang="en-US" altLang="zh-CN" dirty="0"/>
              <a:t>3</a:t>
            </a:r>
            <a:r>
              <a:rPr lang="zh-CN" altLang="zh-CN" dirty="0"/>
              <a:t>月</a:t>
            </a:r>
            <a:r>
              <a:rPr lang="en-US" altLang="zh-CN" dirty="0"/>
              <a:t>31</a:t>
            </a:r>
            <a:r>
              <a:rPr lang="zh-CN" altLang="zh-CN" dirty="0"/>
              <a:t>日前按要求向登记管理机关报送经审计的上年度</a:t>
            </a:r>
            <a:r>
              <a:rPr lang="zh-CN" altLang="zh-CN" dirty="0">
                <a:solidFill>
                  <a:srgbClr val="FF0000"/>
                </a:solidFill>
              </a:rPr>
              <a:t>专项信息报告</a:t>
            </a:r>
            <a:r>
              <a:rPr lang="zh-CN" altLang="zh-CN" dirty="0"/>
              <a:t>。报告应当包括财务收支和资产负债总体情况、开展募捐和接受捐赠情况、公益慈善事业支出及管理费用</a:t>
            </a:r>
            <a:r>
              <a:rPr lang="zh-CN" altLang="zh-CN" dirty="0" smtClean="0"/>
              <a:t>情况等内容</a:t>
            </a:r>
            <a:r>
              <a:rPr lang="en-US" altLang="zh-CN" dirty="0" smtClean="0"/>
              <a:t> </a:t>
            </a:r>
            <a:endParaRPr lang="zh-CN" altLang="zh-CN" dirty="0"/>
          </a:p>
          <a:p>
            <a:r>
              <a:rPr lang="zh-CN" altLang="zh-CN" dirty="0">
                <a:solidFill>
                  <a:srgbClr val="FF0000"/>
                </a:solidFill>
              </a:rPr>
              <a:t>首次</a:t>
            </a:r>
            <a:r>
              <a:rPr lang="zh-CN" altLang="zh-CN" dirty="0"/>
              <a:t>确认公益性捐赠税前扣除资格的，应当报送经审计的前两个年度的专项信息</a:t>
            </a:r>
            <a:r>
              <a:rPr lang="zh-CN" altLang="zh-CN" dirty="0" smtClean="0"/>
              <a:t>报告</a:t>
            </a:r>
            <a:r>
              <a:rPr lang="en-US" altLang="zh-CN" dirty="0" smtClean="0"/>
              <a:t> </a:t>
            </a:r>
            <a:endParaRPr lang="zh-CN" altLang="zh-CN" dirty="0"/>
          </a:p>
          <a:p>
            <a:r>
              <a:rPr lang="zh-CN" altLang="en-US" dirty="0" smtClean="0"/>
              <a:t>（</a:t>
            </a:r>
            <a:r>
              <a:rPr lang="en-US" altLang="zh-CN" dirty="0" smtClean="0"/>
              <a:t>3</a:t>
            </a:r>
            <a:r>
              <a:rPr lang="zh-CN" altLang="en-US" dirty="0" smtClean="0"/>
              <a:t>）</a:t>
            </a:r>
            <a:r>
              <a:rPr lang="zh-CN" altLang="zh-CN" dirty="0" smtClean="0"/>
              <a:t>具有</a:t>
            </a:r>
            <a:r>
              <a:rPr lang="zh-CN" altLang="zh-CN" dirty="0"/>
              <a:t>公开募捐资格的社会组织，前两年度每年用于</a:t>
            </a:r>
            <a:r>
              <a:rPr lang="zh-CN" altLang="zh-CN" dirty="0">
                <a:solidFill>
                  <a:srgbClr val="FF0000"/>
                </a:solidFill>
              </a:rPr>
              <a:t>公益慈善事业的支出</a:t>
            </a:r>
            <a:r>
              <a:rPr lang="zh-CN" altLang="zh-CN" dirty="0"/>
              <a:t>占上年总收入的比例均不得低于</a:t>
            </a:r>
            <a:r>
              <a:rPr lang="en-US" altLang="zh-CN" dirty="0"/>
              <a:t>70%</a:t>
            </a:r>
            <a:r>
              <a:rPr lang="zh-CN" altLang="zh-CN" dirty="0"/>
              <a:t>。计算该支出比例时，可以用前三年收入平均数代替上年</a:t>
            </a:r>
            <a:r>
              <a:rPr lang="zh-CN" altLang="zh-CN" dirty="0" smtClean="0"/>
              <a:t>总收入</a:t>
            </a:r>
            <a:r>
              <a:rPr lang="en-US" altLang="zh-CN" dirty="0" smtClean="0"/>
              <a:t> </a:t>
            </a:r>
            <a:endParaRPr lang="zh-CN" altLang="zh-CN" dirty="0"/>
          </a:p>
          <a:p>
            <a:r>
              <a:rPr lang="zh-CN" altLang="zh-CN" dirty="0"/>
              <a:t>不具有公开募捐资格的社会组织，前两年度每年用于</a:t>
            </a:r>
            <a:r>
              <a:rPr lang="zh-CN" altLang="zh-CN" dirty="0">
                <a:solidFill>
                  <a:srgbClr val="FF0000"/>
                </a:solidFill>
              </a:rPr>
              <a:t>公益慈善事业的支出</a:t>
            </a:r>
            <a:r>
              <a:rPr lang="zh-CN" altLang="zh-CN" dirty="0"/>
              <a:t>占上年末净资产的比例均不得低于</a:t>
            </a:r>
            <a:r>
              <a:rPr lang="en-US" altLang="zh-CN" dirty="0"/>
              <a:t>8%</a:t>
            </a:r>
            <a:r>
              <a:rPr lang="zh-CN" altLang="zh-CN" dirty="0"/>
              <a:t>。计算该比例时，可以用前三年年末净资产平均数代替上年末</a:t>
            </a:r>
            <a:r>
              <a:rPr lang="zh-CN" altLang="zh-CN" dirty="0" smtClean="0"/>
              <a:t>净资产</a:t>
            </a:r>
            <a:r>
              <a:rPr lang="en-US" altLang="zh-CN" dirty="0" smtClean="0"/>
              <a:t> </a:t>
            </a:r>
            <a:endParaRPr lang="zh-CN" altLang="zh-CN" dirty="0"/>
          </a:p>
          <a:p>
            <a:endParaRPr lang="zh-CN" altLang="en-US" dirty="0"/>
          </a:p>
        </p:txBody>
      </p:sp>
    </p:spTree>
    <p:extLst>
      <p:ext uri="{BB962C8B-B14F-4D97-AF65-F5344CB8AC3E}">
        <p14:creationId xmlns:p14="http://schemas.microsoft.com/office/powerpoint/2010/main" val="306229163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lstStyle/>
          <a:p>
            <a:r>
              <a:rPr lang="zh-CN" altLang="en-US" dirty="0" smtClean="0"/>
              <a:t>（</a:t>
            </a:r>
            <a:r>
              <a:rPr lang="en-US" altLang="zh-CN" dirty="0" smtClean="0"/>
              <a:t>4</a:t>
            </a:r>
            <a:r>
              <a:rPr lang="zh-CN" altLang="en-US" dirty="0" smtClean="0"/>
              <a:t>）</a:t>
            </a:r>
            <a:r>
              <a:rPr lang="zh-CN" altLang="zh-CN" dirty="0" smtClean="0"/>
              <a:t>具有</a:t>
            </a:r>
            <a:r>
              <a:rPr lang="zh-CN" altLang="zh-CN" dirty="0"/>
              <a:t>公开募捐资格的社会组织，前两年度每年支出的</a:t>
            </a:r>
            <a:r>
              <a:rPr lang="zh-CN" altLang="zh-CN" dirty="0">
                <a:solidFill>
                  <a:srgbClr val="FF0000"/>
                </a:solidFill>
              </a:rPr>
              <a:t>管理费用</a:t>
            </a:r>
            <a:r>
              <a:rPr lang="zh-CN" altLang="zh-CN" dirty="0"/>
              <a:t>占当年总支出的比例均不得高于</a:t>
            </a:r>
            <a:r>
              <a:rPr lang="en-US" altLang="zh-CN" dirty="0"/>
              <a:t>10</a:t>
            </a:r>
            <a:r>
              <a:rPr lang="en-US" altLang="zh-CN" dirty="0" smtClean="0"/>
              <a:t>% </a:t>
            </a:r>
            <a:endParaRPr lang="zh-CN" altLang="zh-CN" dirty="0"/>
          </a:p>
          <a:p>
            <a:r>
              <a:rPr lang="zh-CN" altLang="zh-CN" dirty="0"/>
              <a:t>不具有公开募捐资格的社会组织，前两年每年支出的管理费用占当年总支出的比例均不得高于</a:t>
            </a:r>
            <a:r>
              <a:rPr lang="en-US" altLang="zh-CN" dirty="0"/>
              <a:t>12%</a:t>
            </a:r>
            <a:r>
              <a:rPr lang="zh-CN" altLang="zh-CN" dirty="0"/>
              <a:t>。</a:t>
            </a:r>
          </a:p>
          <a:p>
            <a:r>
              <a:rPr lang="zh-CN" altLang="en-US" dirty="0" smtClean="0"/>
              <a:t>（</a:t>
            </a:r>
            <a:r>
              <a:rPr lang="en-US" altLang="zh-CN" dirty="0" smtClean="0"/>
              <a:t>5</a:t>
            </a:r>
            <a:r>
              <a:rPr lang="zh-CN" altLang="en-US" dirty="0"/>
              <a:t>）</a:t>
            </a:r>
            <a:r>
              <a:rPr lang="zh-CN" altLang="zh-CN" dirty="0" smtClean="0"/>
              <a:t>具有</a:t>
            </a:r>
            <a:r>
              <a:rPr lang="zh-CN" altLang="zh-CN" dirty="0"/>
              <a:t>非营利组织免税资格，且免税资格在有效期</a:t>
            </a:r>
            <a:r>
              <a:rPr lang="zh-CN" altLang="zh-CN" dirty="0" smtClean="0"/>
              <a:t>内</a:t>
            </a:r>
            <a:r>
              <a:rPr lang="en-US" altLang="zh-CN" dirty="0" smtClean="0"/>
              <a:t> </a:t>
            </a:r>
            <a:endParaRPr lang="zh-CN" altLang="zh-CN" dirty="0"/>
          </a:p>
          <a:p>
            <a:r>
              <a:rPr lang="zh-CN" altLang="en-US" dirty="0" smtClean="0"/>
              <a:t>（</a:t>
            </a:r>
            <a:r>
              <a:rPr lang="en-US" altLang="zh-CN" dirty="0" smtClean="0"/>
              <a:t>6</a:t>
            </a:r>
            <a:r>
              <a:rPr lang="zh-CN" altLang="en-US" dirty="0" smtClean="0"/>
              <a:t>）</a:t>
            </a:r>
            <a:r>
              <a:rPr lang="zh-CN" altLang="zh-CN" dirty="0" smtClean="0"/>
              <a:t>前</a:t>
            </a:r>
            <a:r>
              <a:rPr lang="zh-CN" altLang="zh-CN" dirty="0"/>
              <a:t>两年度未受到登记管理机关行政处罚（警告除外</a:t>
            </a:r>
            <a:r>
              <a:rPr lang="zh-CN" altLang="zh-CN" dirty="0" smtClean="0"/>
              <a:t>）</a:t>
            </a:r>
            <a:r>
              <a:rPr lang="en-US" altLang="zh-CN" dirty="0" smtClean="0"/>
              <a:t> </a:t>
            </a:r>
            <a:endParaRPr lang="zh-CN" altLang="zh-CN" dirty="0"/>
          </a:p>
          <a:p>
            <a:r>
              <a:rPr lang="zh-CN" altLang="en-US" dirty="0" smtClean="0"/>
              <a:t>（</a:t>
            </a:r>
            <a:r>
              <a:rPr lang="en-US" altLang="zh-CN" dirty="0" smtClean="0"/>
              <a:t>7</a:t>
            </a:r>
            <a:r>
              <a:rPr lang="zh-CN" altLang="en-US" dirty="0"/>
              <a:t>）</a:t>
            </a:r>
            <a:r>
              <a:rPr lang="zh-CN" altLang="zh-CN" dirty="0" smtClean="0"/>
              <a:t>前</a:t>
            </a:r>
            <a:r>
              <a:rPr lang="zh-CN" altLang="zh-CN" dirty="0"/>
              <a:t>两年度未被登记管理机关列入严重违法失信</a:t>
            </a:r>
            <a:r>
              <a:rPr lang="zh-CN" altLang="zh-CN" dirty="0" smtClean="0"/>
              <a:t>名单</a:t>
            </a:r>
            <a:r>
              <a:rPr lang="en-US" altLang="zh-CN" dirty="0" smtClean="0"/>
              <a:t> </a:t>
            </a:r>
            <a:endParaRPr lang="zh-CN" altLang="zh-CN" dirty="0"/>
          </a:p>
          <a:p>
            <a:r>
              <a:rPr lang="zh-CN" altLang="en-US" dirty="0" smtClean="0"/>
              <a:t>（</a:t>
            </a:r>
            <a:r>
              <a:rPr lang="en-US" altLang="zh-CN" dirty="0" smtClean="0"/>
              <a:t>8</a:t>
            </a:r>
            <a:r>
              <a:rPr lang="zh-CN" altLang="en-US" dirty="0" smtClean="0"/>
              <a:t>）</a:t>
            </a:r>
            <a:r>
              <a:rPr lang="zh-CN" altLang="zh-CN" dirty="0" smtClean="0"/>
              <a:t>社会</a:t>
            </a:r>
            <a:r>
              <a:rPr lang="zh-CN" altLang="zh-CN" dirty="0"/>
              <a:t>组织评估等级为</a:t>
            </a:r>
            <a:r>
              <a:rPr lang="en-US" altLang="zh-CN" dirty="0"/>
              <a:t>3A</a:t>
            </a:r>
            <a:r>
              <a:rPr lang="zh-CN" altLang="zh-CN" dirty="0"/>
              <a:t>以上（含</a:t>
            </a:r>
            <a:r>
              <a:rPr lang="en-US" altLang="zh-CN" dirty="0"/>
              <a:t>3A</a:t>
            </a:r>
            <a:r>
              <a:rPr lang="zh-CN" altLang="zh-CN" dirty="0"/>
              <a:t>）且该评估结果在确认公益性捐赠税前扣除资格时仍在有效期</a:t>
            </a:r>
            <a:r>
              <a:rPr lang="zh-CN" altLang="zh-CN" dirty="0" smtClean="0"/>
              <a:t>内</a:t>
            </a:r>
            <a:endParaRPr lang="en-US" altLang="zh-CN" dirty="0" smtClean="0"/>
          </a:p>
          <a:p>
            <a:r>
              <a:rPr lang="zh-CN" altLang="zh-CN" dirty="0">
                <a:solidFill>
                  <a:srgbClr val="FF0000"/>
                </a:solidFill>
              </a:rPr>
              <a:t>新设立或新认定的慈善组织</a:t>
            </a:r>
            <a:r>
              <a:rPr lang="zh-CN" altLang="zh-CN" dirty="0"/>
              <a:t>，在其取得非营利组织免税资格的当年，只需要</a:t>
            </a:r>
            <a:r>
              <a:rPr lang="zh-CN" altLang="zh-CN" dirty="0" smtClean="0"/>
              <a:t>符合第</a:t>
            </a:r>
            <a:r>
              <a:rPr lang="en-US" altLang="zh-CN" dirty="0" smtClean="0"/>
              <a:t>1</a:t>
            </a:r>
            <a:r>
              <a:rPr lang="zh-CN" altLang="zh-CN" dirty="0" smtClean="0"/>
              <a:t>项</a:t>
            </a:r>
            <a:r>
              <a:rPr lang="zh-CN" altLang="zh-CN" dirty="0"/>
              <a:t>、</a:t>
            </a:r>
            <a:r>
              <a:rPr lang="zh-CN" altLang="zh-CN" dirty="0" smtClean="0"/>
              <a:t>第</a:t>
            </a:r>
            <a:r>
              <a:rPr lang="en-US" altLang="zh-CN" dirty="0" smtClean="0"/>
              <a:t>6</a:t>
            </a:r>
            <a:r>
              <a:rPr lang="zh-CN" altLang="zh-CN" dirty="0" smtClean="0"/>
              <a:t>项</a:t>
            </a:r>
            <a:r>
              <a:rPr lang="zh-CN" altLang="zh-CN" dirty="0"/>
              <a:t>、</a:t>
            </a:r>
            <a:r>
              <a:rPr lang="zh-CN" altLang="zh-CN" dirty="0" smtClean="0"/>
              <a:t>第</a:t>
            </a:r>
            <a:r>
              <a:rPr lang="en-US" altLang="zh-CN" dirty="0" smtClean="0"/>
              <a:t>7</a:t>
            </a:r>
            <a:r>
              <a:rPr lang="zh-CN" altLang="zh-CN" dirty="0" smtClean="0"/>
              <a:t>项</a:t>
            </a:r>
            <a:r>
              <a:rPr lang="zh-CN" altLang="zh-CN" dirty="0"/>
              <a:t>条件即可</a:t>
            </a:r>
            <a:endParaRPr lang="zh-CN" altLang="en-US" dirty="0"/>
          </a:p>
        </p:txBody>
      </p:sp>
    </p:spTree>
    <p:extLst>
      <p:ext uri="{BB962C8B-B14F-4D97-AF65-F5344CB8AC3E}">
        <p14:creationId xmlns:p14="http://schemas.microsoft.com/office/powerpoint/2010/main" val="100323138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a:xfrm>
            <a:off x="683568" y="1052736"/>
            <a:ext cx="8280920" cy="5544616"/>
          </a:xfrm>
        </p:spPr>
        <p:txBody>
          <a:bodyPr>
            <a:normAutofit fontScale="92500" lnSpcReduction="20000"/>
          </a:bodyPr>
          <a:lstStyle/>
          <a:p>
            <a:r>
              <a:rPr lang="en-US" altLang="zh-CN" dirty="0" smtClean="0"/>
              <a:t>2.</a:t>
            </a:r>
            <a:r>
              <a:rPr lang="zh-CN" altLang="zh-CN" dirty="0"/>
              <a:t>公益性捐赠税前扣除资格的</a:t>
            </a:r>
            <a:r>
              <a:rPr lang="zh-CN" altLang="zh-CN" dirty="0" smtClean="0"/>
              <a:t>确认</a:t>
            </a:r>
            <a:endParaRPr lang="en-US" altLang="zh-CN" dirty="0" smtClean="0"/>
          </a:p>
          <a:p>
            <a:r>
              <a:rPr lang="zh-CN" altLang="zh-CN" dirty="0" smtClean="0"/>
              <a:t>（</a:t>
            </a:r>
            <a:r>
              <a:rPr lang="en-US" altLang="zh-CN" dirty="0" smtClean="0"/>
              <a:t>1</a:t>
            </a:r>
            <a:r>
              <a:rPr lang="zh-CN" altLang="zh-CN" dirty="0" smtClean="0"/>
              <a:t>）</a:t>
            </a:r>
            <a:r>
              <a:rPr lang="zh-CN" altLang="zh-CN" dirty="0"/>
              <a:t>在民政部登记注册的社会组织，由民政部结合社会组织公益活动情况和日常监督管理、评估等情况，对社会组织的公益性捐赠税前扣除资格进行核实，提出初步意见。根据民政部初步意见，财政部、税务总局和民政部</a:t>
            </a:r>
            <a:r>
              <a:rPr lang="zh-CN" altLang="zh-CN" dirty="0" smtClean="0"/>
              <a:t>对照相关</a:t>
            </a:r>
            <a:r>
              <a:rPr lang="zh-CN" altLang="zh-CN" dirty="0"/>
              <a:t>规定，联合确定具有公益性捐赠税前扣除资格的社会组织名单，并发布</a:t>
            </a:r>
            <a:r>
              <a:rPr lang="zh-CN" altLang="zh-CN" dirty="0" smtClean="0"/>
              <a:t>公告</a:t>
            </a:r>
            <a:r>
              <a:rPr lang="en-US" altLang="zh-CN" dirty="0" smtClean="0"/>
              <a:t> </a:t>
            </a:r>
            <a:endParaRPr lang="zh-CN" altLang="zh-CN" dirty="0"/>
          </a:p>
          <a:p>
            <a:r>
              <a:rPr lang="zh-CN" altLang="zh-CN" dirty="0" smtClean="0"/>
              <a:t>（</a:t>
            </a:r>
            <a:r>
              <a:rPr lang="en-US" altLang="zh-CN" dirty="0" smtClean="0"/>
              <a:t>2</a:t>
            </a:r>
            <a:r>
              <a:rPr lang="zh-CN" altLang="zh-CN" dirty="0" smtClean="0"/>
              <a:t>）</a:t>
            </a:r>
            <a:r>
              <a:rPr lang="zh-CN" altLang="zh-CN" dirty="0"/>
              <a:t>在省级和省级以下民政部门登记注册的社会组织，由省、自治区、直辖市和计划单列市财政、税务、民政部门</a:t>
            </a:r>
            <a:r>
              <a:rPr lang="zh-CN" altLang="zh-CN" dirty="0" smtClean="0"/>
              <a:t>参照</a:t>
            </a:r>
            <a:r>
              <a:rPr lang="zh-CN" altLang="en-US" dirty="0" smtClean="0"/>
              <a:t>上述</a:t>
            </a:r>
            <a:r>
              <a:rPr lang="zh-CN" altLang="zh-CN" dirty="0" smtClean="0"/>
              <a:t>规定执行</a:t>
            </a:r>
            <a:r>
              <a:rPr lang="en-US" altLang="zh-CN" dirty="0" smtClean="0"/>
              <a:t> </a:t>
            </a:r>
            <a:endParaRPr lang="zh-CN" altLang="zh-CN" dirty="0"/>
          </a:p>
          <a:p>
            <a:r>
              <a:rPr lang="zh-CN" altLang="zh-CN" dirty="0" smtClean="0"/>
              <a:t>（</a:t>
            </a:r>
            <a:r>
              <a:rPr lang="en-US" altLang="zh-CN" dirty="0" smtClean="0"/>
              <a:t>3</a:t>
            </a:r>
            <a:r>
              <a:rPr lang="zh-CN" altLang="zh-CN" dirty="0" smtClean="0"/>
              <a:t>）</a:t>
            </a:r>
            <a:r>
              <a:rPr lang="zh-CN" altLang="zh-CN" dirty="0"/>
              <a:t>公益性捐赠税前扣除资格的确认对象包括：</a:t>
            </a:r>
          </a:p>
          <a:p>
            <a:r>
              <a:rPr lang="en-US" altLang="zh-CN" dirty="0" smtClean="0"/>
              <a:t>①</a:t>
            </a:r>
            <a:r>
              <a:rPr lang="zh-CN" altLang="zh-CN" dirty="0" smtClean="0"/>
              <a:t>公益性</a:t>
            </a:r>
            <a:r>
              <a:rPr lang="zh-CN" altLang="zh-CN" dirty="0"/>
              <a:t>捐赠税前扣除资格将于</a:t>
            </a:r>
            <a:r>
              <a:rPr lang="zh-CN" altLang="zh-CN" dirty="0">
                <a:solidFill>
                  <a:srgbClr val="FF0000"/>
                </a:solidFill>
              </a:rPr>
              <a:t>当年末到期</a:t>
            </a:r>
            <a:r>
              <a:rPr lang="zh-CN" altLang="zh-CN" dirty="0"/>
              <a:t>的公益性社会</a:t>
            </a:r>
            <a:r>
              <a:rPr lang="zh-CN" altLang="zh-CN" dirty="0" smtClean="0"/>
              <a:t>组织</a:t>
            </a:r>
            <a:r>
              <a:rPr lang="en-US" altLang="zh-CN" dirty="0" smtClean="0"/>
              <a:t> </a:t>
            </a:r>
            <a:endParaRPr lang="zh-CN" altLang="zh-CN" dirty="0"/>
          </a:p>
          <a:p>
            <a:r>
              <a:rPr lang="en-US" altLang="zh-CN" dirty="0" smtClean="0"/>
              <a:t>②</a:t>
            </a:r>
            <a:r>
              <a:rPr lang="zh-CN" altLang="zh-CN" dirty="0" smtClean="0"/>
              <a:t>已</a:t>
            </a:r>
            <a:r>
              <a:rPr lang="zh-CN" altLang="zh-CN" dirty="0"/>
              <a:t>被取消公益性捐赠税前扣除资格但又</a:t>
            </a:r>
            <a:r>
              <a:rPr lang="zh-CN" altLang="zh-CN" dirty="0">
                <a:solidFill>
                  <a:srgbClr val="FF0000"/>
                </a:solidFill>
              </a:rPr>
              <a:t>重新符合条件</a:t>
            </a:r>
            <a:r>
              <a:rPr lang="zh-CN" altLang="zh-CN" dirty="0"/>
              <a:t>的社会</a:t>
            </a:r>
            <a:r>
              <a:rPr lang="zh-CN" altLang="zh-CN" dirty="0" smtClean="0"/>
              <a:t>组织</a:t>
            </a:r>
            <a:r>
              <a:rPr lang="en-US" altLang="zh-CN" dirty="0" smtClean="0"/>
              <a:t> </a:t>
            </a:r>
            <a:endParaRPr lang="zh-CN" altLang="zh-CN" dirty="0"/>
          </a:p>
          <a:p>
            <a:r>
              <a:rPr lang="en-US" altLang="zh-CN" dirty="0" smtClean="0"/>
              <a:t>③</a:t>
            </a:r>
            <a:r>
              <a:rPr lang="zh-CN" altLang="zh-CN" dirty="0" smtClean="0"/>
              <a:t>登记</a:t>
            </a:r>
            <a:r>
              <a:rPr lang="zh-CN" altLang="zh-CN" dirty="0"/>
              <a:t>设立后尚未取得公益性捐赠税前扣除资格的社会</a:t>
            </a:r>
            <a:r>
              <a:rPr lang="zh-CN" altLang="zh-CN" dirty="0" smtClean="0"/>
              <a:t>组织</a:t>
            </a:r>
            <a:r>
              <a:rPr lang="en-US" altLang="zh-CN" dirty="0" smtClean="0"/>
              <a:t> </a:t>
            </a:r>
            <a:endParaRPr lang="zh-CN" altLang="zh-CN" dirty="0"/>
          </a:p>
          <a:p>
            <a:r>
              <a:rPr lang="zh-CN" altLang="zh-CN" dirty="0" smtClean="0"/>
              <a:t>（</a:t>
            </a:r>
            <a:r>
              <a:rPr lang="en-US" altLang="zh-CN" dirty="0" smtClean="0"/>
              <a:t>4</a:t>
            </a:r>
            <a:r>
              <a:rPr lang="zh-CN" altLang="zh-CN" dirty="0" smtClean="0"/>
              <a:t>）</a:t>
            </a:r>
            <a:r>
              <a:rPr lang="zh-CN" altLang="zh-CN" dirty="0"/>
              <a:t>每年年底前，省级以上财政、税务、民政部门按权限完成公益性捐赠税前扣除资格的确认和名单发布工作</a:t>
            </a:r>
            <a:r>
              <a:rPr lang="zh-CN" altLang="zh-CN" dirty="0" smtClean="0"/>
              <a:t>，分别</a:t>
            </a:r>
            <a:r>
              <a:rPr lang="zh-CN" altLang="zh-CN" dirty="0"/>
              <a:t>列示</a:t>
            </a:r>
            <a:r>
              <a:rPr lang="zh-CN" altLang="zh-CN" dirty="0">
                <a:solidFill>
                  <a:srgbClr val="FF0000"/>
                </a:solidFill>
              </a:rPr>
              <a:t>名单</a:t>
            </a:r>
            <a:r>
              <a:rPr lang="zh-CN" altLang="zh-CN" dirty="0"/>
              <a:t>及其公益性捐赠税前扣除</a:t>
            </a:r>
            <a:r>
              <a:rPr lang="zh-CN" altLang="zh-CN" dirty="0">
                <a:solidFill>
                  <a:srgbClr val="FF0000"/>
                </a:solidFill>
              </a:rPr>
              <a:t>资格起始</a:t>
            </a:r>
            <a:r>
              <a:rPr lang="zh-CN" altLang="zh-CN" dirty="0" smtClean="0">
                <a:solidFill>
                  <a:srgbClr val="FF0000"/>
                </a:solidFill>
              </a:rPr>
              <a:t>时间</a:t>
            </a:r>
            <a:r>
              <a:rPr lang="en-US" altLang="zh-CN" dirty="0" smtClean="0"/>
              <a:t> </a:t>
            </a:r>
            <a:endParaRPr lang="zh-CN" altLang="zh-CN" dirty="0"/>
          </a:p>
          <a:p>
            <a:endParaRPr lang="zh-CN" altLang="en-US" dirty="0"/>
          </a:p>
        </p:txBody>
      </p:sp>
    </p:spTree>
    <p:extLst>
      <p:ext uri="{BB962C8B-B14F-4D97-AF65-F5344CB8AC3E}">
        <p14:creationId xmlns:p14="http://schemas.microsoft.com/office/powerpoint/2010/main" val="222582864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a:xfrm>
            <a:off x="539552" y="1124744"/>
            <a:ext cx="8280920" cy="5616624"/>
          </a:xfrm>
        </p:spPr>
        <p:txBody>
          <a:bodyPr>
            <a:normAutofit lnSpcReduction="10000"/>
          </a:bodyPr>
          <a:lstStyle/>
          <a:p>
            <a:r>
              <a:rPr lang="en-US" altLang="zh-CN" dirty="0" smtClean="0"/>
              <a:t>3.</a:t>
            </a:r>
            <a:r>
              <a:rPr lang="zh-CN" altLang="en-US" dirty="0" smtClean="0"/>
              <a:t>社会组织捐赠税前扣除资格有效期</a:t>
            </a:r>
            <a:endParaRPr lang="en-US" altLang="zh-CN" dirty="0" smtClean="0"/>
          </a:p>
          <a:p>
            <a:r>
              <a:rPr lang="zh-CN" altLang="zh-CN" dirty="0" smtClean="0"/>
              <a:t>公益性</a:t>
            </a:r>
            <a:r>
              <a:rPr lang="zh-CN" altLang="zh-CN" dirty="0"/>
              <a:t>捐赠税前扣除资格在全国范围内有效，</a:t>
            </a:r>
            <a:r>
              <a:rPr lang="zh-CN" altLang="zh-CN" dirty="0">
                <a:solidFill>
                  <a:srgbClr val="FF0000"/>
                </a:solidFill>
              </a:rPr>
              <a:t>有效期为</a:t>
            </a:r>
            <a:r>
              <a:rPr lang="zh-CN" altLang="zh-CN" dirty="0" smtClean="0">
                <a:solidFill>
                  <a:srgbClr val="FF0000"/>
                </a:solidFill>
              </a:rPr>
              <a:t>三年</a:t>
            </a:r>
            <a:endParaRPr lang="en-US" altLang="zh-CN" dirty="0" smtClean="0">
              <a:solidFill>
                <a:srgbClr val="FF0000"/>
              </a:solidFill>
            </a:endParaRPr>
          </a:p>
          <a:p>
            <a:r>
              <a:rPr lang="zh-CN" altLang="en-US" dirty="0"/>
              <a:t>（</a:t>
            </a:r>
            <a:r>
              <a:rPr lang="en-US" altLang="zh-CN" dirty="0"/>
              <a:t>1</a:t>
            </a:r>
            <a:r>
              <a:rPr lang="zh-CN" altLang="en-US" dirty="0"/>
              <a:t>）</a:t>
            </a:r>
            <a:r>
              <a:rPr lang="zh-CN" altLang="zh-CN" dirty="0"/>
              <a:t>到期的公益性社会</a:t>
            </a:r>
            <a:r>
              <a:rPr lang="zh-CN" altLang="zh-CN" dirty="0" smtClean="0"/>
              <a:t>组织</a:t>
            </a:r>
            <a:r>
              <a:rPr lang="zh-CN" altLang="en-US" dirty="0" smtClean="0"/>
              <a:t>延续的，</a:t>
            </a:r>
            <a:r>
              <a:rPr lang="zh-CN" altLang="zh-CN" dirty="0" smtClean="0"/>
              <a:t>其</a:t>
            </a:r>
            <a:r>
              <a:rPr lang="zh-CN" altLang="zh-CN" dirty="0"/>
              <a:t>公益性捐赠税前扣除资格自发布名单公告的</a:t>
            </a:r>
            <a:r>
              <a:rPr lang="zh-CN" altLang="zh-CN" dirty="0">
                <a:solidFill>
                  <a:srgbClr val="FF0000"/>
                </a:solidFill>
              </a:rPr>
              <a:t>次年</a:t>
            </a:r>
            <a:r>
              <a:rPr lang="en-US" altLang="zh-CN" dirty="0"/>
              <a:t>1</a:t>
            </a:r>
            <a:r>
              <a:rPr lang="zh-CN" altLang="zh-CN" dirty="0"/>
              <a:t>月</a:t>
            </a:r>
            <a:r>
              <a:rPr lang="en-US" altLang="zh-CN" dirty="0"/>
              <a:t>1</a:t>
            </a:r>
            <a:r>
              <a:rPr lang="zh-CN" altLang="zh-CN" dirty="0"/>
              <a:t>日</a:t>
            </a:r>
            <a:r>
              <a:rPr lang="zh-CN" altLang="zh-CN" dirty="0" smtClean="0"/>
              <a:t>起算</a:t>
            </a:r>
            <a:endParaRPr lang="en-US" altLang="zh-CN" dirty="0" smtClean="0"/>
          </a:p>
          <a:p>
            <a:r>
              <a:rPr lang="zh-CN" altLang="en-US" dirty="0" smtClean="0"/>
              <a:t>（</a:t>
            </a:r>
            <a:r>
              <a:rPr lang="en-US" altLang="zh-CN" dirty="0" smtClean="0"/>
              <a:t>2</a:t>
            </a:r>
            <a:r>
              <a:rPr lang="zh-CN" altLang="en-US" dirty="0" smtClean="0"/>
              <a:t>）取消后重新确认或新确认的，</a:t>
            </a:r>
            <a:r>
              <a:rPr lang="zh-CN" altLang="zh-CN" dirty="0" smtClean="0"/>
              <a:t>其</a:t>
            </a:r>
            <a:r>
              <a:rPr lang="zh-CN" altLang="zh-CN" dirty="0"/>
              <a:t>公益性捐赠税前扣除资格自发布公告的</a:t>
            </a:r>
            <a:r>
              <a:rPr lang="zh-CN" altLang="zh-CN" dirty="0">
                <a:solidFill>
                  <a:srgbClr val="FF0000"/>
                </a:solidFill>
              </a:rPr>
              <a:t>当年</a:t>
            </a:r>
            <a:r>
              <a:rPr lang="en-US" altLang="zh-CN" dirty="0"/>
              <a:t>1</a:t>
            </a:r>
            <a:r>
              <a:rPr lang="zh-CN" altLang="zh-CN" dirty="0"/>
              <a:t>月</a:t>
            </a:r>
            <a:r>
              <a:rPr lang="en-US" altLang="zh-CN" dirty="0"/>
              <a:t>1</a:t>
            </a:r>
            <a:r>
              <a:rPr lang="zh-CN" altLang="zh-CN" dirty="0"/>
              <a:t>日</a:t>
            </a:r>
            <a:r>
              <a:rPr lang="zh-CN" altLang="zh-CN" dirty="0" smtClean="0"/>
              <a:t>起算</a:t>
            </a:r>
            <a:endParaRPr lang="en-US" altLang="zh-CN" dirty="0" smtClean="0"/>
          </a:p>
          <a:p>
            <a:r>
              <a:rPr lang="en-US" altLang="zh-CN" dirty="0" smtClean="0"/>
              <a:t>4.</a:t>
            </a:r>
            <a:r>
              <a:rPr lang="zh-CN" altLang="en-US" dirty="0"/>
              <a:t>社会</a:t>
            </a:r>
            <a:r>
              <a:rPr lang="zh-CN" altLang="en-US" dirty="0" smtClean="0"/>
              <a:t>组织取消捐赠</a:t>
            </a:r>
            <a:r>
              <a:rPr lang="zh-CN" altLang="en-US" dirty="0"/>
              <a:t>税前</a:t>
            </a:r>
            <a:r>
              <a:rPr lang="zh-CN" altLang="en-US" dirty="0" smtClean="0"/>
              <a:t>扣除资格（略）</a:t>
            </a:r>
            <a:endParaRPr lang="en-US" altLang="zh-CN" dirty="0" smtClean="0"/>
          </a:p>
          <a:p>
            <a:r>
              <a:rPr lang="zh-CN" altLang="en-US" dirty="0" smtClean="0"/>
              <a:t>三年内不得重新确认或</a:t>
            </a:r>
            <a:r>
              <a:rPr lang="zh-CN" altLang="zh-CN" dirty="0"/>
              <a:t>不得重新</a:t>
            </a:r>
            <a:r>
              <a:rPr lang="zh-CN" altLang="zh-CN" dirty="0" smtClean="0"/>
              <a:t>确认</a:t>
            </a:r>
            <a:endParaRPr lang="en-US" altLang="zh-CN" dirty="0" smtClean="0"/>
          </a:p>
          <a:p>
            <a:r>
              <a:rPr lang="en-US" altLang="zh-CN" dirty="0" smtClean="0"/>
              <a:t>5.</a:t>
            </a:r>
            <a:r>
              <a:rPr lang="zh-CN" altLang="en-US" dirty="0"/>
              <a:t>社会组织捐赠税前扣除</a:t>
            </a:r>
            <a:r>
              <a:rPr lang="zh-CN" altLang="en-US" dirty="0" smtClean="0"/>
              <a:t>资格公告和查询 </a:t>
            </a:r>
            <a:endParaRPr lang="en-US" altLang="zh-CN" dirty="0" smtClean="0"/>
          </a:p>
          <a:p>
            <a:r>
              <a:rPr lang="zh-CN" altLang="zh-CN" dirty="0"/>
              <a:t>省级以上财政、税务、民政部门应当及时在官方网站上发布具备公益性捐赠税前扣除资格的公益性社会组织名单</a:t>
            </a:r>
            <a:r>
              <a:rPr lang="zh-CN" altLang="zh-CN" dirty="0" smtClean="0"/>
              <a:t>公告</a:t>
            </a:r>
            <a:endParaRPr lang="en-US" altLang="zh-CN" dirty="0" smtClean="0"/>
          </a:p>
          <a:p>
            <a:r>
              <a:rPr lang="zh-CN" altLang="zh-CN" dirty="0" smtClean="0"/>
              <a:t>企业</a:t>
            </a:r>
            <a:r>
              <a:rPr lang="zh-CN" altLang="zh-CN" dirty="0"/>
              <a:t>或个人可通过上述渠道查询社会组织公益性捐赠税前扣除资格及有效期</a:t>
            </a:r>
            <a:endParaRPr lang="zh-CN" altLang="en-US" dirty="0"/>
          </a:p>
        </p:txBody>
      </p:sp>
    </p:spTree>
    <p:extLst>
      <p:ext uri="{BB962C8B-B14F-4D97-AF65-F5344CB8AC3E}">
        <p14:creationId xmlns:p14="http://schemas.microsoft.com/office/powerpoint/2010/main" val="104614923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lstStyle/>
          <a:p>
            <a:r>
              <a:rPr lang="zh-CN" altLang="en-US" dirty="0" smtClean="0">
                <a:solidFill>
                  <a:srgbClr val="0070C0"/>
                </a:solidFill>
              </a:rPr>
              <a:t>（四）税前扣除的票据</a:t>
            </a:r>
            <a:endParaRPr lang="en-US" altLang="zh-CN" dirty="0" smtClean="0">
              <a:solidFill>
                <a:srgbClr val="0070C0"/>
              </a:solidFill>
            </a:endParaRPr>
          </a:p>
          <a:p>
            <a:r>
              <a:rPr lang="zh-CN" altLang="zh-CN" dirty="0" smtClean="0"/>
              <a:t>公益性</a:t>
            </a:r>
            <a:r>
              <a:rPr lang="zh-CN" altLang="zh-CN" dirty="0"/>
              <a:t>社会组织、县级以上人民政府及其部门等国家机关在接受捐赠时，应当按照行政管理级次分别使用由财政部或省、自治区、直辖市财政部门监（印）制的</a:t>
            </a:r>
            <a:r>
              <a:rPr lang="zh-CN" altLang="zh-CN" dirty="0">
                <a:solidFill>
                  <a:srgbClr val="FF0000"/>
                </a:solidFill>
              </a:rPr>
              <a:t>公益事业捐赠票据，并加盖本单位的印章</a:t>
            </a:r>
            <a:r>
              <a:rPr lang="zh-CN" altLang="zh-CN" dirty="0"/>
              <a:t>。</a:t>
            </a:r>
          </a:p>
          <a:p>
            <a:r>
              <a:rPr lang="zh-CN" altLang="zh-CN" dirty="0"/>
              <a:t>企业或个人将符合条件的公益性捐赠支出进行税前扣除，应当留存相关票据</a:t>
            </a:r>
            <a:r>
              <a:rPr lang="zh-CN" altLang="zh-CN" dirty="0" smtClean="0"/>
              <a:t>备查</a:t>
            </a:r>
            <a:r>
              <a:rPr lang="en-US" altLang="zh-CN" dirty="0" smtClean="0"/>
              <a:t> </a:t>
            </a:r>
            <a:endParaRPr lang="zh-CN" altLang="zh-CN" dirty="0"/>
          </a:p>
          <a:p>
            <a:endParaRPr lang="zh-CN" altLang="en-US" dirty="0"/>
          </a:p>
        </p:txBody>
      </p:sp>
    </p:spTree>
    <p:extLst>
      <p:ext uri="{BB962C8B-B14F-4D97-AF65-F5344CB8AC3E}">
        <p14:creationId xmlns:p14="http://schemas.microsoft.com/office/powerpoint/2010/main" val="74176883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normAutofit fontScale="92500"/>
          </a:bodyPr>
          <a:lstStyle/>
          <a:p>
            <a:r>
              <a:rPr lang="zh-CN" altLang="en-US" dirty="0" smtClean="0">
                <a:solidFill>
                  <a:srgbClr val="0070C0"/>
                </a:solidFill>
              </a:rPr>
              <a:t>（五）捐赠 额的确认</a:t>
            </a:r>
            <a:endParaRPr lang="en-US" altLang="zh-CN" dirty="0" smtClean="0">
              <a:solidFill>
                <a:srgbClr val="0070C0"/>
              </a:solidFill>
            </a:endParaRPr>
          </a:p>
          <a:p>
            <a:r>
              <a:rPr lang="en-US" altLang="zh-CN" dirty="0" smtClean="0"/>
              <a:t>1.</a:t>
            </a:r>
            <a:r>
              <a:rPr lang="zh-CN" altLang="zh-CN" dirty="0" smtClean="0"/>
              <a:t>接受</a:t>
            </a:r>
            <a:r>
              <a:rPr lang="zh-CN" altLang="zh-CN" dirty="0"/>
              <a:t>的货币性资产捐赠，以实际收到的金额确认捐赠额。</a:t>
            </a:r>
          </a:p>
          <a:p>
            <a:r>
              <a:rPr lang="en-US" altLang="zh-CN" dirty="0" smtClean="0"/>
              <a:t>2.</a:t>
            </a:r>
            <a:r>
              <a:rPr lang="zh-CN" altLang="zh-CN" dirty="0" smtClean="0"/>
              <a:t>接受</a:t>
            </a:r>
            <a:r>
              <a:rPr lang="zh-CN" altLang="zh-CN" dirty="0"/>
              <a:t>的非货币性资产捐赠，以其公允价值确认捐赠额。捐赠方在向公益性社会组织、县级以上人民政府及其部门等国家机关捐赠时，应当提供注明捐赠非货币性资产公允价值的证明；不能提供证明的，接受捐赠方不得向其开具捐赠</a:t>
            </a:r>
            <a:r>
              <a:rPr lang="zh-CN" altLang="zh-CN" dirty="0" smtClean="0"/>
              <a:t>票据</a:t>
            </a:r>
            <a:endParaRPr lang="en-US" altLang="zh-CN" dirty="0" smtClean="0"/>
          </a:p>
          <a:p>
            <a:r>
              <a:rPr lang="en-US" altLang="zh-CN" dirty="0"/>
              <a:t>3.</a:t>
            </a:r>
            <a:r>
              <a:rPr lang="zh-CN" altLang="zh-CN" dirty="0"/>
              <a:t>公益性社会组织登记成立时的注册资金捐赠人，在该公益性社会组织首次取得公益性捐赠税前扣除资格的当年进行所得税汇算清缴时，可按规定对其注册资金捐赠额进行税前</a:t>
            </a:r>
            <a:r>
              <a:rPr lang="zh-CN" altLang="zh-CN" dirty="0" smtClean="0"/>
              <a:t>扣除</a:t>
            </a:r>
            <a:endParaRPr lang="en-US" altLang="zh-CN" dirty="0"/>
          </a:p>
          <a:p>
            <a:r>
              <a:rPr lang="zh-CN" altLang="en-US" dirty="0"/>
              <a:t>特殊规定</a:t>
            </a:r>
            <a:r>
              <a:rPr lang="zh-CN" altLang="en-US" dirty="0" smtClean="0"/>
              <a:t>：</a:t>
            </a:r>
            <a:endParaRPr lang="en-US" altLang="zh-CN" dirty="0" smtClean="0"/>
          </a:p>
          <a:p>
            <a:r>
              <a:rPr lang="en-US" altLang="zh-CN" dirty="0" smtClean="0"/>
              <a:t>1.</a:t>
            </a:r>
            <a:r>
              <a:rPr lang="zh-CN" altLang="en-US" dirty="0" smtClean="0"/>
              <a:t>捐赠</a:t>
            </a:r>
            <a:r>
              <a:rPr lang="zh-CN" altLang="en-US" dirty="0"/>
              <a:t>股权、房产的，按照个人持有股权、房产的财产</a:t>
            </a:r>
            <a:r>
              <a:rPr lang="zh-CN" altLang="en-US" dirty="0">
                <a:solidFill>
                  <a:srgbClr val="FF0000"/>
                </a:solidFill>
              </a:rPr>
              <a:t>原值</a:t>
            </a:r>
            <a:r>
              <a:rPr lang="zh-CN" altLang="en-US" dirty="0"/>
              <a:t>确定 </a:t>
            </a:r>
            <a:endParaRPr lang="en-US" altLang="zh-CN" dirty="0" smtClean="0"/>
          </a:p>
          <a:p>
            <a:r>
              <a:rPr lang="en-US" altLang="zh-CN" dirty="0" smtClean="0"/>
              <a:t>2.</a:t>
            </a:r>
            <a:r>
              <a:rPr lang="zh-CN" altLang="en-US" dirty="0" smtClean="0"/>
              <a:t>企业</a:t>
            </a:r>
            <a:r>
              <a:rPr lang="zh-CN" altLang="en-US" dirty="0"/>
              <a:t>股权捐赠，应按规定</a:t>
            </a:r>
            <a:r>
              <a:rPr lang="zh-CN" altLang="en-US" dirty="0">
                <a:solidFill>
                  <a:srgbClr val="FF0000"/>
                </a:solidFill>
              </a:rPr>
              <a:t>视同转让</a:t>
            </a:r>
            <a:r>
              <a:rPr lang="zh-CN" altLang="en-US" dirty="0"/>
              <a:t>股权，股权转让收入额以企业所捐赠股权取得时的</a:t>
            </a:r>
            <a:r>
              <a:rPr lang="zh-CN" altLang="en-US" dirty="0">
                <a:solidFill>
                  <a:srgbClr val="FF0000"/>
                </a:solidFill>
              </a:rPr>
              <a:t>历史成本</a:t>
            </a:r>
            <a:r>
              <a:rPr lang="zh-CN" altLang="en-US" dirty="0" smtClean="0"/>
              <a:t>确定</a:t>
            </a:r>
            <a:endParaRPr lang="zh-CN" altLang="en-US" dirty="0"/>
          </a:p>
          <a:p>
            <a:endParaRPr lang="zh-CN" altLang="en-US" dirty="0"/>
          </a:p>
        </p:txBody>
      </p:sp>
    </p:spTree>
    <p:extLst>
      <p:ext uri="{BB962C8B-B14F-4D97-AF65-F5344CB8AC3E}">
        <p14:creationId xmlns:p14="http://schemas.microsoft.com/office/powerpoint/2010/main" val="91068747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lstStyle/>
          <a:p>
            <a:r>
              <a:rPr lang="zh-CN" altLang="en-US" dirty="0" smtClean="0">
                <a:solidFill>
                  <a:srgbClr val="FF0000"/>
                </a:solidFill>
              </a:rPr>
              <a:t>三</a:t>
            </a:r>
            <a:r>
              <a:rPr lang="en-US" altLang="zh-CN" dirty="0" smtClean="0">
                <a:solidFill>
                  <a:srgbClr val="FF0000"/>
                </a:solidFill>
              </a:rPr>
              <a:t>.</a:t>
            </a:r>
            <a:r>
              <a:rPr lang="zh-CN" altLang="zh-CN" dirty="0" smtClean="0">
                <a:solidFill>
                  <a:srgbClr val="FF0000"/>
                </a:solidFill>
              </a:rPr>
              <a:t>集成电路</a:t>
            </a:r>
            <a:r>
              <a:rPr lang="zh-CN" altLang="zh-CN" dirty="0">
                <a:solidFill>
                  <a:srgbClr val="FF0000"/>
                </a:solidFill>
              </a:rPr>
              <a:t>设计企业和软件</a:t>
            </a:r>
            <a:r>
              <a:rPr lang="zh-CN" altLang="zh-CN" dirty="0" smtClean="0">
                <a:solidFill>
                  <a:srgbClr val="FF0000"/>
                </a:solidFill>
              </a:rPr>
              <a:t>企业</a:t>
            </a:r>
            <a:r>
              <a:rPr lang="zh-CN" altLang="en-US" dirty="0" smtClean="0">
                <a:solidFill>
                  <a:srgbClr val="FF0000"/>
                </a:solidFill>
              </a:rPr>
              <a:t>的减免企业所得税</a:t>
            </a:r>
            <a:r>
              <a:rPr lang="zh-CN" altLang="en-US" sz="2000" dirty="0" smtClean="0">
                <a:solidFill>
                  <a:srgbClr val="0070C0"/>
                </a:solidFill>
              </a:rPr>
              <a:t>（</a:t>
            </a:r>
            <a:r>
              <a:rPr lang="zh-CN" altLang="zh-CN" sz="2000" dirty="0">
                <a:solidFill>
                  <a:srgbClr val="0070C0"/>
                </a:solidFill>
              </a:rPr>
              <a:t>财政部税务总局公告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29</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zh-CN" sz="2200" dirty="0"/>
              <a:t>依法成立且符合条件的集成电路设计企业和软件企业，在</a:t>
            </a:r>
            <a:r>
              <a:rPr lang="en-US" altLang="zh-CN" sz="2200" dirty="0"/>
              <a:t>2019</a:t>
            </a:r>
            <a:r>
              <a:rPr lang="zh-CN" altLang="zh-CN" sz="2200" dirty="0"/>
              <a:t>年</a:t>
            </a:r>
            <a:r>
              <a:rPr lang="en-US" altLang="zh-CN" sz="2200" dirty="0"/>
              <a:t>12</a:t>
            </a:r>
            <a:r>
              <a:rPr lang="zh-CN" altLang="zh-CN" sz="2200" dirty="0"/>
              <a:t>月</a:t>
            </a:r>
            <a:r>
              <a:rPr lang="en-US" altLang="zh-CN" sz="2200" dirty="0"/>
              <a:t>31</a:t>
            </a:r>
            <a:r>
              <a:rPr lang="zh-CN" altLang="zh-CN" sz="2200" dirty="0"/>
              <a:t>日前</a:t>
            </a:r>
            <a:r>
              <a:rPr lang="zh-CN" altLang="zh-CN" sz="2200" dirty="0">
                <a:solidFill>
                  <a:srgbClr val="FF0000"/>
                </a:solidFill>
              </a:rPr>
              <a:t>自获利年度</a:t>
            </a:r>
            <a:r>
              <a:rPr lang="zh-CN" altLang="zh-CN" sz="2200" dirty="0"/>
              <a:t>起计算优惠期，第一年至第二年免征企业所得税，第三年至第五年按照</a:t>
            </a:r>
            <a:r>
              <a:rPr lang="en-US" altLang="zh-CN" sz="2200" dirty="0"/>
              <a:t>25%</a:t>
            </a:r>
            <a:r>
              <a:rPr lang="zh-CN" altLang="zh-CN" sz="2200" dirty="0"/>
              <a:t>的法定税率减半征收企业所得税，并享受至期满为止</a:t>
            </a:r>
            <a:endParaRPr lang="zh-CN" altLang="en-US" sz="2200" dirty="0"/>
          </a:p>
        </p:txBody>
      </p:sp>
    </p:spTree>
    <p:extLst>
      <p:ext uri="{BB962C8B-B14F-4D97-AF65-F5344CB8AC3E}">
        <p14:creationId xmlns:p14="http://schemas.microsoft.com/office/powerpoint/2010/main" val="428591174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lstStyle/>
          <a:p>
            <a:r>
              <a:rPr lang="zh-CN" altLang="en-US" dirty="0" smtClean="0">
                <a:solidFill>
                  <a:srgbClr val="FF0000"/>
                </a:solidFill>
              </a:rPr>
              <a:t>四</a:t>
            </a:r>
            <a:r>
              <a:rPr lang="en-US" altLang="zh-CN" dirty="0" smtClean="0">
                <a:solidFill>
                  <a:srgbClr val="FF0000"/>
                </a:solidFill>
              </a:rPr>
              <a:t>.</a:t>
            </a:r>
            <a:r>
              <a:rPr lang="zh-CN" altLang="zh-CN" dirty="0" smtClean="0">
                <a:solidFill>
                  <a:srgbClr val="FF0000"/>
                </a:solidFill>
              </a:rPr>
              <a:t>海南</a:t>
            </a:r>
            <a:r>
              <a:rPr lang="zh-CN" altLang="zh-CN" dirty="0">
                <a:solidFill>
                  <a:srgbClr val="FF0000"/>
                </a:solidFill>
              </a:rPr>
              <a:t>自由贸易港企业</a:t>
            </a:r>
            <a:r>
              <a:rPr lang="zh-CN" altLang="zh-CN" dirty="0" smtClean="0">
                <a:solidFill>
                  <a:srgbClr val="FF0000"/>
                </a:solidFill>
              </a:rPr>
              <a:t>所得税优惠</a:t>
            </a:r>
            <a:r>
              <a:rPr lang="zh-CN" altLang="en-US" sz="2000" dirty="0" smtClean="0">
                <a:solidFill>
                  <a:srgbClr val="0070C0"/>
                </a:solidFill>
              </a:rPr>
              <a:t>（</a:t>
            </a:r>
            <a:r>
              <a:rPr lang="zh-CN" altLang="zh-CN" sz="2000" dirty="0">
                <a:solidFill>
                  <a:srgbClr val="0070C0"/>
                </a:solidFill>
              </a:rPr>
              <a:t>财税〔</a:t>
            </a:r>
            <a:r>
              <a:rPr lang="en-US" altLang="zh-CN" sz="2000" dirty="0">
                <a:solidFill>
                  <a:srgbClr val="0070C0"/>
                </a:solidFill>
              </a:rPr>
              <a:t>2020</a:t>
            </a:r>
            <a:r>
              <a:rPr lang="zh-CN" altLang="zh-CN" sz="2000" dirty="0">
                <a:solidFill>
                  <a:srgbClr val="0070C0"/>
                </a:solidFill>
              </a:rPr>
              <a:t>〕</a:t>
            </a:r>
            <a:r>
              <a:rPr lang="en-US" altLang="zh-CN" sz="2000" dirty="0">
                <a:solidFill>
                  <a:srgbClr val="0070C0"/>
                </a:solidFill>
              </a:rPr>
              <a:t>31</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en-US" altLang="zh-CN" dirty="0"/>
              <a:t>1.</a:t>
            </a:r>
            <a:r>
              <a:rPr lang="zh-CN" altLang="zh-CN" dirty="0"/>
              <a:t>对注册在海南自由贸易港并实质性运营的鼓励类产业企业，减按</a:t>
            </a:r>
            <a:r>
              <a:rPr lang="en-US" altLang="zh-CN" dirty="0"/>
              <a:t>15%</a:t>
            </a:r>
            <a:r>
              <a:rPr lang="zh-CN" altLang="zh-CN" dirty="0"/>
              <a:t>的税率征收企业</a:t>
            </a:r>
            <a:r>
              <a:rPr lang="zh-CN" altLang="zh-CN" dirty="0" smtClean="0"/>
              <a:t>所得税</a:t>
            </a:r>
            <a:endParaRPr lang="en-US" altLang="zh-CN" dirty="0" smtClean="0"/>
          </a:p>
          <a:p>
            <a:r>
              <a:rPr lang="zh-CN" altLang="zh-CN" dirty="0"/>
              <a:t>对总机构设在海南自由贸易港的符合条件的企业，仅就其设在海南自由贸易港的总机构和分支机构的所得，适用</a:t>
            </a:r>
            <a:r>
              <a:rPr lang="en-US" altLang="zh-CN" dirty="0"/>
              <a:t>15%</a:t>
            </a:r>
            <a:r>
              <a:rPr lang="zh-CN" altLang="zh-CN" dirty="0"/>
              <a:t>税率；对总机构设在海南自由贸易港以外的企业，仅就其设在海南自由贸易港内的符合条件的分支机构的所得，适用</a:t>
            </a:r>
            <a:r>
              <a:rPr lang="en-US" altLang="zh-CN" dirty="0"/>
              <a:t>15%</a:t>
            </a:r>
            <a:r>
              <a:rPr lang="zh-CN" altLang="zh-CN" dirty="0" smtClean="0"/>
              <a:t>税率</a:t>
            </a:r>
            <a:endParaRPr lang="en-US" altLang="zh-CN" dirty="0" smtClean="0"/>
          </a:p>
          <a:p>
            <a:r>
              <a:rPr lang="en-US" altLang="zh-CN" dirty="0" smtClean="0"/>
              <a:t>2.</a:t>
            </a:r>
            <a:r>
              <a:rPr lang="zh-CN" altLang="zh-CN" dirty="0"/>
              <a:t>对在海南自由贸易港设立的旅游业、现代服务业、高新技术产业企业</a:t>
            </a:r>
            <a:r>
              <a:rPr lang="zh-CN" altLang="zh-CN" dirty="0">
                <a:solidFill>
                  <a:srgbClr val="FF0000"/>
                </a:solidFill>
              </a:rPr>
              <a:t>新增境外直接投资</a:t>
            </a:r>
            <a:r>
              <a:rPr lang="zh-CN" altLang="zh-CN" dirty="0"/>
              <a:t>取得的所得，免征企业所得税</a:t>
            </a:r>
            <a:endParaRPr lang="zh-CN" altLang="en-US" dirty="0"/>
          </a:p>
        </p:txBody>
      </p:sp>
    </p:spTree>
    <p:extLst>
      <p:ext uri="{BB962C8B-B14F-4D97-AF65-F5344CB8AC3E}">
        <p14:creationId xmlns:p14="http://schemas.microsoft.com/office/powerpoint/2010/main" val="356939845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lstStyle/>
          <a:p>
            <a:r>
              <a:rPr lang="en-US" altLang="zh-CN" dirty="0" smtClean="0"/>
              <a:t>3.</a:t>
            </a:r>
            <a:r>
              <a:rPr lang="zh-CN" altLang="zh-CN" dirty="0" smtClean="0"/>
              <a:t>对</a:t>
            </a:r>
            <a:r>
              <a:rPr lang="zh-CN" altLang="zh-CN" dirty="0"/>
              <a:t>在海南自由贸易港设立的企业，新购置（含自建、自行开发）固定资产或无形资产，单位价值不超过</a:t>
            </a:r>
            <a:r>
              <a:rPr lang="en-US" altLang="zh-CN" dirty="0"/>
              <a:t>500</a:t>
            </a:r>
            <a:r>
              <a:rPr lang="zh-CN" altLang="zh-CN" dirty="0"/>
              <a:t>万元（含）的，允许一次性计入当期成本费用在计算应纳税所得额时扣除，不再分年度计算折旧和摊销；新购置（含自建、自行开发）固定资产或无形资产，单位价值超过</a:t>
            </a:r>
            <a:r>
              <a:rPr lang="en-US" altLang="zh-CN" dirty="0"/>
              <a:t>500</a:t>
            </a:r>
            <a:r>
              <a:rPr lang="zh-CN" altLang="zh-CN" dirty="0"/>
              <a:t>万元的，可以缩短折旧、摊销年限或采取加速折旧、摊销的</a:t>
            </a:r>
            <a:r>
              <a:rPr lang="zh-CN" altLang="zh-CN" dirty="0" smtClean="0"/>
              <a:t>方法</a:t>
            </a:r>
            <a:endParaRPr lang="en-US" altLang="zh-CN" dirty="0" smtClean="0"/>
          </a:p>
          <a:p>
            <a:r>
              <a:rPr lang="zh-CN" altLang="zh-CN" dirty="0"/>
              <a:t>固定资产，是指除房屋、建筑物以外的固定资产</a:t>
            </a:r>
            <a:endParaRPr lang="zh-CN" altLang="en-US" dirty="0"/>
          </a:p>
        </p:txBody>
      </p:sp>
    </p:spTree>
    <p:extLst>
      <p:ext uri="{BB962C8B-B14F-4D97-AF65-F5344CB8AC3E}">
        <p14:creationId xmlns:p14="http://schemas.microsoft.com/office/powerpoint/2010/main" val="231183255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lstStyle/>
          <a:p>
            <a:r>
              <a:rPr lang="zh-CN" altLang="en-US" dirty="0" smtClean="0">
                <a:solidFill>
                  <a:srgbClr val="FF0000"/>
                </a:solidFill>
              </a:rPr>
              <a:t>五</a:t>
            </a:r>
            <a:r>
              <a:rPr lang="en-US" altLang="zh-CN" dirty="0" smtClean="0">
                <a:solidFill>
                  <a:srgbClr val="FF0000"/>
                </a:solidFill>
              </a:rPr>
              <a:t>.</a:t>
            </a:r>
            <a:r>
              <a:rPr lang="zh-CN" altLang="zh-CN" dirty="0" smtClean="0">
                <a:solidFill>
                  <a:srgbClr val="FF0000"/>
                </a:solidFill>
              </a:rPr>
              <a:t>延续</a:t>
            </a:r>
            <a:r>
              <a:rPr lang="zh-CN" altLang="zh-CN" dirty="0">
                <a:solidFill>
                  <a:srgbClr val="FF0000"/>
                </a:solidFill>
              </a:rPr>
              <a:t>西部大开发企业所得税</a:t>
            </a:r>
            <a:r>
              <a:rPr lang="zh-CN" altLang="zh-CN" dirty="0" smtClean="0">
                <a:solidFill>
                  <a:srgbClr val="FF0000"/>
                </a:solidFill>
              </a:rPr>
              <a:t>政策</a:t>
            </a:r>
            <a:r>
              <a:rPr lang="zh-CN" altLang="en-US" sz="2000" dirty="0" smtClean="0">
                <a:solidFill>
                  <a:srgbClr val="0070C0"/>
                </a:solidFill>
              </a:rPr>
              <a:t>（</a:t>
            </a:r>
            <a:r>
              <a:rPr lang="zh-CN" altLang="zh-CN" sz="2000" dirty="0">
                <a:solidFill>
                  <a:srgbClr val="0070C0"/>
                </a:solidFill>
              </a:rPr>
              <a:t>财政部 税务总局 国家发展改革委公告</a:t>
            </a:r>
            <a:r>
              <a:rPr lang="en-US" altLang="zh-CN" sz="2000" dirty="0" smtClean="0">
                <a:solidFill>
                  <a:srgbClr val="0070C0"/>
                </a:solidFill>
              </a:rPr>
              <a:t>2020</a:t>
            </a:r>
            <a:r>
              <a:rPr lang="zh-CN" altLang="zh-CN" sz="2000" dirty="0" smtClean="0">
                <a:solidFill>
                  <a:srgbClr val="0070C0"/>
                </a:solidFill>
              </a:rPr>
              <a:t>年</a:t>
            </a:r>
            <a:r>
              <a:rPr lang="zh-CN" altLang="zh-CN" sz="2000" dirty="0">
                <a:solidFill>
                  <a:srgbClr val="0070C0"/>
                </a:solidFill>
              </a:rPr>
              <a:t>第</a:t>
            </a:r>
            <a:r>
              <a:rPr lang="en-US" altLang="zh-CN" sz="2000" dirty="0">
                <a:solidFill>
                  <a:srgbClr val="0070C0"/>
                </a:solidFill>
              </a:rPr>
              <a:t>23</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zh-CN" dirty="0" smtClean="0"/>
              <a:t>自</a:t>
            </a:r>
            <a:r>
              <a:rPr lang="en-US" altLang="zh-CN" dirty="0"/>
              <a:t>2021</a:t>
            </a:r>
            <a:r>
              <a:rPr lang="zh-CN" altLang="zh-CN" dirty="0"/>
              <a:t>年</a:t>
            </a:r>
            <a:r>
              <a:rPr lang="en-US" altLang="zh-CN" dirty="0"/>
              <a:t>1</a:t>
            </a:r>
            <a:r>
              <a:rPr lang="zh-CN" altLang="zh-CN" dirty="0"/>
              <a:t>月</a:t>
            </a:r>
            <a:r>
              <a:rPr lang="en-US" altLang="zh-CN" dirty="0"/>
              <a:t>1</a:t>
            </a:r>
            <a:r>
              <a:rPr lang="zh-CN" altLang="zh-CN" dirty="0"/>
              <a:t>日至</a:t>
            </a:r>
            <a:r>
              <a:rPr lang="en-US" altLang="zh-CN" dirty="0"/>
              <a:t>2030</a:t>
            </a:r>
            <a:r>
              <a:rPr lang="zh-CN" altLang="zh-CN" dirty="0"/>
              <a:t>年</a:t>
            </a:r>
            <a:r>
              <a:rPr lang="en-US" altLang="zh-CN" dirty="0"/>
              <a:t>12</a:t>
            </a:r>
            <a:r>
              <a:rPr lang="zh-CN" altLang="zh-CN" dirty="0"/>
              <a:t>月</a:t>
            </a:r>
            <a:r>
              <a:rPr lang="en-US" altLang="zh-CN" dirty="0"/>
              <a:t>31</a:t>
            </a:r>
            <a:r>
              <a:rPr lang="zh-CN" altLang="zh-CN" dirty="0"/>
              <a:t>日，对设在西部地区的鼓励类产业企业</a:t>
            </a:r>
            <a:r>
              <a:rPr lang="zh-CN" altLang="zh-CN" dirty="0">
                <a:solidFill>
                  <a:srgbClr val="FF0000"/>
                </a:solidFill>
              </a:rPr>
              <a:t>减按</a:t>
            </a:r>
            <a:r>
              <a:rPr lang="en-US" altLang="zh-CN" dirty="0">
                <a:solidFill>
                  <a:srgbClr val="FF0000"/>
                </a:solidFill>
              </a:rPr>
              <a:t>15%</a:t>
            </a:r>
            <a:r>
              <a:rPr lang="zh-CN" altLang="zh-CN" dirty="0"/>
              <a:t>的税率征收企业</a:t>
            </a:r>
            <a:r>
              <a:rPr lang="zh-CN" altLang="zh-CN" dirty="0" smtClean="0"/>
              <a:t>所得税</a:t>
            </a:r>
            <a:endParaRPr lang="en-US" altLang="zh-CN" dirty="0" smtClean="0"/>
          </a:p>
          <a:p>
            <a:r>
              <a:rPr lang="zh-CN" altLang="zh-CN" dirty="0" smtClean="0"/>
              <a:t>鼓励</a:t>
            </a:r>
            <a:r>
              <a:rPr lang="zh-CN" altLang="zh-CN" dirty="0"/>
              <a:t>类产业企业是指以《西部地区鼓励类产业目录》中规定的产业项目为主营业务，且其主营业务收入占企业收入总额</a:t>
            </a:r>
            <a:r>
              <a:rPr lang="en-US" altLang="zh-CN" dirty="0"/>
              <a:t>60%</a:t>
            </a:r>
            <a:r>
              <a:rPr lang="zh-CN" altLang="zh-CN" dirty="0"/>
              <a:t>以上的</a:t>
            </a:r>
            <a:r>
              <a:rPr lang="zh-CN" altLang="zh-CN" dirty="0" smtClean="0"/>
              <a:t>企业</a:t>
            </a:r>
            <a:endParaRPr lang="en-US" altLang="zh-CN" dirty="0" smtClean="0"/>
          </a:p>
          <a:p>
            <a:r>
              <a:rPr lang="zh-CN" altLang="zh-CN" dirty="0"/>
              <a:t>税务机关在后续管理中，不能准确判定企业主营业务是否属于国家鼓励类产业项目时，可提请发展改革等相关部门出具意见。对不符合税收优惠政策规定条件的，由税务机关按税收征收管理法及有关规定进行相应处理。具体办法由省级发展改革、税务部门另行制定</a:t>
            </a:r>
            <a:endParaRPr lang="zh-CN" altLang="en-US" dirty="0"/>
          </a:p>
        </p:txBody>
      </p:sp>
    </p:spTree>
    <p:extLst>
      <p:ext uri="{BB962C8B-B14F-4D97-AF65-F5344CB8AC3E}">
        <p14:creationId xmlns:p14="http://schemas.microsoft.com/office/powerpoint/2010/main" val="37992967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normAutofit fontScale="92500" lnSpcReduction="10000"/>
          </a:bodyPr>
          <a:lstStyle/>
          <a:p>
            <a:r>
              <a:rPr lang="zh-CN" altLang="en-US" dirty="0" smtClean="0">
                <a:solidFill>
                  <a:srgbClr val="0070C0"/>
                </a:solidFill>
              </a:rPr>
              <a:t>（四）政策性</a:t>
            </a:r>
            <a:r>
              <a:rPr lang="zh-CN" altLang="en-US" dirty="0">
                <a:solidFill>
                  <a:srgbClr val="0070C0"/>
                </a:solidFill>
              </a:rPr>
              <a:t>拆迁补偿</a:t>
            </a:r>
            <a:r>
              <a:rPr lang="zh-CN" altLang="en-US" sz="2000" dirty="0">
                <a:solidFill>
                  <a:srgbClr val="0070C0"/>
                </a:solidFill>
              </a:rPr>
              <a:t>（</a:t>
            </a:r>
            <a:r>
              <a:rPr lang="zh-CN" altLang="zh-CN" sz="2000" dirty="0">
                <a:solidFill>
                  <a:srgbClr val="0070C0"/>
                </a:solidFill>
              </a:rPr>
              <a:t>财政部 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40</a:t>
            </a:r>
            <a:r>
              <a:rPr lang="zh-CN" altLang="zh-CN" sz="2000" dirty="0">
                <a:solidFill>
                  <a:srgbClr val="0070C0"/>
                </a:solidFill>
              </a:rPr>
              <a:t>号</a:t>
            </a:r>
            <a:r>
              <a:rPr lang="zh-CN" altLang="en-US" sz="2000" dirty="0">
                <a:solidFill>
                  <a:srgbClr val="0070C0"/>
                </a:solidFill>
              </a:rPr>
              <a:t>）</a:t>
            </a:r>
            <a:endParaRPr lang="en-US" altLang="zh-CN" sz="2000" dirty="0">
              <a:solidFill>
                <a:srgbClr val="0070C0"/>
              </a:solidFill>
            </a:endParaRPr>
          </a:p>
          <a:p>
            <a:r>
              <a:rPr lang="zh-CN" altLang="zh-CN" dirty="0"/>
              <a:t>土地所有者</a:t>
            </a:r>
            <a:r>
              <a:rPr lang="zh-CN" altLang="zh-CN" dirty="0">
                <a:solidFill>
                  <a:srgbClr val="FF0000"/>
                </a:solidFill>
              </a:rPr>
              <a:t>依法征收</a:t>
            </a:r>
            <a:r>
              <a:rPr lang="zh-CN" altLang="zh-CN" dirty="0"/>
              <a:t>土地，并向土地使用者支付土地及其相关有形动产、不动产补偿费的行为，属于《营业税改征增值税试点过渡政策的规定》（财税〔</a:t>
            </a:r>
            <a:r>
              <a:rPr lang="en-US" altLang="zh-CN" dirty="0"/>
              <a:t>2016</a:t>
            </a:r>
            <a:r>
              <a:rPr lang="zh-CN" altLang="zh-CN" dirty="0"/>
              <a:t>〕</a:t>
            </a:r>
            <a:r>
              <a:rPr lang="en-US" altLang="zh-CN" dirty="0"/>
              <a:t>36</a:t>
            </a:r>
            <a:r>
              <a:rPr lang="zh-CN" altLang="zh-CN" dirty="0"/>
              <a:t>号印发）第一条第（三十七）项规定的土地使用者将土地使用权归还给土地所有者的情形</a:t>
            </a:r>
            <a:r>
              <a:rPr lang="zh-CN" altLang="en-US" dirty="0"/>
              <a:t>（</a:t>
            </a:r>
            <a:r>
              <a:rPr lang="zh-CN" altLang="en-US" dirty="0">
                <a:solidFill>
                  <a:srgbClr val="FF0000"/>
                </a:solidFill>
              </a:rPr>
              <a:t>注：</a:t>
            </a:r>
            <a:r>
              <a:rPr lang="zh-CN" altLang="en-US" dirty="0"/>
              <a:t>免征增值税）</a:t>
            </a:r>
            <a:endParaRPr lang="zh-CN" altLang="en-US" dirty="0">
              <a:solidFill>
                <a:srgbClr val="0070C0"/>
              </a:solidFill>
            </a:endParaRPr>
          </a:p>
          <a:p>
            <a:r>
              <a:rPr lang="zh-CN" altLang="en-US" dirty="0" smtClean="0">
                <a:solidFill>
                  <a:srgbClr val="FF0000"/>
                </a:solidFill>
              </a:rPr>
              <a:t>注：</a:t>
            </a:r>
            <a:endParaRPr lang="en-US" altLang="zh-CN" dirty="0" smtClean="0">
              <a:solidFill>
                <a:srgbClr val="FF0000"/>
              </a:solidFill>
            </a:endParaRPr>
          </a:p>
          <a:p>
            <a:r>
              <a:rPr lang="en-US" altLang="zh-CN" dirty="0"/>
              <a:t>1.</a:t>
            </a:r>
            <a:r>
              <a:rPr lang="zh-CN" altLang="en-US" dirty="0"/>
              <a:t>拆迁补偿的</a:t>
            </a:r>
            <a:r>
              <a:rPr lang="zh-CN" altLang="en-US" dirty="0" smtClean="0"/>
              <a:t>性质：</a:t>
            </a:r>
            <a:r>
              <a:rPr lang="zh-CN" altLang="zh-CN" dirty="0"/>
              <a:t>土地所有者依法征收</a:t>
            </a:r>
            <a:r>
              <a:rPr lang="zh-CN" altLang="zh-CN" dirty="0" smtClean="0"/>
              <a:t>土地</a:t>
            </a:r>
            <a:r>
              <a:rPr lang="en-US" altLang="zh-CN" dirty="0" smtClean="0"/>
              <a:t>——</a:t>
            </a:r>
            <a:r>
              <a:rPr lang="zh-CN" altLang="en-US" dirty="0" smtClean="0"/>
              <a:t>土地收回式政策性拆迁</a:t>
            </a:r>
            <a:endParaRPr lang="en-US" altLang="zh-CN" dirty="0" smtClean="0"/>
          </a:p>
          <a:p>
            <a:r>
              <a:rPr lang="en-US" altLang="zh-CN" dirty="0" smtClean="0"/>
              <a:t>2.</a:t>
            </a:r>
            <a:r>
              <a:rPr lang="zh-CN" altLang="en-US" dirty="0" smtClean="0"/>
              <a:t>免税的范围：相关的各种补偿</a:t>
            </a:r>
            <a:r>
              <a:rPr lang="en-US" altLang="zh-CN" dirty="0" smtClean="0"/>
              <a:t>——</a:t>
            </a:r>
            <a:r>
              <a:rPr lang="zh-CN" altLang="en-US" dirty="0" smtClean="0"/>
              <a:t>由政府给予补偿，相关资产归政府所有</a:t>
            </a:r>
            <a:endParaRPr lang="en-US" altLang="zh-CN" dirty="0" smtClean="0"/>
          </a:p>
          <a:p>
            <a:r>
              <a:rPr lang="zh-CN" altLang="en-US" dirty="0" smtClean="0">
                <a:solidFill>
                  <a:srgbClr val="FF0000"/>
                </a:solidFill>
              </a:rPr>
              <a:t>讨论：</a:t>
            </a:r>
            <a:r>
              <a:rPr lang="zh-CN" altLang="en-US" dirty="0" smtClean="0"/>
              <a:t>此外的拆迁补偿是否应征收增值税；停工损失、拆迁奖励等是否属于征税范围；不同项目如何适用税率或征收率；租赁房等非土地使用权拥有者补偿，是否属于免税范围</a:t>
            </a:r>
            <a:endParaRPr lang="en-US" altLang="zh-CN" dirty="0" smtClean="0"/>
          </a:p>
          <a:p>
            <a:r>
              <a:rPr lang="zh-CN" altLang="en-US" dirty="0" smtClean="0"/>
              <a:t>置换方式政策性拆迁，在增值税、土地增值税等方面有较大问题！</a:t>
            </a:r>
            <a:endParaRPr lang="en-US" altLang="zh-CN" dirty="0" smtClean="0"/>
          </a:p>
        </p:txBody>
      </p:sp>
    </p:spTree>
    <p:extLst>
      <p:ext uri="{BB962C8B-B14F-4D97-AF65-F5344CB8AC3E}">
        <p14:creationId xmlns:p14="http://schemas.microsoft.com/office/powerpoint/2010/main" val="408364587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企业所得税主要政策变动</a:t>
            </a:r>
          </a:p>
        </p:txBody>
      </p:sp>
      <p:sp>
        <p:nvSpPr>
          <p:cNvPr id="3" name="内容占位符 2"/>
          <p:cNvSpPr>
            <a:spLocks noGrp="1"/>
          </p:cNvSpPr>
          <p:nvPr>
            <p:ph idx="1"/>
          </p:nvPr>
        </p:nvSpPr>
        <p:spPr/>
        <p:txBody>
          <a:bodyPr/>
          <a:lstStyle/>
          <a:p>
            <a:r>
              <a:rPr lang="zh-CN" altLang="zh-CN" dirty="0"/>
              <a:t>西部地区包括内蒙古自治区、广西壮族自治区、重庆市、四川省、贵州省、云南省、西藏自治区、陕西省、甘肃省、青海省、宁夏回族自治区、新疆维吾尔自治区和新疆生产建设兵团。湖南省湘西土家族苗族自治州、湖北省恩施土家族苗族自治州、吉林省延边朝鲜族自治州和江西省赣州市，可以比照西部地区的企业所得税政策</a:t>
            </a:r>
            <a:r>
              <a:rPr lang="zh-CN" altLang="zh-CN" dirty="0" smtClean="0"/>
              <a:t>执行</a:t>
            </a:r>
            <a:r>
              <a:rPr lang="en-US" altLang="zh-CN" dirty="0" smtClean="0"/>
              <a:t> </a:t>
            </a:r>
            <a:endParaRPr lang="zh-CN" altLang="en-US" dirty="0"/>
          </a:p>
        </p:txBody>
      </p:sp>
    </p:spTree>
    <p:extLst>
      <p:ext uri="{BB962C8B-B14F-4D97-AF65-F5344CB8AC3E}">
        <p14:creationId xmlns:p14="http://schemas.microsoft.com/office/powerpoint/2010/main" val="197364935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normAutofit lnSpcReduction="10000"/>
          </a:bodyPr>
          <a:lstStyle/>
          <a:p>
            <a:r>
              <a:rPr lang="zh-CN" altLang="en-US" dirty="0" smtClean="0">
                <a:solidFill>
                  <a:srgbClr val="FF0000"/>
                </a:solidFill>
              </a:rPr>
              <a:t>一</a:t>
            </a:r>
            <a:r>
              <a:rPr lang="en-US" altLang="zh-CN" dirty="0" smtClean="0">
                <a:solidFill>
                  <a:srgbClr val="FF0000"/>
                </a:solidFill>
              </a:rPr>
              <a:t>.</a:t>
            </a:r>
            <a:r>
              <a:rPr lang="zh-CN" altLang="zh-CN" dirty="0" smtClean="0">
                <a:solidFill>
                  <a:srgbClr val="FF0000"/>
                </a:solidFill>
              </a:rPr>
              <a:t>境外所得</a:t>
            </a:r>
            <a:r>
              <a:rPr lang="zh-CN" altLang="en-US" dirty="0" smtClean="0">
                <a:solidFill>
                  <a:srgbClr val="FF0000"/>
                </a:solidFill>
              </a:rPr>
              <a:t>的</a:t>
            </a:r>
            <a:r>
              <a:rPr lang="zh-CN" altLang="zh-CN" dirty="0" smtClean="0">
                <a:solidFill>
                  <a:srgbClr val="FF0000"/>
                </a:solidFill>
              </a:rPr>
              <a:t>个人所得税</a:t>
            </a:r>
            <a:r>
              <a:rPr lang="zh-CN" altLang="en-US" sz="2000" dirty="0" smtClean="0">
                <a:solidFill>
                  <a:srgbClr val="0070C0"/>
                </a:solidFill>
              </a:rPr>
              <a:t>（</a:t>
            </a:r>
            <a:r>
              <a:rPr lang="zh-CN" altLang="zh-CN" sz="2000" dirty="0">
                <a:solidFill>
                  <a:srgbClr val="0070C0"/>
                </a:solidFill>
              </a:rPr>
              <a:t>财政部 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3</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en-US" dirty="0" smtClean="0">
                <a:solidFill>
                  <a:srgbClr val="0070C0"/>
                </a:solidFill>
              </a:rPr>
              <a:t>（一）居民个人境外所得基本征税规定</a:t>
            </a:r>
            <a:endParaRPr lang="en-US" altLang="zh-CN" dirty="0" smtClean="0">
              <a:solidFill>
                <a:srgbClr val="0070C0"/>
              </a:solidFill>
            </a:endParaRPr>
          </a:p>
          <a:p>
            <a:r>
              <a:rPr lang="en-US" altLang="zh-CN" dirty="0" smtClean="0"/>
              <a:t>1.</a:t>
            </a:r>
            <a:r>
              <a:rPr lang="zh-CN" altLang="en-US" dirty="0" smtClean="0"/>
              <a:t>居民个人征税范围包括来源于境内、境外所得</a:t>
            </a:r>
            <a:endParaRPr lang="en-US" altLang="zh-CN" dirty="0" smtClean="0"/>
          </a:p>
          <a:p>
            <a:r>
              <a:rPr lang="en-US" altLang="zh-CN" dirty="0" smtClean="0"/>
              <a:t>2</a:t>
            </a:r>
            <a:r>
              <a:rPr lang="en-US" altLang="zh-CN" dirty="0"/>
              <a:t>.</a:t>
            </a:r>
            <a:r>
              <a:rPr lang="zh-CN" altLang="en-US" dirty="0" smtClean="0"/>
              <a:t>居民</a:t>
            </a:r>
            <a:r>
              <a:rPr lang="zh-CN" altLang="en-US" dirty="0"/>
              <a:t>个人从中国境内和境外取得的综合所得、经营所得，应当</a:t>
            </a:r>
            <a:r>
              <a:rPr lang="zh-CN" altLang="en-US" dirty="0">
                <a:solidFill>
                  <a:srgbClr val="FF0000"/>
                </a:solidFill>
              </a:rPr>
              <a:t>分别合并</a:t>
            </a:r>
            <a:r>
              <a:rPr lang="zh-CN" altLang="en-US" dirty="0"/>
              <a:t>计算应纳税</a:t>
            </a:r>
            <a:r>
              <a:rPr lang="zh-CN" altLang="en-US" dirty="0" smtClean="0"/>
              <a:t>额；从</a:t>
            </a:r>
            <a:r>
              <a:rPr lang="zh-CN" altLang="en-US" dirty="0"/>
              <a:t>中国境内和境外取得的其他所得，应当</a:t>
            </a:r>
            <a:r>
              <a:rPr lang="zh-CN" altLang="en-US" dirty="0">
                <a:solidFill>
                  <a:srgbClr val="FF0000"/>
                </a:solidFill>
              </a:rPr>
              <a:t>分别单独</a:t>
            </a:r>
            <a:r>
              <a:rPr lang="zh-CN" altLang="en-US" dirty="0"/>
              <a:t>计算应纳税</a:t>
            </a:r>
            <a:r>
              <a:rPr lang="zh-CN" altLang="en-US" dirty="0" smtClean="0"/>
              <a:t>额</a:t>
            </a:r>
            <a:endParaRPr lang="en-US" altLang="zh-CN" dirty="0" smtClean="0"/>
          </a:p>
          <a:p>
            <a:r>
              <a:rPr lang="en-US" altLang="zh-CN" dirty="0" smtClean="0"/>
              <a:t>3.</a:t>
            </a:r>
            <a:r>
              <a:rPr lang="zh-CN" altLang="en-US" dirty="0"/>
              <a:t>居民个人从中国境外取得的所得，可以从其应纳税额中抵免已在境外缴纳的个人所得税税额，但抵免额不得超过该纳税人境外所得</a:t>
            </a:r>
            <a:r>
              <a:rPr lang="zh-CN" altLang="en-US" dirty="0" smtClean="0"/>
              <a:t>依照规定</a:t>
            </a:r>
            <a:r>
              <a:rPr lang="zh-CN" altLang="en-US" dirty="0"/>
              <a:t>计算的应纳税</a:t>
            </a:r>
            <a:r>
              <a:rPr lang="zh-CN" altLang="en-US" dirty="0" smtClean="0"/>
              <a:t>额</a:t>
            </a:r>
            <a:endParaRPr lang="en-US" altLang="zh-CN" dirty="0" smtClean="0"/>
          </a:p>
          <a:p>
            <a:r>
              <a:rPr lang="en-US" altLang="zh-CN" dirty="0" smtClean="0"/>
              <a:t>4.</a:t>
            </a:r>
            <a:r>
              <a:rPr lang="zh-CN" altLang="en-US" dirty="0"/>
              <a:t>纳税人境外所得</a:t>
            </a:r>
            <a:r>
              <a:rPr lang="zh-CN" altLang="en-US" dirty="0" smtClean="0"/>
              <a:t>依照规定</a:t>
            </a:r>
            <a:r>
              <a:rPr lang="zh-CN" altLang="en-US" dirty="0"/>
              <a:t>计算的应纳税额，是居民个人抵免已在境外缴纳的综合所得、经营所得以及其他所得的所得税税额的限额。除国务院财政、税务主管部门另有规定外，来源于中国境外一个国家（地区）的综合所得抵免限额、经营所得抵免限额以及其他所得抵免限额之和，为来源于该国家（地区）所得的抵免限额（分国、分</a:t>
            </a:r>
            <a:r>
              <a:rPr lang="zh-CN" altLang="en-US" dirty="0" smtClean="0"/>
              <a:t>项</a:t>
            </a:r>
            <a:r>
              <a:rPr lang="zh-CN" altLang="en-US" dirty="0" smtClean="0">
                <a:solidFill>
                  <a:srgbClr val="FF0000"/>
                </a:solidFill>
              </a:rPr>
              <a:t>合计</a:t>
            </a:r>
            <a:r>
              <a:rPr lang="zh-CN" altLang="en-US" dirty="0" smtClean="0"/>
              <a:t>）</a:t>
            </a:r>
            <a:endParaRPr lang="en-US" altLang="zh-CN" dirty="0"/>
          </a:p>
        </p:txBody>
      </p:sp>
    </p:spTree>
    <p:extLst>
      <p:ext uri="{BB962C8B-B14F-4D97-AF65-F5344CB8AC3E}">
        <p14:creationId xmlns:p14="http://schemas.microsoft.com/office/powerpoint/2010/main" val="387127563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normAutofit lnSpcReduction="10000"/>
          </a:bodyPr>
          <a:lstStyle/>
          <a:p>
            <a:r>
              <a:rPr lang="zh-CN" altLang="en-US" dirty="0" smtClean="0">
                <a:solidFill>
                  <a:srgbClr val="0070C0"/>
                </a:solidFill>
              </a:rPr>
              <a:t>（二）境外所得的判定</a:t>
            </a:r>
            <a:endParaRPr lang="en-US" altLang="zh-CN" dirty="0" smtClean="0">
              <a:solidFill>
                <a:srgbClr val="0070C0"/>
              </a:solidFill>
            </a:endParaRPr>
          </a:p>
          <a:p>
            <a:r>
              <a:rPr lang="zh-CN" altLang="zh-CN" dirty="0"/>
              <a:t>下列所得，为来源于中国境外的所得：</a:t>
            </a:r>
          </a:p>
          <a:p>
            <a:r>
              <a:rPr lang="en-US" altLang="zh-CN" dirty="0" smtClean="0"/>
              <a:t>1.</a:t>
            </a:r>
            <a:r>
              <a:rPr lang="zh-CN" altLang="zh-CN" dirty="0" smtClean="0"/>
              <a:t>因</a:t>
            </a:r>
            <a:r>
              <a:rPr lang="zh-CN" altLang="zh-CN" dirty="0"/>
              <a:t>任职、受雇、履约等在中国境外提供劳务取得的</a:t>
            </a:r>
            <a:r>
              <a:rPr lang="zh-CN" altLang="zh-CN" dirty="0" smtClean="0"/>
              <a:t>所得</a:t>
            </a:r>
            <a:r>
              <a:rPr lang="en-US" altLang="zh-CN" dirty="0" smtClean="0"/>
              <a:t> </a:t>
            </a:r>
            <a:r>
              <a:rPr lang="zh-CN" altLang="en-US" dirty="0" smtClean="0"/>
              <a:t>（劳务提供地）</a:t>
            </a:r>
            <a:endParaRPr lang="zh-CN" altLang="zh-CN" dirty="0"/>
          </a:p>
          <a:p>
            <a:r>
              <a:rPr lang="en-US" altLang="zh-CN" dirty="0" smtClean="0"/>
              <a:t>2.</a:t>
            </a:r>
            <a:r>
              <a:rPr lang="zh-CN" altLang="zh-CN" dirty="0" smtClean="0"/>
              <a:t>中国</a:t>
            </a:r>
            <a:r>
              <a:rPr lang="zh-CN" altLang="zh-CN" dirty="0"/>
              <a:t>境外企业以及其他组织支付且负担的稿酬</a:t>
            </a:r>
            <a:r>
              <a:rPr lang="zh-CN" altLang="zh-CN" dirty="0" smtClean="0"/>
              <a:t>所得</a:t>
            </a:r>
            <a:r>
              <a:rPr lang="en-US" altLang="zh-CN" dirty="0" smtClean="0"/>
              <a:t> </a:t>
            </a:r>
            <a:r>
              <a:rPr lang="zh-CN" altLang="en-US" dirty="0" smtClean="0"/>
              <a:t>（支付并负担人所在地）</a:t>
            </a:r>
            <a:endParaRPr lang="zh-CN" altLang="zh-CN" dirty="0"/>
          </a:p>
          <a:p>
            <a:r>
              <a:rPr lang="en-US" altLang="zh-CN" dirty="0" smtClean="0"/>
              <a:t>3.</a:t>
            </a:r>
            <a:r>
              <a:rPr lang="zh-CN" altLang="zh-CN" dirty="0" smtClean="0"/>
              <a:t>许可</a:t>
            </a:r>
            <a:r>
              <a:rPr lang="zh-CN" altLang="zh-CN" dirty="0"/>
              <a:t>各种特许权在中国境外使用而取得的</a:t>
            </a:r>
            <a:r>
              <a:rPr lang="zh-CN" altLang="zh-CN" dirty="0" smtClean="0"/>
              <a:t>所得</a:t>
            </a:r>
            <a:r>
              <a:rPr lang="zh-CN" altLang="en-US" dirty="0" smtClean="0"/>
              <a:t>（特许权使用地）</a:t>
            </a:r>
            <a:endParaRPr lang="en-US" altLang="zh-CN" dirty="0" smtClean="0"/>
          </a:p>
          <a:p>
            <a:r>
              <a:rPr lang="en-US" altLang="zh-CN" dirty="0" smtClean="0"/>
              <a:t>4</a:t>
            </a:r>
            <a:r>
              <a:rPr lang="en-US" altLang="zh-CN" dirty="0"/>
              <a:t>.</a:t>
            </a:r>
            <a:r>
              <a:rPr lang="zh-CN" altLang="zh-CN" dirty="0" smtClean="0"/>
              <a:t>在</a:t>
            </a:r>
            <a:r>
              <a:rPr lang="zh-CN" altLang="zh-CN" dirty="0"/>
              <a:t>中国境外从事生产、经营活动而取得的与生产、经营活动相关的</a:t>
            </a:r>
            <a:r>
              <a:rPr lang="zh-CN" altLang="zh-CN" dirty="0" smtClean="0"/>
              <a:t>所得</a:t>
            </a:r>
            <a:r>
              <a:rPr lang="zh-CN" altLang="en-US" dirty="0" smtClean="0"/>
              <a:t>（生产经营活动地）</a:t>
            </a:r>
            <a:endParaRPr lang="zh-CN" altLang="zh-CN" dirty="0"/>
          </a:p>
          <a:p>
            <a:r>
              <a:rPr lang="en-US" altLang="zh-CN" dirty="0" smtClean="0"/>
              <a:t>5.</a:t>
            </a:r>
            <a:r>
              <a:rPr lang="zh-CN" altLang="zh-CN" dirty="0" smtClean="0"/>
              <a:t>从中</a:t>
            </a:r>
            <a:r>
              <a:rPr lang="zh-CN" altLang="zh-CN" dirty="0"/>
              <a:t>国境外企业、其他组织以及非居民个人取得的利息、股息、红利</a:t>
            </a:r>
            <a:r>
              <a:rPr lang="zh-CN" altLang="zh-CN" dirty="0" smtClean="0"/>
              <a:t>所得</a:t>
            </a:r>
            <a:r>
              <a:rPr lang="zh-CN" altLang="en-US" dirty="0" smtClean="0"/>
              <a:t>（支付人所在地）</a:t>
            </a:r>
            <a:endParaRPr lang="en-US" altLang="zh-CN" dirty="0" smtClean="0"/>
          </a:p>
          <a:p>
            <a:r>
              <a:rPr lang="en-US" altLang="zh-CN" dirty="0"/>
              <a:t>6.</a:t>
            </a:r>
            <a:r>
              <a:rPr lang="zh-CN" altLang="zh-CN" dirty="0"/>
              <a:t>将财产出租给承租人在中国境外使用而取得的</a:t>
            </a:r>
            <a:r>
              <a:rPr lang="zh-CN" altLang="zh-CN" dirty="0" smtClean="0"/>
              <a:t>所得</a:t>
            </a:r>
            <a:r>
              <a:rPr lang="zh-CN" altLang="en-US" dirty="0" smtClean="0"/>
              <a:t>（承租财产</a:t>
            </a:r>
            <a:r>
              <a:rPr lang="zh-CN" altLang="en-US" dirty="0"/>
              <a:t>使用地）</a:t>
            </a:r>
            <a:endParaRPr lang="en-US" altLang="zh-CN" dirty="0"/>
          </a:p>
          <a:p>
            <a:endParaRPr lang="zh-CN" altLang="zh-CN" dirty="0"/>
          </a:p>
        </p:txBody>
      </p:sp>
    </p:spTree>
    <p:extLst>
      <p:ext uri="{BB962C8B-B14F-4D97-AF65-F5344CB8AC3E}">
        <p14:creationId xmlns:p14="http://schemas.microsoft.com/office/powerpoint/2010/main" val="136569685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lstStyle/>
          <a:p>
            <a:r>
              <a:rPr lang="en-US" altLang="zh-CN" dirty="0" smtClean="0"/>
              <a:t>7.</a:t>
            </a:r>
            <a:r>
              <a:rPr lang="zh-CN" altLang="zh-CN" dirty="0" smtClean="0"/>
              <a:t>转让</a:t>
            </a:r>
            <a:r>
              <a:rPr lang="zh-CN" altLang="zh-CN" dirty="0"/>
              <a:t>中国境外的</a:t>
            </a:r>
            <a:r>
              <a:rPr lang="zh-CN" altLang="zh-CN" dirty="0" smtClean="0"/>
              <a:t>不动产</a:t>
            </a:r>
            <a:r>
              <a:rPr lang="zh-CN" altLang="en-US" dirty="0" smtClean="0"/>
              <a:t>（不动产所在地）</a:t>
            </a:r>
            <a:r>
              <a:rPr lang="zh-CN" altLang="zh-CN" dirty="0" smtClean="0"/>
              <a:t>、</a:t>
            </a:r>
            <a:r>
              <a:rPr lang="zh-CN" altLang="zh-CN" dirty="0"/>
              <a:t>转让对中国境外企业以及其他组织投资形成的股票、股权以及其他权益性资产</a:t>
            </a:r>
            <a:r>
              <a:rPr lang="zh-CN" altLang="zh-CN" dirty="0" smtClean="0"/>
              <a:t>（权益</a:t>
            </a:r>
            <a:r>
              <a:rPr lang="zh-CN" altLang="zh-CN" dirty="0"/>
              <a:t>性</a:t>
            </a:r>
            <a:r>
              <a:rPr lang="zh-CN" altLang="zh-CN" dirty="0" smtClean="0"/>
              <a:t>资产</a:t>
            </a:r>
            <a:r>
              <a:rPr lang="zh-CN" altLang="en-US" dirty="0" smtClean="0"/>
              <a:t>所在地</a:t>
            </a:r>
            <a:r>
              <a:rPr lang="zh-CN" altLang="zh-CN" dirty="0" smtClean="0"/>
              <a:t>）</a:t>
            </a:r>
            <a:r>
              <a:rPr lang="zh-CN" altLang="zh-CN" dirty="0"/>
              <a:t>或者在中国境外转让其他财产取得的</a:t>
            </a:r>
            <a:r>
              <a:rPr lang="zh-CN" altLang="zh-CN" dirty="0" smtClean="0"/>
              <a:t>所得</a:t>
            </a:r>
            <a:r>
              <a:rPr lang="zh-CN" altLang="en-US" dirty="0" smtClean="0"/>
              <a:t>（财产转让地）</a:t>
            </a:r>
            <a:endParaRPr lang="en-US" altLang="zh-CN" dirty="0" smtClean="0"/>
          </a:p>
          <a:p>
            <a:r>
              <a:rPr lang="zh-CN" altLang="zh-CN" dirty="0" smtClean="0"/>
              <a:t>但</a:t>
            </a:r>
            <a:r>
              <a:rPr lang="zh-CN" altLang="zh-CN" dirty="0"/>
              <a:t>转让对中国境外企业以及其他组织投资形成的权益性资产，该权益性资产被转让前三年（连续</a:t>
            </a:r>
            <a:r>
              <a:rPr lang="en-US" altLang="zh-CN" dirty="0"/>
              <a:t>36</a:t>
            </a:r>
            <a:r>
              <a:rPr lang="zh-CN" altLang="zh-CN" dirty="0"/>
              <a:t>个公历月份）内的任一时间，被投资企业或其他组织的资产</a:t>
            </a:r>
            <a:r>
              <a:rPr lang="zh-CN" altLang="zh-CN" dirty="0">
                <a:solidFill>
                  <a:srgbClr val="FF0000"/>
                </a:solidFill>
              </a:rPr>
              <a:t>公允价值</a:t>
            </a:r>
            <a:r>
              <a:rPr lang="en-US" altLang="zh-CN" dirty="0">
                <a:solidFill>
                  <a:srgbClr val="FF0000"/>
                </a:solidFill>
              </a:rPr>
              <a:t>50%</a:t>
            </a:r>
            <a:r>
              <a:rPr lang="zh-CN" altLang="zh-CN" dirty="0"/>
              <a:t>以上直接或间接来自位于</a:t>
            </a:r>
            <a:r>
              <a:rPr lang="zh-CN" altLang="zh-CN" dirty="0">
                <a:solidFill>
                  <a:srgbClr val="FF0000"/>
                </a:solidFill>
              </a:rPr>
              <a:t>中国境内的不动产的</a:t>
            </a:r>
            <a:r>
              <a:rPr lang="zh-CN" altLang="zh-CN" dirty="0"/>
              <a:t>，取得的所得为来源于中国境内的</a:t>
            </a:r>
            <a:r>
              <a:rPr lang="zh-CN" altLang="zh-CN" dirty="0" smtClean="0"/>
              <a:t>所得</a:t>
            </a:r>
            <a:endParaRPr lang="en-US" altLang="zh-CN" dirty="0" smtClean="0"/>
          </a:p>
          <a:p>
            <a:r>
              <a:rPr lang="en-US" altLang="zh-CN" dirty="0" smtClean="0"/>
              <a:t>8.</a:t>
            </a:r>
            <a:r>
              <a:rPr lang="zh-CN" altLang="zh-CN" dirty="0" smtClean="0"/>
              <a:t>中国</a:t>
            </a:r>
            <a:r>
              <a:rPr lang="zh-CN" altLang="zh-CN" dirty="0"/>
              <a:t>境外企业、其他组织以及非居民个人支付且负担的偶然</a:t>
            </a:r>
            <a:r>
              <a:rPr lang="zh-CN" altLang="zh-CN" dirty="0" smtClean="0"/>
              <a:t>所得</a:t>
            </a:r>
            <a:r>
              <a:rPr lang="zh-CN" altLang="en-US" dirty="0" smtClean="0"/>
              <a:t>（支付人所在地）</a:t>
            </a:r>
            <a:endParaRPr lang="en-US" altLang="zh-CN" dirty="0" smtClean="0"/>
          </a:p>
          <a:p>
            <a:r>
              <a:rPr lang="en-US" altLang="zh-CN" dirty="0" smtClean="0"/>
              <a:t>9.</a:t>
            </a:r>
            <a:r>
              <a:rPr lang="zh-CN" altLang="zh-CN" dirty="0" smtClean="0"/>
              <a:t>财政部</a:t>
            </a:r>
            <a:r>
              <a:rPr lang="zh-CN" altLang="zh-CN" dirty="0"/>
              <a:t>、税务总局另有规定的，按照相关规定</a:t>
            </a:r>
            <a:r>
              <a:rPr lang="zh-CN" altLang="zh-CN" dirty="0" smtClean="0"/>
              <a:t>执行</a:t>
            </a:r>
            <a:r>
              <a:rPr lang="en-US" altLang="zh-CN" dirty="0" smtClean="0"/>
              <a:t> </a:t>
            </a:r>
            <a:endParaRPr lang="zh-CN" altLang="zh-CN" dirty="0"/>
          </a:p>
          <a:p>
            <a:endParaRPr lang="zh-CN" altLang="en-US" dirty="0">
              <a:solidFill>
                <a:srgbClr val="0070C0"/>
              </a:solidFill>
            </a:endParaRPr>
          </a:p>
          <a:p>
            <a:endParaRPr lang="zh-CN" altLang="en-US" dirty="0"/>
          </a:p>
        </p:txBody>
      </p:sp>
    </p:spTree>
    <p:extLst>
      <p:ext uri="{BB962C8B-B14F-4D97-AF65-F5344CB8AC3E}">
        <p14:creationId xmlns:p14="http://schemas.microsoft.com/office/powerpoint/2010/main" val="281262590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lstStyle/>
          <a:p>
            <a:r>
              <a:rPr lang="zh-CN" altLang="en-US" dirty="0" smtClean="0">
                <a:solidFill>
                  <a:srgbClr val="0070C0"/>
                </a:solidFill>
              </a:rPr>
              <a:t>（三）应纳个人所得税的计算方法</a:t>
            </a:r>
            <a:endParaRPr lang="en-US" altLang="zh-CN" dirty="0" smtClean="0">
              <a:solidFill>
                <a:srgbClr val="0070C0"/>
              </a:solidFill>
            </a:endParaRPr>
          </a:p>
          <a:p>
            <a:r>
              <a:rPr lang="en-US" altLang="zh-CN" dirty="0" smtClean="0"/>
              <a:t>1.</a:t>
            </a:r>
            <a:r>
              <a:rPr lang="zh-CN" altLang="zh-CN" dirty="0" smtClean="0"/>
              <a:t>居民</a:t>
            </a:r>
            <a:r>
              <a:rPr lang="zh-CN" altLang="zh-CN" dirty="0"/>
              <a:t>个人来源于中国境外的</a:t>
            </a:r>
            <a:r>
              <a:rPr lang="zh-CN" altLang="zh-CN" dirty="0">
                <a:solidFill>
                  <a:srgbClr val="FF0000"/>
                </a:solidFill>
              </a:rPr>
              <a:t>综合所得</a:t>
            </a:r>
            <a:r>
              <a:rPr lang="zh-CN" altLang="zh-CN" dirty="0"/>
              <a:t>，应当与境内综合所得</a:t>
            </a:r>
            <a:r>
              <a:rPr lang="zh-CN" altLang="zh-CN" dirty="0">
                <a:solidFill>
                  <a:srgbClr val="FF0000"/>
                </a:solidFill>
              </a:rPr>
              <a:t>合并</a:t>
            </a:r>
            <a:r>
              <a:rPr lang="zh-CN" altLang="zh-CN" dirty="0"/>
              <a:t>计算应纳税</a:t>
            </a:r>
            <a:r>
              <a:rPr lang="zh-CN" altLang="zh-CN" dirty="0" smtClean="0"/>
              <a:t>额</a:t>
            </a:r>
            <a:endParaRPr lang="en-US" altLang="zh-CN" dirty="0" smtClean="0"/>
          </a:p>
          <a:p>
            <a:r>
              <a:rPr lang="en-US" altLang="zh-CN" dirty="0" smtClean="0"/>
              <a:t>2.</a:t>
            </a:r>
            <a:r>
              <a:rPr lang="zh-CN" altLang="zh-CN" dirty="0" smtClean="0"/>
              <a:t>居民</a:t>
            </a:r>
            <a:r>
              <a:rPr lang="zh-CN" altLang="zh-CN" dirty="0"/>
              <a:t>个人来源于中国境外的</a:t>
            </a:r>
            <a:r>
              <a:rPr lang="zh-CN" altLang="zh-CN" dirty="0">
                <a:solidFill>
                  <a:srgbClr val="FF0000"/>
                </a:solidFill>
              </a:rPr>
              <a:t>经营所得</a:t>
            </a:r>
            <a:r>
              <a:rPr lang="zh-CN" altLang="zh-CN" dirty="0"/>
              <a:t>，应当与境内经营所得</a:t>
            </a:r>
            <a:r>
              <a:rPr lang="zh-CN" altLang="zh-CN" dirty="0">
                <a:solidFill>
                  <a:srgbClr val="FF0000"/>
                </a:solidFill>
              </a:rPr>
              <a:t>合并</a:t>
            </a:r>
            <a:r>
              <a:rPr lang="zh-CN" altLang="zh-CN" dirty="0"/>
              <a:t>计算应纳税额。居民个人来源于境外的经营所得，按照个人所得税法及其实施条例的有关规定计算的亏损，</a:t>
            </a:r>
            <a:r>
              <a:rPr lang="zh-CN" altLang="zh-CN" dirty="0">
                <a:solidFill>
                  <a:srgbClr val="FF0000"/>
                </a:solidFill>
              </a:rPr>
              <a:t>不得抵减</a:t>
            </a:r>
            <a:r>
              <a:rPr lang="zh-CN" altLang="zh-CN" dirty="0"/>
              <a:t>其境内或他国（地区）的应纳税所得额，</a:t>
            </a:r>
            <a:r>
              <a:rPr lang="zh-CN" altLang="zh-CN" dirty="0">
                <a:solidFill>
                  <a:srgbClr val="FF0000"/>
                </a:solidFill>
              </a:rPr>
              <a:t>但可以</a:t>
            </a:r>
            <a:r>
              <a:rPr lang="zh-CN" altLang="zh-CN" dirty="0"/>
              <a:t>用来源于同一国家（地区）以后年度的经营所得按中国税法规定</a:t>
            </a:r>
            <a:r>
              <a:rPr lang="zh-CN" altLang="zh-CN" dirty="0" smtClean="0"/>
              <a:t>弥补</a:t>
            </a:r>
            <a:endParaRPr lang="en-US" altLang="zh-CN" dirty="0" smtClean="0"/>
          </a:p>
          <a:p>
            <a:r>
              <a:rPr lang="en-US" altLang="zh-CN" dirty="0" smtClean="0"/>
              <a:t>3.</a:t>
            </a:r>
            <a:r>
              <a:rPr lang="zh-CN" altLang="zh-CN" dirty="0" smtClean="0"/>
              <a:t>居民</a:t>
            </a:r>
            <a:r>
              <a:rPr lang="zh-CN" altLang="zh-CN" dirty="0"/>
              <a:t>个人来源于中国境外的利息、股息、红利所得，财产租赁所得，财产转让所得和偶然所得</a:t>
            </a:r>
            <a:r>
              <a:rPr lang="zh-CN" altLang="zh-CN" dirty="0" smtClean="0"/>
              <a:t>（其他</a:t>
            </a:r>
            <a:r>
              <a:rPr lang="zh-CN" altLang="zh-CN" dirty="0"/>
              <a:t>分类所得），不与境内所得合并，应当</a:t>
            </a:r>
            <a:r>
              <a:rPr lang="zh-CN" altLang="zh-CN" dirty="0">
                <a:solidFill>
                  <a:srgbClr val="FF0000"/>
                </a:solidFill>
              </a:rPr>
              <a:t>分别单独</a:t>
            </a:r>
            <a:r>
              <a:rPr lang="zh-CN" altLang="zh-CN" dirty="0"/>
              <a:t>计算应纳税</a:t>
            </a:r>
            <a:r>
              <a:rPr lang="zh-CN" altLang="zh-CN" dirty="0" smtClean="0"/>
              <a:t>额</a:t>
            </a:r>
            <a:endParaRPr lang="zh-CN" altLang="zh-CN" dirty="0"/>
          </a:p>
          <a:p>
            <a:endParaRPr lang="zh-CN" altLang="en-US" dirty="0">
              <a:solidFill>
                <a:srgbClr val="0070C0"/>
              </a:solidFill>
            </a:endParaRPr>
          </a:p>
        </p:txBody>
      </p:sp>
    </p:spTree>
    <p:extLst>
      <p:ext uri="{BB962C8B-B14F-4D97-AF65-F5344CB8AC3E}">
        <p14:creationId xmlns:p14="http://schemas.microsoft.com/office/powerpoint/2010/main" val="353631706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normAutofit fontScale="92500"/>
          </a:bodyPr>
          <a:lstStyle/>
          <a:p>
            <a:r>
              <a:rPr lang="zh-CN" altLang="en-US" dirty="0" smtClean="0">
                <a:solidFill>
                  <a:srgbClr val="0070C0"/>
                </a:solidFill>
              </a:rPr>
              <a:t>（四）抵免限额（分国、分项计算，合计确定限额 ）</a:t>
            </a:r>
            <a:endParaRPr lang="en-US" altLang="zh-CN" dirty="0" smtClean="0">
              <a:solidFill>
                <a:srgbClr val="0070C0"/>
              </a:solidFill>
            </a:endParaRPr>
          </a:p>
          <a:p>
            <a:r>
              <a:rPr lang="zh-CN" altLang="zh-CN" dirty="0"/>
              <a:t>居民个人来源于一国（地区）的综合所得、经营所得以及其他分类所得项目的应纳税额为其抵免限额，按照下列公式计算：</a:t>
            </a:r>
          </a:p>
          <a:p>
            <a:r>
              <a:rPr lang="en-US" altLang="zh-CN" dirty="0" smtClean="0"/>
              <a:t>1.</a:t>
            </a:r>
            <a:r>
              <a:rPr lang="zh-CN" altLang="zh-CN" dirty="0" smtClean="0"/>
              <a:t>来源于</a:t>
            </a:r>
            <a:r>
              <a:rPr lang="zh-CN" altLang="zh-CN" dirty="0"/>
              <a:t>一国（地区）综合所得的抵免限额＝中国境内和境外综合所得</a:t>
            </a:r>
            <a:r>
              <a:rPr lang="zh-CN" altLang="zh-CN" dirty="0" smtClean="0"/>
              <a:t>依照规定</a:t>
            </a:r>
            <a:r>
              <a:rPr lang="zh-CN" altLang="zh-CN" dirty="0"/>
              <a:t>计算的综合所得应纳税额×来源于该国（地区）的综合所得</a:t>
            </a:r>
            <a:r>
              <a:rPr lang="zh-CN" altLang="zh-CN" dirty="0">
                <a:solidFill>
                  <a:srgbClr val="FF0000"/>
                </a:solidFill>
              </a:rPr>
              <a:t>收入额</a:t>
            </a:r>
            <a:r>
              <a:rPr lang="zh-CN" altLang="zh-CN" dirty="0"/>
              <a:t>÷中国境内和境外综合所得</a:t>
            </a:r>
            <a:r>
              <a:rPr lang="zh-CN" altLang="zh-CN" dirty="0">
                <a:solidFill>
                  <a:srgbClr val="FF0000"/>
                </a:solidFill>
              </a:rPr>
              <a:t>收入额合计</a:t>
            </a:r>
          </a:p>
          <a:p>
            <a:r>
              <a:rPr lang="en-US" altLang="zh-CN" dirty="0" smtClean="0"/>
              <a:t>2.</a:t>
            </a:r>
            <a:r>
              <a:rPr lang="zh-CN" altLang="zh-CN" dirty="0" smtClean="0"/>
              <a:t>来源于</a:t>
            </a:r>
            <a:r>
              <a:rPr lang="zh-CN" altLang="zh-CN" dirty="0"/>
              <a:t>一国（地区）经营所得的抵免限额＝中国境内和境外经营所得</a:t>
            </a:r>
            <a:r>
              <a:rPr lang="zh-CN" altLang="zh-CN" dirty="0" smtClean="0"/>
              <a:t>依照规定</a:t>
            </a:r>
            <a:r>
              <a:rPr lang="zh-CN" altLang="zh-CN" dirty="0"/>
              <a:t>计算的经营所得应纳税额×来源于该国（地区）的经营所得应纳税</a:t>
            </a:r>
            <a:r>
              <a:rPr lang="zh-CN" altLang="zh-CN" dirty="0">
                <a:solidFill>
                  <a:srgbClr val="FF0000"/>
                </a:solidFill>
              </a:rPr>
              <a:t>所得额</a:t>
            </a:r>
            <a:r>
              <a:rPr lang="zh-CN" altLang="zh-CN" dirty="0"/>
              <a:t>÷中国境内和境外经营所得应纳税</a:t>
            </a:r>
            <a:r>
              <a:rPr lang="zh-CN" altLang="zh-CN" dirty="0">
                <a:solidFill>
                  <a:srgbClr val="FF0000"/>
                </a:solidFill>
              </a:rPr>
              <a:t>所得额合计</a:t>
            </a:r>
          </a:p>
          <a:p>
            <a:r>
              <a:rPr lang="en-US" altLang="zh-CN" dirty="0" smtClean="0"/>
              <a:t>3.</a:t>
            </a:r>
            <a:r>
              <a:rPr lang="zh-CN" altLang="zh-CN" dirty="0" smtClean="0"/>
              <a:t>来源于</a:t>
            </a:r>
            <a:r>
              <a:rPr lang="zh-CN" altLang="zh-CN" dirty="0"/>
              <a:t>一国（地区）其他分类所得的抵免限额＝该国（地区）的其他分类所得</a:t>
            </a:r>
            <a:r>
              <a:rPr lang="zh-CN" altLang="zh-CN" dirty="0" smtClean="0"/>
              <a:t>依照规定</a:t>
            </a:r>
            <a:r>
              <a:rPr lang="zh-CN" altLang="zh-CN" dirty="0"/>
              <a:t>计算的应纳税额</a:t>
            </a:r>
          </a:p>
          <a:p>
            <a:r>
              <a:rPr lang="en-US" altLang="zh-CN" dirty="0" smtClean="0"/>
              <a:t>4.</a:t>
            </a:r>
            <a:r>
              <a:rPr lang="zh-CN" altLang="zh-CN" dirty="0" smtClean="0"/>
              <a:t>来源于</a:t>
            </a:r>
            <a:r>
              <a:rPr lang="zh-CN" altLang="zh-CN" dirty="0"/>
              <a:t>一国（地区）所得的</a:t>
            </a:r>
            <a:r>
              <a:rPr lang="zh-CN" altLang="zh-CN" dirty="0">
                <a:solidFill>
                  <a:srgbClr val="FF0000"/>
                </a:solidFill>
              </a:rPr>
              <a:t>抵免限额</a:t>
            </a:r>
            <a:r>
              <a:rPr lang="en-US" altLang="zh-CN" dirty="0"/>
              <a:t>=</a:t>
            </a:r>
            <a:r>
              <a:rPr lang="zh-CN" altLang="zh-CN" dirty="0"/>
              <a:t>来源于该国（地区）综合所得抵免限额</a:t>
            </a:r>
            <a:r>
              <a:rPr lang="en-US" altLang="zh-CN" dirty="0"/>
              <a:t>+</a:t>
            </a:r>
            <a:r>
              <a:rPr lang="zh-CN" altLang="zh-CN" dirty="0"/>
              <a:t>来源于该国（地区）经营所得抵免限额</a:t>
            </a:r>
            <a:r>
              <a:rPr lang="en-US" altLang="zh-CN" dirty="0"/>
              <a:t>+</a:t>
            </a:r>
            <a:r>
              <a:rPr lang="zh-CN" altLang="zh-CN" dirty="0"/>
              <a:t>来源于该国（地区）其他分类所得抵免限额</a:t>
            </a:r>
          </a:p>
          <a:p>
            <a:endParaRPr lang="zh-CN" altLang="en-US" dirty="0">
              <a:solidFill>
                <a:srgbClr val="0070C0"/>
              </a:solidFill>
            </a:endParaRPr>
          </a:p>
        </p:txBody>
      </p:sp>
    </p:spTree>
    <p:extLst>
      <p:ext uri="{BB962C8B-B14F-4D97-AF65-F5344CB8AC3E}">
        <p14:creationId xmlns:p14="http://schemas.microsoft.com/office/powerpoint/2010/main" val="108926241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normAutofit lnSpcReduction="10000"/>
          </a:bodyPr>
          <a:lstStyle/>
          <a:p>
            <a:r>
              <a:rPr lang="zh-CN" altLang="en-US" dirty="0" smtClean="0">
                <a:solidFill>
                  <a:srgbClr val="0070C0"/>
                </a:solidFill>
              </a:rPr>
              <a:t>（五）可抵免的境外已纳个人所得税额</a:t>
            </a:r>
            <a:endParaRPr lang="en-US" altLang="zh-CN" dirty="0" smtClean="0">
              <a:solidFill>
                <a:srgbClr val="0070C0"/>
              </a:solidFill>
            </a:endParaRPr>
          </a:p>
          <a:p>
            <a:r>
              <a:rPr lang="zh-CN" altLang="zh-CN" dirty="0"/>
              <a:t>可抵免的境外所得税税额，是指居民个人取得境外所得，依照该所得来源国（地区）税收法律</a:t>
            </a:r>
            <a:r>
              <a:rPr lang="zh-CN" altLang="zh-CN" dirty="0">
                <a:solidFill>
                  <a:srgbClr val="FF0000"/>
                </a:solidFill>
              </a:rPr>
              <a:t>应当缴纳且实际已经缴纳</a:t>
            </a:r>
            <a:r>
              <a:rPr lang="zh-CN" altLang="zh-CN" dirty="0"/>
              <a:t>的所得税性质的税额。可抵免的境外所得税额不包括以下情形：</a:t>
            </a:r>
          </a:p>
          <a:p>
            <a:r>
              <a:rPr lang="en-US" altLang="zh-CN" dirty="0" smtClean="0"/>
              <a:t>1</a:t>
            </a:r>
            <a:r>
              <a:rPr lang="en-US" altLang="zh-CN" dirty="0"/>
              <a:t>.</a:t>
            </a:r>
            <a:r>
              <a:rPr lang="zh-CN" altLang="zh-CN" dirty="0" smtClean="0"/>
              <a:t>按照</a:t>
            </a:r>
            <a:r>
              <a:rPr lang="zh-CN" altLang="zh-CN" dirty="0"/>
              <a:t>境外所得税法律属于错缴或错征的境外所得税</a:t>
            </a:r>
            <a:r>
              <a:rPr lang="zh-CN" altLang="zh-CN" dirty="0" smtClean="0"/>
              <a:t>税额</a:t>
            </a:r>
            <a:endParaRPr lang="zh-CN" altLang="zh-CN" dirty="0"/>
          </a:p>
          <a:p>
            <a:r>
              <a:rPr lang="en-US" altLang="zh-CN" dirty="0" smtClean="0"/>
              <a:t>2.</a:t>
            </a:r>
            <a:r>
              <a:rPr lang="zh-CN" altLang="zh-CN" dirty="0" smtClean="0"/>
              <a:t>按照</a:t>
            </a:r>
            <a:r>
              <a:rPr lang="zh-CN" altLang="zh-CN" dirty="0"/>
              <a:t>我国政府签订的避免双重征税协定以及内地与香港、澳门签订的避免双重征税</a:t>
            </a:r>
            <a:r>
              <a:rPr lang="zh-CN" altLang="zh-CN" dirty="0" smtClean="0"/>
              <a:t>安排规定</a:t>
            </a:r>
            <a:r>
              <a:rPr lang="zh-CN" altLang="zh-CN" dirty="0"/>
              <a:t>不应征收的境外所得税</a:t>
            </a:r>
            <a:r>
              <a:rPr lang="zh-CN" altLang="zh-CN" dirty="0" smtClean="0"/>
              <a:t>税额</a:t>
            </a:r>
            <a:endParaRPr lang="en-US" altLang="zh-CN" dirty="0" smtClean="0"/>
          </a:p>
          <a:p>
            <a:r>
              <a:rPr lang="en-US" altLang="zh-CN" dirty="0" smtClean="0"/>
              <a:t>3.</a:t>
            </a:r>
            <a:r>
              <a:rPr lang="zh-CN" altLang="zh-CN" dirty="0" smtClean="0"/>
              <a:t>因</a:t>
            </a:r>
            <a:r>
              <a:rPr lang="zh-CN" altLang="zh-CN" dirty="0"/>
              <a:t>少缴或迟缴境外所得税而追加的利息、滞纳金或</a:t>
            </a:r>
            <a:r>
              <a:rPr lang="zh-CN" altLang="zh-CN" dirty="0" smtClean="0"/>
              <a:t>罚款</a:t>
            </a:r>
            <a:r>
              <a:rPr lang="en-US" altLang="zh-CN" dirty="0" smtClean="0"/>
              <a:t> </a:t>
            </a:r>
            <a:endParaRPr lang="zh-CN" altLang="zh-CN" dirty="0"/>
          </a:p>
          <a:p>
            <a:r>
              <a:rPr lang="en-US" altLang="zh-CN" dirty="0" smtClean="0"/>
              <a:t>4.</a:t>
            </a:r>
            <a:r>
              <a:rPr lang="zh-CN" altLang="zh-CN" dirty="0" smtClean="0"/>
              <a:t>境外</a:t>
            </a:r>
            <a:r>
              <a:rPr lang="zh-CN" altLang="zh-CN" dirty="0"/>
              <a:t>所得税纳税人或者其利害关系人从境外征税主体得到实际返还或补偿的境外所得税</a:t>
            </a:r>
            <a:r>
              <a:rPr lang="zh-CN" altLang="zh-CN" dirty="0" smtClean="0"/>
              <a:t>税款</a:t>
            </a:r>
            <a:endParaRPr lang="en-US" altLang="zh-CN" dirty="0" smtClean="0"/>
          </a:p>
          <a:p>
            <a:r>
              <a:rPr lang="en-US" altLang="zh-CN" dirty="0" smtClean="0"/>
              <a:t>5.</a:t>
            </a:r>
            <a:r>
              <a:rPr lang="zh-CN" altLang="zh-CN" dirty="0" smtClean="0"/>
              <a:t>按照</a:t>
            </a:r>
            <a:r>
              <a:rPr lang="zh-CN" altLang="zh-CN" dirty="0"/>
              <a:t>我国个人所得税法及其实施条例规定，已经免税的境外所得负担的境外所得税</a:t>
            </a:r>
            <a:r>
              <a:rPr lang="zh-CN" altLang="zh-CN" dirty="0" smtClean="0"/>
              <a:t>税款</a:t>
            </a:r>
            <a:r>
              <a:rPr lang="en-US" altLang="zh-CN" dirty="0" smtClean="0"/>
              <a:t> </a:t>
            </a:r>
            <a:endParaRPr lang="zh-CN" altLang="zh-CN" dirty="0"/>
          </a:p>
          <a:p>
            <a:endParaRPr lang="zh-CN" altLang="en-US" dirty="0"/>
          </a:p>
        </p:txBody>
      </p:sp>
    </p:spTree>
    <p:extLst>
      <p:ext uri="{BB962C8B-B14F-4D97-AF65-F5344CB8AC3E}">
        <p14:creationId xmlns:p14="http://schemas.microsoft.com/office/powerpoint/2010/main" val="82409116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normAutofit lnSpcReduction="10000"/>
          </a:bodyPr>
          <a:lstStyle/>
          <a:p>
            <a:r>
              <a:rPr lang="zh-CN" altLang="en-US" dirty="0" smtClean="0">
                <a:solidFill>
                  <a:srgbClr val="0070C0"/>
                </a:solidFill>
              </a:rPr>
              <a:t>（六）税收</a:t>
            </a:r>
            <a:r>
              <a:rPr lang="zh-CN" altLang="zh-CN" dirty="0">
                <a:solidFill>
                  <a:srgbClr val="0070C0"/>
                </a:solidFill>
              </a:rPr>
              <a:t>饶让</a:t>
            </a:r>
            <a:endParaRPr lang="en-US" altLang="zh-CN" dirty="0" smtClean="0">
              <a:solidFill>
                <a:srgbClr val="0070C0"/>
              </a:solidFill>
            </a:endParaRPr>
          </a:p>
          <a:p>
            <a:r>
              <a:rPr lang="zh-CN" altLang="zh-CN" dirty="0"/>
              <a:t>居民个人从与我国签订税收协定的国家（地区）取得的所得，按照该国（地区）税收法律享受免税或减税待遇，且该免税或减税的数额按照税收协定饶让条款规定应</a:t>
            </a:r>
            <a:r>
              <a:rPr lang="zh-CN" altLang="zh-CN" dirty="0">
                <a:solidFill>
                  <a:srgbClr val="FF0000"/>
                </a:solidFill>
              </a:rPr>
              <a:t>视同已缴税额</a:t>
            </a:r>
            <a:r>
              <a:rPr lang="zh-CN" altLang="zh-CN" dirty="0"/>
              <a:t>在中国的应纳税额中抵免的，该免税或减税数额可作为居民个人实际缴纳的境外所得税税额按规定申报税收</a:t>
            </a:r>
            <a:r>
              <a:rPr lang="zh-CN" altLang="zh-CN" dirty="0" smtClean="0"/>
              <a:t>抵免</a:t>
            </a:r>
            <a:endParaRPr lang="en-US" altLang="zh-CN" dirty="0" smtClean="0"/>
          </a:p>
          <a:p>
            <a:r>
              <a:rPr lang="zh-CN" altLang="en-US" dirty="0" smtClean="0">
                <a:solidFill>
                  <a:srgbClr val="0070C0"/>
                </a:solidFill>
              </a:rPr>
              <a:t>（七）实际抵免税额</a:t>
            </a:r>
            <a:endParaRPr lang="en-US" altLang="zh-CN" dirty="0" smtClean="0">
              <a:solidFill>
                <a:srgbClr val="0070C0"/>
              </a:solidFill>
            </a:endParaRPr>
          </a:p>
          <a:p>
            <a:r>
              <a:rPr lang="zh-CN" altLang="zh-CN" dirty="0"/>
              <a:t>居民个人一个纳税年度内来源于一国（地区）的所得实际已经缴纳的所得税税额，低于</a:t>
            </a:r>
            <a:r>
              <a:rPr lang="zh-CN" altLang="zh-CN" dirty="0" smtClean="0"/>
              <a:t>依照规定</a:t>
            </a:r>
            <a:r>
              <a:rPr lang="zh-CN" altLang="zh-CN" dirty="0"/>
              <a:t>计算出的来源于该国（地区）该纳税年度所得的抵免限额的，应以实际缴纳税额作为抵免额进行</a:t>
            </a:r>
            <a:r>
              <a:rPr lang="zh-CN" altLang="zh-CN" dirty="0" smtClean="0"/>
              <a:t>抵免</a:t>
            </a:r>
            <a:endParaRPr lang="en-US" altLang="zh-CN" dirty="0" smtClean="0"/>
          </a:p>
          <a:p>
            <a:r>
              <a:rPr lang="zh-CN" altLang="zh-CN" dirty="0" smtClean="0"/>
              <a:t>超过</a:t>
            </a:r>
            <a:r>
              <a:rPr lang="zh-CN" altLang="zh-CN" dirty="0"/>
              <a:t>来源于该国（地区）该纳税年度所得的抵免限额的，应在限额内进行抵免，超过部分可以在以后</a:t>
            </a:r>
            <a:r>
              <a:rPr lang="zh-CN" altLang="zh-CN" dirty="0">
                <a:solidFill>
                  <a:srgbClr val="FF0000"/>
                </a:solidFill>
              </a:rPr>
              <a:t>五个纳税年度</a:t>
            </a:r>
            <a:r>
              <a:rPr lang="zh-CN" altLang="zh-CN" dirty="0"/>
              <a:t>内结转抵免</a:t>
            </a:r>
            <a:endParaRPr lang="zh-CN" altLang="en-US" dirty="0"/>
          </a:p>
        </p:txBody>
      </p:sp>
    </p:spTree>
    <p:extLst>
      <p:ext uri="{BB962C8B-B14F-4D97-AF65-F5344CB8AC3E}">
        <p14:creationId xmlns:p14="http://schemas.microsoft.com/office/powerpoint/2010/main" val="199167674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normAutofit/>
          </a:bodyPr>
          <a:lstStyle/>
          <a:p>
            <a:r>
              <a:rPr lang="zh-CN" altLang="en-US" dirty="0" smtClean="0">
                <a:solidFill>
                  <a:srgbClr val="0070C0"/>
                </a:solidFill>
              </a:rPr>
              <a:t>（八）纳税申报</a:t>
            </a:r>
            <a:endParaRPr lang="en-US" altLang="zh-CN" dirty="0" smtClean="0">
              <a:solidFill>
                <a:srgbClr val="0070C0"/>
              </a:solidFill>
            </a:endParaRPr>
          </a:p>
          <a:p>
            <a:r>
              <a:rPr lang="en-US" altLang="zh-CN" dirty="0" smtClean="0"/>
              <a:t>1.</a:t>
            </a:r>
            <a:r>
              <a:rPr lang="zh-CN" altLang="en-US" dirty="0" smtClean="0"/>
              <a:t>纳税申报期限</a:t>
            </a:r>
            <a:endParaRPr lang="en-US" altLang="zh-CN" dirty="0" smtClean="0"/>
          </a:p>
          <a:p>
            <a:r>
              <a:rPr lang="zh-CN" altLang="zh-CN" dirty="0" smtClean="0"/>
              <a:t>居民</a:t>
            </a:r>
            <a:r>
              <a:rPr lang="zh-CN" altLang="zh-CN" dirty="0"/>
              <a:t>个人从中国境外取得所得的，应当在取得所得的次年</a:t>
            </a:r>
            <a:r>
              <a:rPr lang="en-US" altLang="zh-CN" dirty="0"/>
              <a:t>3</a:t>
            </a:r>
            <a:r>
              <a:rPr lang="zh-CN" altLang="zh-CN" dirty="0"/>
              <a:t>月</a:t>
            </a:r>
            <a:r>
              <a:rPr lang="en-US" altLang="zh-CN" dirty="0"/>
              <a:t>1</a:t>
            </a:r>
            <a:r>
              <a:rPr lang="zh-CN" altLang="zh-CN" dirty="0"/>
              <a:t>日至</a:t>
            </a:r>
            <a:r>
              <a:rPr lang="en-US" altLang="zh-CN" dirty="0"/>
              <a:t>6</a:t>
            </a:r>
            <a:r>
              <a:rPr lang="zh-CN" altLang="zh-CN" dirty="0"/>
              <a:t>月</a:t>
            </a:r>
            <a:r>
              <a:rPr lang="en-US" altLang="zh-CN" dirty="0"/>
              <a:t>30</a:t>
            </a:r>
            <a:r>
              <a:rPr lang="zh-CN" altLang="zh-CN" dirty="0"/>
              <a:t>日内申报</a:t>
            </a:r>
            <a:r>
              <a:rPr lang="zh-CN" altLang="zh-CN" dirty="0" smtClean="0"/>
              <a:t>纳税</a:t>
            </a:r>
            <a:endParaRPr lang="en-US" altLang="zh-CN" dirty="0" smtClean="0"/>
          </a:p>
          <a:p>
            <a:r>
              <a:rPr lang="zh-CN" altLang="zh-CN" dirty="0"/>
              <a:t>居民个人取得境外所得的境外纳税年度与公历年度不一致的，取得境外所得的</a:t>
            </a:r>
            <a:r>
              <a:rPr lang="zh-CN" altLang="zh-CN" dirty="0">
                <a:solidFill>
                  <a:srgbClr val="FF0000"/>
                </a:solidFill>
              </a:rPr>
              <a:t>境外纳税年度最后一日所在的公历年度</a:t>
            </a:r>
            <a:r>
              <a:rPr lang="zh-CN" altLang="zh-CN" dirty="0"/>
              <a:t>，为境外所得对应的我国纳税</a:t>
            </a:r>
            <a:r>
              <a:rPr lang="zh-CN" altLang="zh-CN" dirty="0" smtClean="0"/>
              <a:t>年度</a:t>
            </a:r>
            <a:endParaRPr lang="en-US" altLang="zh-CN" dirty="0" smtClean="0"/>
          </a:p>
        </p:txBody>
      </p:sp>
    </p:spTree>
    <p:extLst>
      <p:ext uri="{BB962C8B-B14F-4D97-AF65-F5344CB8AC3E}">
        <p14:creationId xmlns:p14="http://schemas.microsoft.com/office/powerpoint/2010/main" val="233803677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lstStyle/>
          <a:p>
            <a:r>
              <a:rPr lang="en-US" altLang="zh-CN" dirty="0"/>
              <a:t>2.</a:t>
            </a:r>
            <a:r>
              <a:rPr lang="zh-CN" altLang="en-US" dirty="0"/>
              <a:t>纳税申报地点</a:t>
            </a:r>
            <a:endParaRPr lang="en-US" altLang="zh-CN" dirty="0"/>
          </a:p>
          <a:p>
            <a:r>
              <a:rPr lang="zh-CN" altLang="en-US" dirty="0"/>
              <a:t>（</a:t>
            </a:r>
            <a:r>
              <a:rPr lang="en-US" altLang="zh-CN" dirty="0"/>
              <a:t>1</a:t>
            </a:r>
            <a:r>
              <a:rPr lang="zh-CN" altLang="en-US" dirty="0"/>
              <a:t>）</a:t>
            </a:r>
            <a:r>
              <a:rPr lang="zh-CN" altLang="zh-CN" dirty="0"/>
              <a:t>居民个人取得境外所得，应当向中国境内任职、受雇单位所在地主管税务机关办理纳税申报</a:t>
            </a:r>
            <a:endParaRPr lang="en-US" altLang="zh-CN" dirty="0"/>
          </a:p>
          <a:p>
            <a:r>
              <a:rPr lang="zh-CN" altLang="en-US" dirty="0"/>
              <a:t>（</a:t>
            </a:r>
            <a:r>
              <a:rPr lang="en-US" altLang="zh-CN" dirty="0"/>
              <a:t>2</a:t>
            </a:r>
            <a:r>
              <a:rPr lang="zh-CN" altLang="en-US" dirty="0"/>
              <a:t>）</a:t>
            </a:r>
            <a:r>
              <a:rPr lang="zh-CN" altLang="zh-CN" dirty="0"/>
              <a:t>在中国境内没有任职、受雇单位的，向户籍所在地或中国境内经常居住地主管税务机关办理纳税申报</a:t>
            </a:r>
            <a:endParaRPr lang="en-US" altLang="zh-CN" dirty="0"/>
          </a:p>
          <a:p>
            <a:r>
              <a:rPr lang="zh-CN" altLang="en-US" dirty="0"/>
              <a:t>（</a:t>
            </a:r>
            <a:r>
              <a:rPr lang="en-US" altLang="zh-CN" dirty="0"/>
              <a:t>3</a:t>
            </a:r>
            <a:r>
              <a:rPr lang="zh-CN" altLang="en-US" dirty="0"/>
              <a:t>）</a:t>
            </a:r>
            <a:r>
              <a:rPr lang="zh-CN" altLang="zh-CN" dirty="0"/>
              <a:t>户籍所在地与中国境内经常居住地不一致的，选择其中一地主管税务机关办理纳税申报</a:t>
            </a:r>
            <a:endParaRPr lang="en-US" altLang="zh-CN" dirty="0"/>
          </a:p>
          <a:p>
            <a:r>
              <a:rPr lang="zh-CN" altLang="en-US" dirty="0"/>
              <a:t>（</a:t>
            </a:r>
            <a:r>
              <a:rPr lang="en-US" altLang="zh-CN" dirty="0"/>
              <a:t>4</a:t>
            </a:r>
            <a:r>
              <a:rPr lang="zh-CN" altLang="en-US" dirty="0"/>
              <a:t>）</a:t>
            </a:r>
            <a:r>
              <a:rPr lang="zh-CN" altLang="zh-CN" dirty="0"/>
              <a:t>在中国境内没有户籍的，向中国境内经常居住地主管税务机关办理纳税申报</a:t>
            </a:r>
            <a:endParaRPr lang="zh-CN" altLang="en-US" dirty="0"/>
          </a:p>
          <a:p>
            <a:endParaRPr lang="zh-CN" altLang="en-US" dirty="0"/>
          </a:p>
        </p:txBody>
      </p:sp>
    </p:spTree>
    <p:extLst>
      <p:ext uri="{BB962C8B-B14F-4D97-AF65-F5344CB8AC3E}">
        <p14:creationId xmlns:p14="http://schemas.microsoft.com/office/powerpoint/2010/main" val="1234462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lstStyle/>
          <a:p>
            <a:r>
              <a:rPr lang="zh-CN" altLang="en-US" dirty="0" smtClean="0">
                <a:solidFill>
                  <a:srgbClr val="FF0000"/>
                </a:solidFill>
              </a:rPr>
              <a:t>二</a:t>
            </a:r>
            <a:r>
              <a:rPr lang="en-US" altLang="zh-CN" dirty="0" smtClean="0">
                <a:solidFill>
                  <a:srgbClr val="FF0000"/>
                </a:solidFill>
              </a:rPr>
              <a:t>.</a:t>
            </a:r>
            <a:r>
              <a:rPr lang="zh-CN" altLang="en-US" dirty="0" smtClean="0">
                <a:solidFill>
                  <a:srgbClr val="FF0000"/>
                </a:solidFill>
              </a:rPr>
              <a:t>转登记小规模纳税人</a:t>
            </a:r>
            <a:r>
              <a:rPr lang="zh-CN" altLang="en-US" sz="2000" dirty="0" smtClean="0">
                <a:solidFill>
                  <a:srgbClr val="0070C0"/>
                </a:solidFill>
              </a:rPr>
              <a:t>（</a:t>
            </a:r>
            <a:r>
              <a:rPr lang="zh-CN" altLang="zh-CN" sz="2000" dirty="0">
                <a:solidFill>
                  <a:srgbClr val="0070C0"/>
                </a:solidFill>
              </a:rPr>
              <a:t>国家税务总局公告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9</a:t>
            </a:r>
            <a:r>
              <a:rPr lang="zh-CN" altLang="zh-CN" sz="2000" dirty="0" smtClean="0">
                <a:solidFill>
                  <a:srgbClr val="0070C0"/>
                </a:solidFill>
              </a:rPr>
              <a:t>号</a:t>
            </a:r>
            <a:r>
              <a:rPr lang="zh-CN" altLang="en-US" sz="2000" dirty="0" smtClean="0">
                <a:solidFill>
                  <a:srgbClr val="0070C0"/>
                </a:solidFill>
              </a:rPr>
              <a:t>）</a:t>
            </a:r>
            <a:endParaRPr lang="en-US" altLang="zh-CN" sz="2000" dirty="0" smtClean="0">
              <a:solidFill>
                <a:srgbClr val="0070C0"/>
              </a:solidFill>
            </a:endParaRPr>
          </a:p>
          <a:p>
            <a:r>
              <a:rPr lang="zh-CN" altLang="zh-CN" dirty="0"/>
              <a:t>一般纳税人符合以下条件的，在</a:t>
            </a:r>
            <a:r>
              <a:rPr lang="en-US" altLang="zh-CN" dirty="0"/>
              <a:t>2020</a:t>
            </a:r>
            <a:r>
              <a:rPr lang="zh-CN" altLang="zh-CN" dirty="0"/>
              <a:t>年</a:t>
            </a:r>
            <a:r>
              <a:rPr lang="en-US" altLang="zh-CN" dirty="0"/>
              <a:t>12</a:t>
            </a:r>
            <a:r>
              <a:rPr lang="zh-CN" altLang="zh-CN" dirty="0"/>
              <a:t>月</a:t>
            </a:r>
            <a:r>
              <a:rPr lang="en-US" altLang="zh-CN" dirty="0"/>
              <a:t>31</a:t>
            </a:r>
            <a:r>
              <a:rPr lang="zh-CN" altLang="zh-CN" dirty="0"/>
              <a:t>日前，可选择转登记为小规模</a:t>
            </a:r>
            <a:r>
              <a:rPr lang="zh-CN" altLang="zh-CN" dirty="0" smtClean="0"/>
              <a:t>纳税人</a:t>
            </a:r>
            <a:r>
              <a:rPr lang="zh-CN" altLang="en-US" dirty="0"/>
              <a:t>：</a:t>
            </a:r>
            <a:r>
              <a:rPr lang="zh-CN" altLang="zh-CN" dirty="0" smtClean="0"/>
              <a:t>转</a:t>
            </a:r>
            <a:r>
              <a:rPr lang="zh-CN" altLang="zh-CN" dirty="0"/>
              <a:t>登记日前连续</a:t>
            </a:r>
            <a:r>
              <a:rPr lang="en-US" altLang="zh-CN" dirty="0"/>
              <a:t>12</a:t>
            </a:r>
            <a:r>
              <a:rPr lang="zh-CN" altLang="zh-CN" dirty="0"/>
              <a:t>个月（以</a:t>
            </a:r>
            <a:r>
              <a:rPr lang="en-US" altLang="zh-CN" dirty="0"/>
              <a:t>1</a:t>
            </a:r>
            <a:r>
              <a:rPr lang="zh-CN" altLang="zh-CN" dirty="0"/>
              <a:t>个月为</a:t>
            </a:r>
            <a:r>
              <a:rPr lang="en-US" altLang="zh-CN" dirty="0"/>
              <a:t>1</a:t>
            </a:r>
            <a:r>
              <a:rPr lang="zh-CN" altLang="zh-CN" dirty="0"/>
              <a:t>个纳税期）或者连续</a:t>
            </a:r>
            <a:r>
              <a:rPr lang="en-US" altLang="zh-CN" dirty="0"/>
              <a:t>4</a:t>
            </a:r>
            <a:r>
              <a:rPr lang="zh-CN" altLang="zh-CN" dirty="0"/>
              <a:t>个季度（以</a:t>
            </a:r>
            <a:r>
              <a:rPr lang="en-US" altLang="zh-CN" dirty="0"/>
              <a:t>1</a:t>
            </a:r>
            <a:r>
              <a:rPr lang="zh-CN" altLang="zh-CN" dirty="0"/>
              <a:t>个季度为</a:t>
            </a:r>
            <a:r>
              <a:rPr lang="en-US" altLang="zh-CN" dirty="0"/>
              <a:t>1</a:t>
            </a:r>
            <a:r>
              <a:rPr lang="zh-CN" altLang="zh-CN" dirty="0"/>
              <a:t>个纳税期）累计销售额未超过</a:t>
            </a:r>
            <a:r>
              <a:rPr lang="en-US" altLang="zh-CN" dirty="0"/>
              <a:t>500</a:t>
            </a:r>
            <a:r>
              <a:rPr lang="zh-CN" altLang="zh-CN" dirty="0"/>
              <a:t>万</a:t>
            </a:r>
            <a:r>
              <a:rPr lang="zh-CN" altLang="zh-CN" dirty="0" smtClean="0"/>
              <a:t>元</a:t>
            </a:r>
            <a:endParaRPr lang="zh-CN" altLang="zh-CN" dirty="0"/>
          </a:p>
          <a:p>
            <a:r>
              <a:rPr lang="zh-CN" altLang="zh-CN" dirty="0"/>
              <a:t>一般纳税人转登记为小规模纳税人的其他事宜，按照《国家税务总局关于统一小规模纳税人标准等若干增值税问题的公告》（</a:t>
            </a:r>
            <a:r>
              <a:rPr lang="en-US" altLang="zh-CN" dirty="0"/>
              <a:t>2018</a:t>
            </a:r>
            <a:r>
              <a:rPr lang="zh-CN" altLang="zh-CN" dirty="0"/>
              <a:t>年第</a:t>
            </a:r>
            <a:r>
              <a:rPr lang="en-US" altLang="zh-CN" dirty="0"/>
              <a:t>18</a:t>
            </a:r>
            <a:r>
              <a:rPr lang="zh-CN" altLang="zh-CN" dirty="0"/>
              <a:t>号）、《国家税务总局关于统一小规模纳税人标准有关出口退（免）税问题的公告》（</a:t>
            </a:r>
            <a:r>
              <a:rPr lang="en-US" altLang="zh-CN" dirty="0"/>
              <a:t>2018</a:t>
            </a:r>
            <a:r>
              <a:rPr lang="zh-CN" altLang="zh-CN" dirty="0"/>
              <a:t>年第</a:t>
            </a:r>
            <a:r>
              <a:rPr lang="en-US" altLang="zh-CN" dirty="0"/>
              <a:t>20</a:t>
            </a:r>
            <a:r>
              <a:rPr lang="zh-CN" altLang="zh-CN" dirty="0"/>
              <a:t>号）的相关规定</a:t>
            </a:r>
            <a:r>
              <a:rPr lang="zh-CN" altLang="zh-CN" dirty="0" smtClean="0"/>
              <a:t>执行</a:t>
            </a:r>
            <a:endParaRPr lang="zh-CN" altLang="en-US" dirty="0">
              <a:solidFill>
                <a:srgbClr val="FF0000"/>
              </a:solidFill>
            </a:endParaRPr>
          </a:p>
        </p:txBody>
      </p:sp>
    </p:spTree>
    <p:extLst>
      <p:ext uri="{BB962C8B-B14F-4D97-AF65-F5344CB8AC3E}">
        <p14:creationId xmlns:p14="http://schemas.microsoft.com/office/powerpoint/2010/main" val="29701542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normAutofit/>
          </a:bodyPr>
          <a:lstStyle/>
          <a:p>
            <a:r>
              <a:rPr lang="zh-CN" altLang="en-US" dirty="0" smtClean="0">
                <a:solidFill>
                  <a:srgbClr val="0070C0"/>
                </a:solidFill>
              </a:rPr>
              <a:t>（九）抵免凭证</a:t>
            </a:r>
            <a:endParaRPr lang="en-US" altLang="zh-CN" dirty="0" smtClean="0">
              <a:solidFill>
                <a:srgbClr val="0070C0"/>
              </a:solidFill>
            </a:endParaRPr>
          </a:p>
          <a:p>
            <a:r>
              <a:rPr lang="zh-CN" altLang="zh-CN" dirty="0"/>
              <a:t>居民个人申报境外所得税收抵免时，除另有规定外，应当提供境外征税主体出具的税款所属年度的完税证明、税收缴款书或者纳税记录等纳税凭证，未提供符合要求的纳税凭证，不予</a:t>
            </a:r>
            <a:r>
              <a:rPr lang="zh-CN" altLang="zh-CN" dirty="0" smtClean="0"/>
              <a:t>抵免</a:t>
            </a:r>
            <a:endParaRPr lang="en-US" altLang="zh-CN" dirty="0" smtClean="0"/>
          </a:p>
          <a:p>
            <a:r>
              <a:rPr lang="zh-CN" altLang="zh-CN" dirty="0"/>
              <a:t>纳税人确实无法提供纳税凭证的，可同时凭境外所得纳税申报表（或者境外征税主体确认的缴税通知书）以及对应的银行缴款凭证办理境外所得抵免</a:t>
            </a:r>
            <a:r>
              <a:rPr lang="zh-CN" altLang="zh-CN" dirty="0" smtClean="0"/>
              <a:t>事宜</a:t>
            </a:r>
            <a:endParaRPr lang="zh-CN" altLang="en-US" dirty="0"/>
          </a:p>
        </p:txBody>
      </p:sp>
    </p:spTree>
    <p:extLst>
      <p:ext uri="{BB962C8B-B14F-4D97-AF65-F5344CB8AC3E}">
        <p14:creationId xmlns:p14="http://schemas.microsoft.com/office/powerpoint/2010/main" val="55974816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lstStyle/>
          <a:p>
            <a:r>
              <a:rPr lang="zh-CN" altLang="en-US" dirty="0">
                <a:solidFill>
                  <a:srgbClr val="0070C0"/>
                </a:solidFill>
              </a:rPr>
              <a:t>（十）追补抵免</a:t>
            </a:r>
            <a:endParaRPr lang="en-US" altLang="zh-CN" dirty="0">
              <a:solidFill>
                <a:srgbClr val="0070C0"/>
              </a:solidFill>
            </a:endParaRPr>
          </a:p>
          <a:p>
            <a:r>
              <a:rPr lang="zh-CN" altLang="zh-CN" dirty="0"/>
              <a:t>居民个人已申报境外所得、未进行税收抵免，在以后纳税年度取得纳税凭证并申报境外所得税收抵免的，可以追溯至该境外所得所属纳税年度进行抵免，但追溯年度不得超过五年</a:t>
            </a:r>
            <a:endParaRPr lang="en-US" altLang="zh-CN" dirty="0"/>
          </a:p>
          <a:p>
            <a:r>
              <a:rPr lang="zh-CN" altLang="zh-CN" dirty="0"/>
              <a:t>自取得该项境外所得的五个年度内，境外征税主体出具的税款所属纳税年度纳税凭证载明的实际缴纳税额发生变化的，按实际缴纳税额重新计算并办理补退税，不加收税收滞纳金，不退还利息</a:t>
            </a:r>
            <a:endParaRPr lang="en-US" altLang="zh-CN" dirty="0"/>
          </a:p>
          <a:p>
            <a:endParaRPr lang="en-US" altLang="zh-CN" dirty="0"/>
          </a:p>
          <a:p>
            <a:endParaRPr lang="zh-CN" altLang="en-US" dirty="0"/>
          </a:p>
        </p:txBody>
      </p:sp>
    </p:spTree>
    <p:extLst>
      <p:ext uri="{BB962C8B-B14F-4D97-AF65-F5344CB8AC3E}">
        <p14:creationId xmlns:p14="http://schemas.microsoft.com/office/powerpoint/2010/main" val="174287350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normAutofit lnSpcReduction="10000"/>
          </a:bodyPr>
          <a:lstStyle/>
          <a:p>
            <a:r>
              <a:rPr lang="zh-CN" altLang="en-US" dirty="0" smtClean="0">
                <a:solidFill>
                  <a:srgbClr val="0070C0"/>
                </a:solidFill>
              </a:rPr>
              <a:t>（十一）境内预扣预缴</a:t>
            </a:r>
            <a:endParaRPr lang="en-US" altLang="zh-CN" dirty="0" smtClean="0">
              <a:solidFill>
                <a:srgbClr val="0070C0"/>
              </a:solidFill>
            </a:endParaRPr>
          </a:p>
          <a:p>
            <a:r>
              <a:rPr lang="en-US" altLang="zh-CN" dirty="0" smtClean="0"/>
              <a:t>1.</a:t>
            </a:r>
            <a:r>
              <a:rPr lang="zh-CN" altLang="zh-CN" dirty="0" smtClean="0"/>
              <a:t>居民</a:t>
            </a:r>
            <a:r>
              <a:rPr lang="zh-CN" altLang="zh-CN" dirty="0"/>
              <a:t>个人被境内企业、单位、其他</a:t>
            </a:r>
            <a:r>
              <a:rPr lang="zh-CN" altLang="zh-CN" dirty="0" smtClean="0"/>
              <a:t>组织派</a:t>
            </a:r>
            <a:r>
              <a:rPr lang="zh-CN" altLang="zh-CN" dirty="0"/>
              <a:t>往境外工作，取得的工资薪金所得或者劳务报酬所得，由派出单位或者其他</a:t>
            </a:r>
            <a:r>
              <a:rPr lang="zh-CN" altLang="zh-CN" dirty="0">
                <a:solidFill>
                  <a:srgbClr val="FF0000"/>
                </a:solidFill>
              </a:rPr>
              <a:t>境内单位支付或负担</a:t>
            </a:r>
            <a:r>
              <a:rPr lang="zh-CN" altLang="zh-CN" dirty="0"/>
              <a:t>的，派出单位或者其他境内单位应按照个人所得税法及其实施条例规定预扣预缴税</a:t>
            </a:r>
            <a:r>
              <a:rPr lang="zh-CN" altLang="zh-CN" dirty="0" smtClean="0"/>
              <a:t>款</a:t>
            </a:r>
            <a:r>
              <a:rPr lang="en-US" altLang="zh-CN" dirty="0" smtClean="0"/>
              <a:t> </a:t>
            </a:r>
            <a:endParaRPr lang="zh-CN" altLang="zh-CN" dirty="0"/>
          </a:p>
          <a:p>
            <a:r>
              <a:rPr lang="en-US" altLang="zh-CN" dirty="0" smtClean="0"/>
              <a:t>2.</a:t>
            </a:r>
            <a:r>
              <a:rPr lang="zh-CN" altLang="zh-CN" dirty="0" smtClean="0"/>
              <a:t>居民</a:t>
            </a:r>
            <a:r>
              <a:rPr lang="zh-CN" altLang="zh-CN" dirty="0"/>
              <a:t>个人被派出单位派往境外工作，取得的工资薪金所得或者劳务报酬所得，由</a:t>
            </a:r>
            <a:r>
              <a:rPr lang="zh-CN" altLang="zh-CN" dirty="0">
                <a:solidFill>
                  <a:srgbClr val="FF0000"/>
                </a:solidFill>
              </a:rPr>
              <a:t>境外单位支付或负担</a:t>
            </a:r>
            <a:r>
              <a:rPr lang="zh-CN" altLang="zh-CN" dirty="0"/>
              <a:t>的</a:t>
            </a:r>
            <a:r>
              <a:rPr lang="zh-CN" altLang="zh-CN" dirty="0" smtClean="0"/>
              <a:t>，</a:t>
            </a:r>
            <a:endParaRPr lang="en-US" altLang="zh-CN" dirty="0" smtClean="0"/>
          </a:p>
          <a:p>
            <a:r>
              <a:rPr lang="zh-CN" altLang="en-US" dirty="0" smtClean="0"/>
              <a:t>（</a:t>
            </a:r>
            <a:r>
              <a:rPr lang="en-US" altLang="zh-CN" dirty="0" smtClean="0"/>
              <a:t>1</a:t>
            </a:r>
            <a:r>
              <a:rPr lang="zh-CN" altLang="en-US" dirty="0" smtClean="0"/>
              <a:t>）</a:t>
            </a:r>
            <a:r>
              <a:rPr lang="zh-CN" altLang="zh-CN" dirty="0" smtClean="0"/>
              <a:t>境外</a:t>
            </a:r>
            <a:r>
              <a:rPr lang="zh-CN" altLang="zh-CN" dirty="0"/>
              <a:t>单位为境外任职、受雇的中方</a:t>
            </a:r>
            <a:r>
              <a:rPr lang="zh-CN" altLang="zh-CN" dirty="0" smtClean="0"/>
              <a:t>机构的</a:t>
            </a:r>
            <a:r>
              <a:rPr lang="zh-CN" altLang="zh-CN" dirty="0"/>
              <a:t>，可以由境外任职、受雇的中方机构预扣税款，并委托派出单位向主管税务机关申报</a:t>
            </a:r>
            <a:r>
              <a:rPr lang="zh-CN" altLang="zh-CN" dirty="0" smtClean="0"/>
              <a:t>纳税</a:t>
            </a:r>
            <a:endParaRPr lang="en-US" altLang="zh-CN" dirty="0" smtClean="0"/>
          </a:p>
          <a:p>
            <a:r>
              <a:rPr lang="zh-CN" altLang="en-US" dirty="0" smtClean="0"/>
              <a:t>（</a:t>
            </a:r>
            <a:r>
              <a:rPr lang="en-US" altLang="zh-CN" dirty="0" smtClean="0"/>
              <a:t>2</a:t>
            </a:r>
            <a:r>
              <a:rPr lang="zh-CN" altLang="en-US" dirty="0" smtClean="0"/>
              <a:t>）</a:t>
            </a:r>
            <a:r>
              <a:rPr lang="zh-CN" altLang="zh-CN" dirty="0" smtClean="0"/>
              <a:t>中方</a:t>
            </a:r>
            <a:r>
              <a:rPr lang="zh-CN" altLang="zh-CN" dirty="0"/>
              <a:t>机构未预扣税款的或者境外单位不是中方机构的，派出单位应当于次年</a:t>
            </a:r>
            <a:r>
              <a:rPr lang="en-US" altLang="zh-CN" dirty="0"/>
              <a:t>2</a:t>
            </a:r>
            <a:r>
              <a:rPr lang="zh-CN" altLang="zh-CN" dirty="0"/>
              <a:t>月</a:t>
            </a:r>
            <a:r>
              <a:rPr lang="en-US" altLang="zh-CN" dirty="0"/>
              <a:t>28</a:t>
            </a:r>
            <a:r>
              <a:rPr lang="zh-CN" altLang="zh-CN" dirty="0"/>
              <a:t>日前向其主管税务机关报送外派人员情况，包括：外派人员的姓名、身份证件类型及身份证件号码、职务、派往国家和地区、境外工作单位名称和地址、派遣期限、境内外收入及缴税情况</a:t>
            </a:r>
            <a:r>
              <a:rPr lang="zh-CN" altLang="zh-CN" dirty="0" smtClean="0"/>
              <a:t>等</a:t>
            </a:r>
            <a:endParaRPr lang="zh-CN" altLang="en-US" dirty="0"/>
          </a:p>
        </p:txBody>
      </p:sp>
    </p:spTree>
    <p:extLst>
      <p:ext uri="{BB962C8B-B14F-4D97-AF65-F5344CB8AC3E}">
        <p14:creationId xmlns:p14="http://schemas.microsoft.com/office/powerpoint/2010/main" val="41386579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normAutofit fontScale="92500"/>
          </a:bodyPr>
          <a:lstStyle/>
          <a:p>
            <a:r>
              <a:rPr lang="zh-CN" altLang="en-US" dirty="0" smtClean="0">
                <a:solidFill>
                  <a:srgbClr val="FF0000"/>
                </a:solidFill>
              </a:rPr>
              <a:t>二</a:t>
            </a:r>
            <a:r>
              <a:rPr lang="en-US" altLang="zh-CN" dirty="0" smtClean="0">
                <a:solidFill>
                  <a:srgbClr val="FF0000"/>
                </a:solidFill>
              </a:rPr>
              <a:t>.</a:t>
            </a:r>
            <a:r>
              <a:rPr lang="zh-CN" altLang="en-US" dirty="0" smtClean="0">
                <a:solidFill>
                  <a:srgbClr val="FF0000"/>
                </a:solidFill>
              </a:rPr>
              <a:t>完善预扣预缴个人所得税</a:t>
            </a:r>
            <a:r>
              <a:rPr lang="zh-CN" altLang="en-US" sz="2200" dirty="0" smtClean="0">
                <a:solidFill>
                  <a:srgbClr val="0070C0"/>
                </a:solidFill>
              </a:rPr>
              <a:t>（</a:t>
            </a:r>
            <a:r>
              <a:rPr lang="zh-CN" altLang="zh-CN" sz="2200" dirty="0">
                <a:solidFill>
                  <a:srgbClr val="0070C0"/>
                </a:solidFill>
              </a:rPr>
              <a:t>国家税务总局公告</a:t>
            </a:r>
            <a:r>
              <a:rPr lang="en-US" altLang="zh-CN" sz="2200" dirty="0">
                <a:solidFill>
                  <a:srgbClr val="0070C0"/>
                </a:solidFill>
              </a:rPr>
              <a:t>2020</a:t>
            </a:r>
            <a:r>
              <a:rPr lang="zh-CN" altLang="zh-CN" sz="2200" dirty="0">
                <a:solidFill>
                  <a:srgbClr val="0070C0"/>
                </a:solidFill>
              </a:rPr>
              <a:t>年第</a:t>
            </a:r>
            <a:r>
              <a:rPr lang="en-US" altLang="zh-CN" sz="2200" dirty="0">
                <a:solidFill>
                  <a:srgbClr val="0070C0"/>
                </a:solidFill>
              </a:rPr>
              <a:t>13</a:t>
            </a:r>
            <a:r>
              <a:rPr lang="zh-CN" altLang="zh-CN" sz="2200" dirty="0" smtClean="0">
                <a:solidFill>
                  <a:srgbClr val="0070C0"/>
                </a:solidFill>
              </a:rPr>
              <a:t>号</a:t>
            </a:r>
            <a:r>
              <a:rPr lang="zh-CN" altLang="en-US" sz="2200" dirty="0" smtClean="0">
                <a:solidFill>
                  <a:srgbClr val="0070C0"/>
                </a:solidFill>
              </a:rPr>
              <a:t>）</a:t>
            </a:r>
            <a:endParaRPr lang="en-US" altLang="zh-CN" sz="2200" dirty="0" smtClean="0">
              <a:solidFill>
                <a:srgbClr val="0070C0"/>
              </a:solidFill>
            </a:endParaRPr>
          </a:p>
          <a:p>
            <a:r>
              <a:rPr lang="zh-CN" altLang="en-US" dirty="0" smtClean="0">
                <a:solidFill>
                  <a:srgbClr val="0070C0"/>
                </a:solidFill>
              </a:rPr>
              <a:t>（一）首次取得工资薪金</a:t>
            </a:r>
            <a:endParaRPr lang="en-US" altLang="zh-CN" dirty="0" smtClean="0">
              <a:solidFill>
                <a:srgbClr val="0070C0"/>
              </a:solidFill>
            </a:endParaRPr>
          </a:p>
          <a:p>
            <a:r>
              <a:rPr lang="zh-CN" altLang="zh-CN" dirty="0" smtClean="0">
                <a:solidFill>
                  <a:srgbClr val="FF0000"/>
                </a:solidFill>
              </a:rPr>
              <a:t>首次</a:t>
            </a:r>
            <a:r>
              <a:rPr lang="zh-CN" altLang="zh-CN" dirty="0">
                <a:solidFill>
                  <a:srgbClr val="FF0000"/>
                </a:solidFill>
              </a:rPr>
              <a:t>取得工资、薪金所得的居民个人</a:t>
            </a:r>
            <a:r>
              <a:rPr lang="zh-CN" altLang="zh-CN" dirty="0"/>
              <a:t>，是指自纳税年度首月起至新入职时，未取得工资、薪金所得或者未按照</a:t>
            </a:r>
            <a:r>
              <a:rPr lang="zh-CN" altLang="zh-CN" dirty="0">
                <a:solidFill>
                  <a:srgbClr val="FF0000"/>
                </a:solidFill>
              </a:rPr>
              <a:t>累计预扣法</a:t>
            </a:r>
            <a:r>
              <a:rPr lang="zh-CN" altLang="zh-CN" dirty="0"/>
              <a:t>预扣预缴过连续性劳务报酬所得个人所得税的居民</a:t>
            </a:r>
            <a:r>
              <a:rPr lang="zh-CN" altLang="zh-CN" dirty="0" smtClean="0"/>
              <a:t>个人</a:t>
            </a:r>
            <a:endParaRPr lang="en-US" altLang="zh-CN" dirty="0" smtClean="0"/>
          </a:p>
          <a:p>
            <a:r>
              <a:rPr lang="zh-CN" altLang="zh-CN" dirty="0"/>
              <a:t>扣缴义务人在预扣预缴个人所得税时，可按照</a:t>
            </a:r>
            <a:r>
              <a:rPr lang="en-US" altLang="zh-CN" dirty="0"/>
              <a:t>5000</a:t>
            </a:r>
            <a:r>
              <a:rPr lang="zh-CN" altLang="zh-CN" dirty="0"/>
              <a:t>元</a:t>
            </a:r>
            <a:r>
              <a:rPr lang="en-US" altLang="zh-CN" dirty="0"/>
              <a:t>/</a:t>
            </a:r>
            <a:r>
              <a:rPr lang="zh-CN" altLang="zh-CN" dirty="0"/>
              <a:t>月乘以纳税人当年截至本月月份数计算累计减除</a:t>
            </a:r>
            <a:r>
              <a:rPr lang="zh-CN" altLang="zh-CN" dirty="0" smtClean="0"/>
              <a:t>费用</a:t>
            </a:r>
            <a:endParaRPr lang="en-US" altLang="zh-CN" dirty="0"/>
          </a:p>
          <a:p>
            <a:r>
              <a:rPr lang="en-US" altLang="zh-CN" dirty="0">
                <a:solidFill>
                  <a:srgbClr val="0070C0"/>
                </a:solidFill>
              </a:rPr>
              <a:t>【</a:t>
            </a:r>
            <a:r>
              <a:rPr lang="zh-CN" altLang="en-US" dirty="0">
                <a:solidFill>
                  <a:srgbClr val="0070C0"/>
                </a:solidFill>
              </a:rPr>
              <a:t>案例</a:t>
            </a:r>
            <a:r>
              <a:rPr lang="en-US" altLang="zh-CN" dirty="0">
                <a:solidFill>
                  <a:srgbClr val="0070C0"/>
                </a:solidFill>
              </a:rPr>
              <a:t>】</a:t>
            </a:r>
            <a:r>
              <a:rPr lang="zh-CN" altLang="zh-CN" dirty="0"/>
              <a:t>纳税人小赵</a:t>
            </a:r>
            <a:r>
              <a:rPr lang="en-US" altLang="zh-CN" dirty="0"/>
              <a:t>2020</a:t>
            </a:r>
            <a:r>
              <a:rPr lang="zh-CN" altLang="zh-CN" dirty="0"/>
              <a:t>年</a:t>
            </a:r>
            <a:r>
              <a:rPr lang="en-US" altLang="zh-CN" dirty="0"/>
              <a:t>1</a:t>
            </a:r>
            <a:r>
              <a:rPr lang="zh-CN" altLang="zh-CN" dirty="0"/>
              <a:t>月到</a:t>
            </a:r>
            <a:r>
              <a:rPr lang="en-US" altLang="zh-CN" dirty="0"/>
              <a:t>8</a:t>
            </a:r>
            <a:r>
              <a:rPr lang="zh-CN" altLang="zh-CN" dirty="0"/>
              <a:t>月份一直未找到工作，没有取得过工资、薪金所得，仅有过一笔</a:t>
            </a:r>
            <a:r>
              <a:rPr lang="en-US" altLang="zh-CN" dirty="0"/>
              <a:t>8000</a:t>
            </a:r>
            <a:r>
              <a:rPr lang="zh-CN" altLang="zh-CN" dirty="0"/>
              <a:t>元的劳务报酬且按照单次收入</a:t>
            </a:r>
            <a:r>
              <a:rPr lang="zh-CN" altLang="zh-CN" dirty="0">
                <a:solidFill>
                  <a:srgbClr val="FF0000"/>
                </a:solidFill>
              </a:rPr>
              <a:t>适用</a:t>
            </a:r>
            <a:r>
              <a:rPr lang="en-US" altLang="zh-CN" dirty="0">
                <a:solidFill>
                  <a:srgbClr val="FF0000"/>
                </a:solidFill>
              </a:rPr>
              <a:t>20%</a:t>
            </a:r>
            <a:r>
              <a:rPr lang="zh-CN" altLang="zh-CN" dirty="0"/>
              <a:t>的预扣率预扣预缴了税款，</a:t>
            </a:r>
            <a:r>
              <a:rPr lang="en-US" altLang="zh-CN" dirty="0"/>
              <a:t>9</a:t>
            </a:r>
            <a:r>
              <a:rPr lang="zh-CN" altLang="zh-CN" dirty="0"/>
              <a:t>月初找到新工作并开始领薪，那么新入职单位在为小赵计算并预扣</a:t>
            </a:r>
            <a:r>
              <a:rPr lang="en-US" altLang="zh-CN" dirty="0"/>
              <a:t>9</a:t>
            </a:r>
            <a:r>
              <a:rPr lang="zh-CN" altLang="zh-CN" dirty="0"/>
              <a:t>月份工资、薪金所得个人所得税时，可以扣除自年初开始计算的累计减除费用</a:t>
            </a:r>
            <a:r>
              <a:rPr lang="en-US" altLang="zh-CN" dirty="0"/>
              <a:t>45000</a:t>
            </a:r>
            <a:r>
              <a:rPr lang="zh-CN" altLang="zh-CN" dirty="0"/>
              <a:t>元（</a:t>
            </a:r>
            <a:r>
              <a:rPr lang="en-US" altLang="zh-CN" dirty="0"/>
              <a:t>9</a:t>
            </a:r>
            <a:r>
              <a:rPr lang="zh-CN" altLang="zh-CN" dirty="0"/>
              <a:t>个月×</a:t>
            </a:r>
            <a:r>
              <a:rPr lang="en-US" altLang="zh-CN" dirty="0"/>
              <a:t>5000</a:t>
            </a:r>
            <a:r>
              <a:rPr lang="zh-CN" altLang="zh-CN" dirty="0"/>
              <a:t>元</a:t>
            </a:r>
            <a:r>
              <a:rPr lang="en-US" altLang="zh-CN" dirty="0"/>
              <a:t>/</a:t>
            </a:r>
            <a:r>
              <a:rPr lang="zh-CN" altLang="zh-CN" dirty="0"/>
              <a:t>月）</a:t>
            </a:r>
            <a:endParaRPr lang="zh-CN" altLang="en-US" dirty="0"/>
          </a:p>
        </p:txBody>
      </p:sp>
    </p:spTree>
    <p:extLst>
      <p:ext uri="{BB962C8B-B14F-4D97-AF65-F5344CB8AC3E}">
        <p14:creationId xmlns:p14="http://schemas.microsoft.com/office/powerpoint/2010/main" val="249184232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7624" y="188640"/>
            <a:ext cx="6363695" cy="6339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686409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332656"/>
            <a:ext cx="8739518" cy="5688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387099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normAutofit/>
          </a:bodyPr>
          <a:lstStyle/>
          <a:p>
            <a:r>
              <a:rPr lang="zh-CN" altLang="en-US" dirty="0" smtClean="0">
                <a:solidFill>
                  <a:srgbClr val="0070C0"/>
                </a:solidFill>
              </a:rPr>
              <a:t>（二）全日制实习生</a:t>
            </a:r>
            <a:endParaRPr lang="en-US" altLang="zh-CN" dirty="0" smtClean="0">
              <a:solidFill>
                <a:srgbClr val="0070C0"/>
              </a:solidFill>
            </a:endParaRPr>
          </a:p>
          <a:p>
            <a:r>
              <a:rPr lang="zh-CN" altLang="zh-CN" dirty="0"/>
              <a:t>正在接受全日制学历教育的学生因实习取得劳务报酬所得的，扣缴义务人预扣预缴个人所得税时，可按照《国家税务总局关于发布〈个人所得税扣缴申报管理办法（试行）〉的公告》（</a:t>
            </a:r>
            <a:r>
              <a:rPr lang="en-US" altLang="zh-CN" dirty="0"/>
              <a:t>2018</a:t>
            </a:r>
            <a:r>
              <a:rPr lang="zh-CN" altLang="zh-CN" dirty="0"/>
              <a:t>年第</a:t>
            </a:r>
            <a:r>
              <a:rPr lang="en-US" altLang="zh-CN" dirty="0"/>
              <a:t>61</a:t>
            </a:r>
            <a:r>
              <a:rPr lang="zh-CN" altLang="zh-CN" dirty="0"/>
              <a:t>号）规定的累计预扣法计算并预扣预缴税款</a:t>
            </a:r>
            <a:endParaRPr lang="en-US" altLang="zh-CN" dirty="0" smtClean="0">
              <a:solidFill>
                <a:srgbClr val="0070C0"/>
              </a:solidFill>
            </a:endParaRPr>
          </a:p>
          <a:p>
            <a:r>
              <a:rPr lang="zh-CN" altLang="zh-CN" dirty="0" smtClean="0">
                <a:solidFill>
                  <a:srgbClr val="FF0000"/>
                </a:solidFill>
              </a:rPr>
              <a:t>累计</a:t>
            </a:r>
            <a:r>
              <a:rPr lang="zh-CN" altLang="zh-CN" dirty="0">
                <a:solidFill>
                  <a:srgbClr val="FF0000"/>
                </a:solidFill>
              </a:rPr>
              <a:t>预扣法</a:t>
            </a:r>
            <a:r>
              <a:rPr lang="zh-CN" altLang="zh-CN" dirty="0"/>
              <a:t>计算并预扣预缴税款</a:t>
            </a:r>
            <a:endParaRPr lang="en-US" altLang="zh-CN" dirty="0"/>
          </a:p>
          <a:p>
            <a:r>
              <a:rPr lang="zh-CN" altLang="zh-CN" dirty="0"/>
              <a:t>本期应预扣预缴税额</a:t>
            </a:r>
            <a:r>
              <a:rPr lang="en-US" altLang="zh-CN" dirty="0"/>
              <a:t>=</a:t>
            </a:r>
            <a:r>
              <a:rPr lang="zh-CN" altLang="zh-CN" dirty="0"/>
              <a:t>（累计收入额</a:t>
            </a:r>
            <a:r>
              <a:rPr lang="en-US" altLang="zh-CN" dirty="0"/>
              <a:t>-</a:t>
            </a:r>
            <a:r>
              <a:rPr lang="zh-CN" altLang="zh-CN" dirty="0"/>
              <a:t>累计减除费用）×预扣率</a:t>
            </a:r>
            <a:r>
              <a:rPr lang="en-US" altLang="zh-CN" dirty="0"/>
              <a:t>-</a:t>
            </a:r>
            <a:r>
              <a:rPr lang="zh-CN" altLang="zh-CN" dirty="0"/>
              <a:t>速算扣除数</a:t>
            </a:r>
            <a:r>
              <a:rPr lang="en-US" altLang="zh-CN" dirty="0"/>
              <a:t>-</a:t>
            </a:r>
            <a:r>
              <a:rPr lang="zh-CN" altLang="zh-CN" dirty="0"/>
              <a:t>累计减免税额</a:t>
            </a:r>
            <a:r>
              <a:rPr lang="en-US" altLang="zh-CN" dirty="0"/>
              <a:t>-</a:t>
            </a:r>
            <a:r>
              <a:rPr lang="zh-CN" altLang="zh-CN" dirty="0"/>
              <a:t>累计已预扣预缴税额</a:t>
            </a:r>
          </a:p>
          <a:p>
            <a:r>
              <a:rPr lang="zh-CN" altLang="zh-CN" dirty="0"/>
              <a:t>其中，累计减除费用按照</a:t>
            </a:r>
            <a:r>
              <a:rPr lang="en-US" altLang="zh-CN" dirty="0"/>
              <a:t>5000</a:t>
            </a:r>
            <a:r>
              <a:rPr lang="zh-CN" altLang="zh-CN" dirty="0"/>
              <a:t>元</a:t>
            </a:r>
            <a:r>
              <a:rPr lang="en-US" altLang="zh-CN" dirty="0"/>
              <a:t>/</a:t>
            </a:r>
            <a:r>
              <a:rPr lang="zh-CN" altLang="zh-CN" dirty="0"/>
              <a:t>月乘以纳税人在本单位开始实习月份起至本月的实习月份数</a:t>
            </a:r>
            <a:r>
              <a:rPr lang="zh-CN" altLang="zh-CN" dirty="0" smtClean="0"/>
              <a:t>计算</a:t>
            </a:r>
            <a:endParaRPr lang="en-US" altLang="zh-CN" dirty="0"/>
          </a:p>
        </p:txBody>
      </p:sp>
    </p:spTree>
    <p:extLst>
      <p:ext uri="{BB962C8B-B14F-4D97-AF65-F5344CB8AC3E}">
        <p14:creationId xmlns:p14="http://schemas.microsoft.com/office/powerpoint/2010/main" val="259810131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lstStyle/>
          <a:p>
            <a:r>
              <a:rPr lang="en-US" altLang="zh-CN" dirty="0">
                <a:solidFill>
                  <a:srgbClr val="0070C0"/>
                </a:solidFill>
              </a:rPr>
              <a:t>【</a:t>
            </a:r>
            <a:r>
              <a:rPr lang="zh-CN" altLang="en-US" dirty="0">
                <a:solidFill>
                  <a:srgbClr val="0070C0"/>
                </a:solidFill>
              </a:rPr>
              <a:t>案例</a:t>
            </a:r>
            <a:r>
              <a:rPr lang="en-US" altLang="zh-CN" dirty="0">
                <a:solidFill>
                  <a:srgbClr val="0070C0"/>
                </a:solidFill>
              </a:rPr>
              <a:t>】</a:t>
            </a:r>
            <a:r>
              <a:rPr lang="zh-CN" altLang="zh-CN" dirty="0"/>
              <a:t>学生小张</a:t>
            </a:r>
            <a:r>
              <a:rPr lang="en-US" altLang="zh-CN" dirty="0"/>
              <a:t>7</a:t>
            </a:r>
            <a:r>
              <a:rPr lang="zh-CN" altLang="zh-CN" dirty="0"/>
              <a:t>月份在某公司实习取得劳务报酬</a:t>
            </a:r>
            <a:r>
              <a:rPr lang="en-US" altLang="zh-CN" dirty="0"/>
              <a:t>3000</a:t>
            </a:r>
            <a:r>
              <a:rPr lang="zh-CN" altLang="zh-CN" dirty="0"/>
              <a:t>元。扣缴单位在为其预扣预缴劳务报酬所得个人所得税时，可采取累计预扣法预扣预缴税款。小张</a:t>
            </a:r>
            <a:r>
              <a:rPr lang="en-US" altLang="zh-CN" dirty="0"/>
              <a:t>7</a:t>
            </a:r>
            <a:r>
              <a:rPr lang="zh-CN" altLang="zh-CN" dirty="0"/>
              <a:t>月份劳务报酬扣除</a:t>
            </a:r>
            <a:r>
              <a:rPr lang="en-US" altLang="zh-CN" dirty="0"/>
              <a:t>5000</a:t>
            </a:r>
            <a:r>
              <a:rPr lang="zh-CN" altLang="zh-CN" dirty="0"/>
              <a:t>元减除费用后则无需预缴税款</a:t>
            </a:r>
            <a:r>
              <a:rPr lang="zh-CN" altLang="en-US" dirty="0"/>
              <a:t>（</a:t>
            </a:r>
            <a:r>
              <a:rPr lang="zh-CN" altLang="zh-CN" dirty="0"/>
              <a:t>比预扣预缴方法完善调整前少预缴</a:t>
            </a:r>
            <a:r>
              <a:rPr lang="en-US" altLang="zh-CN" dirty="0"/>
              <a:t>440</a:t>
            </a:r>
            <a:r>
              <a:rPr lang="zh-CN" altLang="zh-CN" dirty="0"/>
              <a:t>元。如小张年内再无其他综合所得，也就无需办理年度汇算退税</a:t>
            </a:r>
            <a:r>
              <a:rPr lang="zh-CN" altLang="en-US" dirty="0"/>
              <a:t>）</a:t>
            </a:r>
            <a:endParaRPr lang="en-US" altLang="zh-CN" dirty="0"/>
          </a:p>
          <a:p>
            <a:endParaRPr lang="zh-CN" altLang="en-US" dirty="0"/>
          </a:p>
        </p:txBody>
      </p:sp>
    </p:spTree>
    <p:extLst>
      <p:ext uri="{BB962C8B-B14F-4D97-AF65-F5344CB8AC3E}">
        <p14:creationId xmlns:p14="http://schemas.microsoft.com/office/powerpoint/2010/main" val="146132869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27215" y="260648"/>
            <a:ext cx="6474649" cy="6481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698413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155689"/>
            <a:ext cx="8861728" cy="5660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a:extLst>
              <a:ext uri="{FF2B5EF4-FFF2-40B4-BE49-F238E27FC236}">
                <a16:creationId xmlns="" xmlns:a16="http://schemas.microsoft.com/office/drawing/2014/main" id="{D2DD35EF-1B8D-49B6-8F23-18AC15FDF818}"/>
              </a:ext>
            </a:extLst>
          </p:cNvPr>
          <p:cNvSpPr/>
          <p:nvPr/>
        </p:nvSpPr>
        <p:spPr>
          <a:xfrm>
            <a:off x="1835696" y="3717032"/>
            <a:ext cx="554461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劳务报酬（保险营销员、证券经纪人、其他连续劳务）</a:t>
            </a:r>
          </a:p>
        </p:txBody>
      </p:sp>
    </p:spTree>
    <p:extLst>
      <p:ext uri="{BB962C8B-B14F-4D97-AF65-F5344CB8AC3E}">
        <p14:creationId xmlns:p14="http://schemas.microsoft.com/office/powerpoint/2010/main" val="10547518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增值税主要政策变动</a:t>
            </a:r>
          </a:p>
        </p:txBody>
      </p:sp>
      <p:sp>
        <p:nvSpPr>
          <p:cNvPr id="3" name="内容占位符 2"/>
          <p:cNvSpPr>
            <a:spLocks noGrp="1"/>
          </p:cNvSpPr>
          <p:nvPr>
            <p:ph idx="1"/>
          </p:nvPr>
        </p:nvSpPr>
        <p:spPr/>
        <p:txBody>
          <a:bodyPr/>
          <a:lstStyle/>
          <a:p>
            <a:r>
              <a:rPr lang="zh-CN" altLang="en-US" dirty="0" smtClean="0">
                <a:solidFill>
                  <a:srgbClr val="FF0000"/>
                </a:solidFill>
              </a:rPr>
              <a:t>三</a:t>
            </a:r>
            <a:r>
              <a:rPr lang="en-US" altLang="zh-CN" dirty="0" smtClean="0">
                <a:solidFill>
                  <a:srgbClr val="FF0000"/>
                </a:solidFill>
              </a:rPr>
              <a:t>.</a:t>
            </a:r>
            <a:r>
              <a:rPr lang="zh-CN" altLang="en-US" dirty="0" smtClean="0">
                <a:solidFill>
                  <a:srgbClr val="FF0000"/>
                </a:solidFill>
              </a:rPr>
              <a:t>计税方法</a:t>
            </a:r>
            <a:endParaRPr lang="en-US" altLang="zh-CN" dirty="0" smtClean="0">
              <a:solidFill>
                <a:srgbClr val="FF0000"/>
              </a:solidFill>
            </a:endParaRPr>
          </a:p>
          <a:p>
            <a:r>
              <a:rPr lang="zh-CN" altLang="zh-CN" dirty="0">
                <a:solidFill>
                  <a:srgbClr val="0070C0"/>
                </a:solidFill>
              </a:rPr>
              <a:t>购入未完工的房地产老项目继续</a:t>
            </a:r>
            <a:r>
              <a:rPr lang="zh-CN" altLang="zh-CN" dirty="0" smtClean="0">
                <a:solidFill>
                  <a:srgbClr val="0070C0"/>
                </a:solidFill>
              </a:rPr>
              <a:t>开发</a:t>
            </a:r>
            <a:r>
              <a:rPr lang="zh-CN" altLang="en-US" dirty="0" smtClean="0">
                <a:solidFill>
                  <a:srgbClr val="0070C0"/>
                </a:solidFill>
              </a:rPr>
              <a:t>（</a:t>
            </a:r>
            <a:r>
              <a:rPr lang="zh-CN" altLang="zh-CN" dirty="0">
                <a:solidFill>
                  <a:srgbClr val="0070C0"/>
                </a:solidFill>
              </a:rPr>
              <a:t>财政部 税务总局公告</a:t>
            </a:r>
            <a:r>
              <a:rPr lang="en-US" altLang="zh-CN" dirty="0">
                <a:solidFill>
                  <a:srgbClr val="0070C0"/>
                </a:solidFill>
              </a:rPr>
              <a:t>2020</a:t>
            </a:r>
            <a:r>
              <a:rPr lang="zh-CN" altLang="zh-CN" dirty="0">
                <a:solidFill>
                  <a:srgbClr val="0070C0"/>
                </a:solidFill>
              </a:rPr>
              <a:t>年第</a:t>
            </a:r>
            <a:r>
              <a:rPr lang="en-US" altLang="zh-CN" dirty="0">
                <a:solidFill>
                  <a:srgbClr val="0070C0"/>
                </a:solidFill>
              </a:rPr>
              <a:t>2</a:t>
            </a:r>
            <a:r>
              <a:rPr lang="zh-CN" altLang="zh-CN" dirty="0" smtClean="0">
                <a:solidFill>
                  <a:srgbClr val="0070C0"/>
                </a:solidFill>
              </a:rPr>
              <a:t>号</a:t>
            </a:r>
            <a:r>
              <a:rPr lang="zh-CN" altLang="en-US" dirty="0" smtClean="0">
                <a:solidFill>
                  <a:srgbClr val="0070C0"/>
                </a:solidFill>
              </a:rPr>
              <a:t>）</a:t>
            </a:r>
            <a:endParaRPr lang="en-US" altLang="zh-CN" dirty="0" smtClean="0">
              <a:solidFill>
                <a:srgbClr val="0070C0"/>
              </a:solidFill>
            </a:endParaRPr>
          </a:p>
          <a:p>
            <a:r>
              <a:rPr lang="zh-CN" altLang="zh-CN" dirty="0"/>
              <a:t>房地产开发企业中的一般纳税人购入未完工的房地产老项目继续开发后，以</a:t>
            </a:r>
            <a:r>
              <a:rPr lang="zh-CN" altLang="zh-CN" dirty="0">
                <a:solidFill>
                  <a:srgbClr val="FF0000"/>
                </a:solidFill>
              </a:rPr>
              <a:t>自己名义立项</a:t>
            </a:r>
            <a:r>
              <a:rPr lang="zh-CN" altLang="zh-CN" dirty="0"/>
              <a:t>销售的不动产，属于房地产老项目，可以选择适用简易计税方法按照</a:t>
            </a:r>
            <a:r>
              <a:rPr lang="en-US" altLang="zh-CN" dirty="0"/>
              <a:t>5%</a:t>
            </a:r>
            <a:r>
              <a:rPr lang="zh-CN" altLang="zh-CN" dirty="0"/>
              <a:t>的征收率计算缴纳</a:t>
            </a:r>
            <a:r>
              <a:rPr lang="zh-CN" altLang="zh-CN" dirty="0" smtClean="0"/>
              <a:t>增值税</a:t>
            </a:r>
            <a:endParaRPr lang="en-US" altLang="zh-CN" dirty="0" smtClean="0"/>
          </a:p>
          <a:p>
            <a:r>
              <a:rPr lang="zh-CN" altLang="en-US" dirty="0" smtClean="0">
                <a:solidFill>
                  <a:srgbClr val="FF0000"/>
                </a:solidFill>
              </a:rPr>
              <a:t>注：</a:t>
            </a:r>
            <a:endParaRPr lang="en-US" altLang="zh-CN" dirty="0" smtClean="0">
              <a:solidFill>
                <a:srgbClr val="FF0000"/>
              </a:solidFill>
            </a:endParaRPr>
          </a:p>
          <a:p>
            <a:r>
              <a:rPr lang="en-US" altLang="zh-CN" dirty="0" smtClean="0"/>
              <a:t>1.</a:t>
            </a:r>
            <a:r>
              <a:rPr lang="zh-CN" altLang="en-US" dirty="0" smtClean="0"/>
              <a:t>购入标的必须是老项目</a:t>
            </a:r>
            <a:endParaRPr lang="en-US" altLang="zh-CN" dirty="0" smtClean="0"/>
          </a:p>
          <a:p>
            <a:r>
              <a:rPr lang="en-US" altLang="zh-CN" dirty="0" smtClean="0"/>
              <a:t>2.</a:t>
            </a:r>
            <a:r>
              <a:rPr lang="zh-CN" altLang="en-US" dirty="0" smtClean="0"/>
              <a:t>可以选择简易或一般计税方法（一般计税方法时，</a:t>
            </a:r>
            <a:r>
              <a:rPr lang="zh-CN" altLang="en-US" dirty="0" smtClean="0">
                <a:solidFill>
                  <a:srgbClr val="FF0000"/>
                </a:solidFill>
              </a:rPr>
              <a:t>土地</a:t>
            </a:r>
            <a:r>
              <a:rPr lang="zh-CN" altLang="en-US" dirty="0" smtClean="0"/>
              <a:t>凭取得的增值税专用发票进项税额）</a:t>
            </a:r>
            <a:endParaRPr lang="en-US" altLang="zh-CN" dirty="0" smtClean="0"/>
          </a:p>
        </p:txBody>
      </p:sp>
    </p:spTree>
    <p:extLst>
      <p:ext uri="{BB962C8B-B14F-4D97-AF65-F5344CB8AC3E}">
        <p14:creationId xmlns:p14="http://schemas.microsoft.com/office/powerpoint/2010/main" val="327037892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2536" y="188640"/>
            <a:ext cx="9541336" cy="612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710672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548681"/>
            <a:ext cx="8714059"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306944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lstStyle/>
          <a:p>
            <a:r>
              <a:rPr lang="zh-CN" altLang="en-US" dirty="0" smtClean="0">
                <a:solidFill>
                  <a:srgbClr val="0070C0"/>
                </a:solidFill>
              </a:rPr>
              <a:t>（三）承诺与留存资料</a:t>
            </a:r>
            <a:endParaRPr lang="en-US" altLang="zh-CN" dirty="0" smtClean="0">
              <a:solidFill>
                <a:srgbClr val="0070C0"/>
              </a:solidFill>
            </a:endParaRPr>
          </a:p>
          <a:p>
            <a:r>
              <a:rPr lang="zh-CN" altLang="zh-CN" dirty="0" smtClean="0"/>
              <a:t>符合规定</a:t>
            </a:r>
            <a:r>
              <a:rPr lang="zh-CN" altLang="zh-CN" dirty="0"/>
              <a:t>并可按上述条款预扣预缴个人所得税的纳税人，应当及时向扣缴义务人申明并如实提供相关佐证资料或承诺书，并对相关资料及承诺书的真实性、准确性、完整性</a:t>
            </a:r>
            <a:r>
              <a:rPr lang="zh-CN" altLang="zh-CN" dirty="0" smtClean="0"/>
              <a:t>负责</a:t>
            </a:r>
            <a:endParaRPr lang="en-US" altLang="zh-CN" dirty="0" smtClean="0"/>
          </a:p>
          <a:p>
            <a:r>
              <a:rPr lang="zh-CN" altLang="zh-CN" dirty="0" smtClean="0"/>
              <a:t>相关</a:t>
            </a:r>
            <a:r>
              <a:rPr lang="zh-CN" altLang="zh-CN" dirty="0"/>
              <a:t>资料或承诺书，纳税人及扣缴义务人需留存</a:t>
            </a:r>
            <a:r>
              <a:rPr lang="zh-CN" altLang="zh-CN" dirty="0" smtClean="0"/>
              <a:t>备查</a:t>
            </a:r>
            <a:r>
              <a:rPr lang="en-US" altLang="zh-CN" dirty="0" smtClean="0"/>
              <a:t> </a:t>
            </a:r>
            <a:endParaRPr lang="zh-CN" altLang="zh-CN" dirty="0"/>
          </a:p>
          <a:p>
            <a:endParaRPr lang="zh-CN" altLang="en-US" dirty="0"/>
          </a:p>
        </p:txBody>
      </p:sp>
    </p:spTree>
    <p:extLst>
      <p:ext uri="{BB962C8B-B14F-4D97-AF65-F5344CB8AC3E}">
        <p14:creationId xmlns:p14="http://schemas.microsoft.com/office/powerpoint/2010/main" val="302091211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normAutofit/>
          </a:bodyPr>
          <a:lstStyle/>
          <a:p>
            <a:r>
              <a:rPr lang="zh-CN" altLang="en-US" dirty="0" smtClean="0">
                <a:solidFill>
                  <a:srgbClr val="FF0000"/>
                </a:solidFill>
              </a:rPr>
              <a:t>三</a:t>
            </a:r>
            <a:r>
              <a:rPr lang="en-US" altLang="zh-CN" dirty="0" smtClean="0">
                <a:solidFill>
                  <a:srgbClr val="FF0000"/>
                </a:solidFill>
              </a:rPr>
              <a:t>.</a:t>
            </a:r>
            <a:r>
              <a:rPr lang="zh-CN" altLang="zh-CN" dirty="0">
                <a:solidFill>
                  <a:srgbClr val="FF0000"/>
                </a:solidFill>
              </a:rPr>
              <a:t>简便</a:t>
            </a:r>
            <a:r>
              <a:rPr lang="zh-CN" altLang="zh-CN" dirty="0" smtClean="0">
                <a:solidFill>
                  <a:srgbClr val="FF0000"/>
                </a:solidFill>
              </a:rPr>
              <a:t>优化</a:t>
            </a:r>
            <a:r>
              <a:rPr lang="zh-CN" altLang="zh-CN" dirty="0">
                <a:solidFill>
                  <a:srgbClr val="FF0000"/>
                </a:solidFill>
              </a:rPr>
              <a:t>预扣</a:t>
            </a:r>
            <a:r>
              <a:rPr lang="zh-CN" altLang="zh-CN" dirty="0" smtClean="0">
                <a:solidFill>
                  <a:srgbClr val="FF0000"/>
                </a:solidFill>
              </a:rPr>
              <a:t>预缴方法</a:t>
            </a:r>
            <a:r>
              <a:rPr lang="zh-CN" altLang="en-US" sz="2000" dirty="0" smtClean="0">
                <a:solidFill>
                  <a:srgbClr val="0070C0"/>
                </a:solidFill>
              </a:rPr>
              <a:t>（</a:t>
            </a:r>
            <a:r>
              <a:rPr lang="zh-CN" altLang="zh-CN" sz="2000" dirty="0">
                <a:solidFill>
                  <a:srgbClr val="0070C0"/>
                </a:solidFill>
              </a:rPr>
              <a:t>国家税务总局公告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19</a:t>
            </a:r>
            <a:r>
              <a:rPr lang="zh-CN" altLang="zh-CN" sz="2000" dirty="0">
                <a:solidFill>
                  <a:srgbClr val="0070C0"/>
                </a:solidFill>
              </a:rPr>
              <a:t>号 </a:t>
            </a:r>
            <a:r>
              <a:rPr lang="zh-CN" altLang="en-US" sz="2000" dirty="0" smtClean="0">
                <a:solidFill>
                  <a:srgbClr val="0070C0"/>
                </a:solidFill>
              </a:rPr>
              <a:t>）</a:t>
            </a:r>
            <a:endParaRPr lang="en-US" altLang="zh-CN" sz="2000" dirty="0" smtClean="0">
              <a:solidFill>
                <a:srgbClr val="0070C0"/>
              </a:solidFill>
            </a:endParaRPr>
          </a:p>
          <a:p>
            <a:r>
              <a:rPr lang="zh-CN" altLang="en-US" dirty="0">
                <a:solidFill>
                  <a:srgbClr val="0070C0"/>
                </a:solidFill>
              </a:rPr>
              <a:t>（一）适用对象</a:t>
            </a:r>
            <a:endParaRPr lang="en-US" altLang="zh-CN" dirty="0">
              <a:solidFill>
                <a:srgbClr val="0070C0"/>
              </a:solidFill>
            </a:endParaRPr>
          </a:p>
          <a:p>
            <a:r>
              <a:rPr lang="zh-CN" altLang="en-US" dirty="0"/>
              <a:t>（</a:t>
            </a:r>
            <a:r>
              <a:rPr lang="en-US" altLang="zh-CN" dirty="0"/>
              <a:t>1</a:t>
            </a:r>
            <a:r>
              <a:rPr lang="zh-CN" altLang="en-US" dirty="0"/>
              <a:t>）</a:t>
            </a:r>
            <a:r>
              <a:rPr lang="zh-CN" altLang="zh-CN" dirty="0"/>
              <a:t>上一完整纳税年度内每月均在同一单位预扣预缴工资、薪金所得个人所得税且全年工资、薪金收入不超过</a:t>
            </a:r>
            <a:r>
              <a:rPr lang="en-US" altLang="zh-CN" dirty="0"/>
              <a:t>6</a:t>
            </a:r>
            <a:r>
              <a:rPr lang="zh-CN" altLang="zh-CN" dirty="0"/>
              <a:t>万元的居民个人</a:t>
            </a:r>
            <a:endParaRPr lang="en-US" altLang="zh-CN" dirty="0"/>
          </a:p>
          <a:p>
            <a:r>
              <a:rPr lang="zh-CN" altLang="en-US" dirty="0"/>
              <a:t>（</a:t>
            </a:r>
            <a:r>
              <a:rPr lang="en-US" altLang="zh-CN" dirty="0"/>
              <a:t>2</a:t>
            </a:r>
            <a:r>
              <a:rPr lang="zh-CN" altLang="en-US" dirty="0"/>
              <a:t>）</a:t>
            </a:r>
            <a:r>
              <a:rPr lang="zh-CN" altLang="zh-CN" dirty="0"/>
              <a:t>按照累计预扣法预扣预缴劳务报酬所得个人所得税的居民个人</a:t>
            </a:r>
            <a:r>
              <a:rPr lang="zh-CN" altLang="en-US" dirty="0" smtClean="0"/>
              <a:t>比照（如保险营销员等）</a:t>
            </a:r>
            <a:endParaRPr lang="en-US" altLang="zh-CN" dirty="0"/>
          </a:p>
          <a:p>
            <a:r>
              <a:rPr lang="zh-CN" altLang="en-US" dirty="0">
                <a:solidFill>
                  <a:srgbClr val="0070C0"/>
                </a:solidFill>
              </a:rPr>
              <a:t>（二）预扣预缴</a:t>
            </a:r>
            <a:endParaRPr lang="en-US" altLang="zh-CN" dirty="0">
              <a:solidFill>
                <a:srgbClr val="0070C0"/>
              </a:solidFill>
            </a:endParaRPr>
          </a:p>
          <a:p>
            <a:r>
              <a:rPr lang="zh-CN" altLang="zh-CN" dirty="0"/>
              <a:t>扣缴义务人在预扣预缴本年度工资、薪金所得个人所得税时，累计减除费用自</a:t>
            </a:r>
            <a:r>
              <a:rPr lang="en-US" altLang="zh-CN" dirty="0"/>
              <a:t>1</a:t>
            </a:r>
            <a:r>
              <a:rPr lang="zh-CN" altLang="zh-CN" dirty="0"/>
              <a:t>月份起</a:t>
            </a:r>
            <a:r>
              <a:rPr lang="zh-CN" altLang="zh-CN" dirty="0">
                <a:solidFill>
                  <a:srgbClr val="FF0000"/>
                </a:solidFill>
              </a:rPr>
              <a:t>直接按照全年</a:t>
            </a:r>
            <a:r>
              <a:rPr lang="en-US" altLang="zh-CN" dirty="0">
                <a:solidFill>
                  <a:srgbClr val="FF0000"/>
                </a:solidFill>
              </a:rPr>
              <a:t>6</a:t>
            </a:r>
            <a:r>
              <a:rPr lang="zh-CN" altLang="zh-CN" dirty="0">
                <a:solidFill>
                  <a:srgbClr val="FF0000"/>
                </a:solidFill>
              </a:rPr>
              <a:t>万元</a:t>
            </a:r>
            <a:r>
              <a:rPr lang="zh-CN" altLang="zh-CN" dirty="0"/>
              <a:t>计算扣除。即，在纳税人累计收入不超过</a:t>
            </a:r>
            <a:r>
              <a:rPr lang="en-US" altLang="zh-CN" dirty="0"/>
              <a:t>6</a:t>
            </a:r>
            <a:r>
              <a:rPr lang="zh-CN" altLang="zh-CN" dirty="0"/>
              <a:t>万元的月份，暂不预扣预缴个人所得税；在其累计收入超过</a:t>
            </a:r>
            <a:r>
              <a:rPr lang="en-US" altLang="zh-CN" dirty="0"/>
              <a:t>6</a:t>
            </a:r>
            <a:r>
              <a:rPr lang="zh-CN" altLang="zh-CN" dirty="0"/>
              <a:t>万元的当月及年内后续月份，再预扣预缴个人所得</a:t>
            </a:r>
            <a:r>
              <a:rPr lang="zh-CN" altLang="zh-CN" dirty="0" smtClean="0"/>
              <a:t>税</a:t>
            </a:r>
            <a:r>
              <a:rPr lang="en-US" altLang="zh-CN" dirty="0" smtClean="0"/>
              <a:t> </a:t>
            </a:r>
            <a:endParaRPr lang="zh-CN" altLang="zh-CN" dirty="0"/>
          </a:p>
        </p:txBody>
      </p:sp>
    </p:spTree>
    <p:extLst>
      <p:ext uri="{BB962C8B-B14F-4D97-AF65-F5344CB8AC3E}">
        <p14:creationId xmlns:p14="http://schemas.microsoft.com/office/powerpoint/2010/main" val="81548922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个人所得税主要政策变动</a:t>
            </a:r>
          </a:p>
        </p:txBody>
      </p:sp>
      <p:sp>
        <p:nvSpPr>
          <p:cNvPr id="3" name="内容占位符 2"/>
          <p:cNvSpPr>
            <a:spLocks noGrp="1"/>
          </p:cNvSpPr>
          <p:nvPr>
            <p:ph idx="1"/>
          </p:nvPr>
        </p:nvSpPr>
        <p:spPr/>
        <p:txBody>
          <a:bodyPr/>
          <a:lstStyle/>
          <a:p>
            <a:r>
              <a:rPr lang="zh-CN" altLang="en-US" dirty="0" smtClean="0">
                <a:solidFill>
                  <a:srgbClr val="0070C0"/>
                </a:solidFill>
              </a:rPr>
              <a:t>（三）扣缴申报</a:t>
            </a:r>
            <a:endParaRPr lang="en-US" altLang="zh-CN" dirty="0" smtClean="0">
              <a:solidFill>
                <a:srgbClr val="0070C0"/>
              </a:solidFill>
            </a:endParaRPr>
          </a:p>
          <a:p>
            <a:r>
              <a:rPr lang="zh-CN" altLang="zh-CN" dirty="0" smtClean="0"/>
              <a:t>扣缴</a:t>
            </a:r>
            <a:r>
              <a:rPr lang="zh-CN" altLang="zh-CN" dirty="0"/>
              <a:t>义务人应当按规定办理全员全额扣缴申报，并在《个人所得税扣缴申报表》相应纳税人的备注栏注明“上年各月均有申报且全年收入不超过</a:t>
            </a:r>
            <a:r>
              <a:rPr lang="en-US" altLang="zh-CN" dirty="0"/>
              <a:t>6</a:t>
            </a:r>
            <a:r>
              <a:rPr lang="zh-CN" altLang="zh-CN" dirty="0"/>
              <a:t>万元”</a:t>
            </a:r>
            <a:r>
              <a:rPr lang="zh-CN" altLang="zh-CN" dirty="0" smtClean="0"/>
              <a:t>字样</a:t>
            </a:r>
            <a:r>
              <a:rPr lang="en-US" altLang="zh-CN" dirty="0" smtClean="0"/>
              <a:t> </a:t>
            </a:r>
            <a:endParaRPr lang="zh-CN" altLang="zh-CN" dirty="0"/>
          </a:p>
          <a:p>
            <a:r>
              <a:rPr lang="zh-CN" altLang="zh-CN" dirty="0" smtClean="0"/>
              <a:t>自</a:t>
            </a:r>
            <a:r>
              <a:rPr lang="en-US" altLang="zh-CN" dirty="0"/>
              <a:t>2021</a:t>
            </a:r>
            <a:r>
              <a:rPr lang="zh-CN" altLang="zh-CN" dirty="0"/>
              <a:t>年</a:t>
            </a:r>
            <a:r>
              <a:rPr lang="en-US" altLang="zh-CN" dirty="0"/>
              <a:t>1</a:t>
            </a:r>
            <a:r>
              <a:rPr lang="zh-CN" altLang="zh-CN" dirty="0"/>
              <a:t>月</a:t>
            </a:r>
            <a:r>
              <a:rPr lang="en-US" altLang="zh-CN" dirty="0"/>
              <a:t>1</a:t>
            </a:r>
            <a:r>
              <a:rPr lang="zh-CN" altLang="zh-CN" dirty="0"/>
              <a:t>日</a:t>
            </a:r>
            <a:r>
              <a:rPr lang="zh-CN" altLang="zh-CN" dirty="0" smtClean="0"/>
              <a:t>起</a:t>
            </a:r>
            <a:r>
              <a:rPr lang="zh-CN" altLang="zh-CN" dirty="0"/>
              <a:t>施行</a:t>
            </a:r>
            <a:endParaRPr lang="zh-CN" altLang="en-US" dirty="0">
              <a:solidFill>
                <a:srgbClr val="0070C0"/>
              </a:solidFill>
            </a:endParaRPr>
          </a:p>
        </p:txBody>
      </p:sp>
    </p:spTree>
    <p:extLst>
      <p:ext uri="{BB962C8B-B14F-4D97-AF65-F5344CB8AC3E}">
        <p14:creationId xmlns:p14="http://schemas.microsoft.com/office/powerpoint/2010/main" val="157258459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其他税费主要政策变动</a:t>
            </a:r>
          </a:p>
        </p:txBody>
      </p:sp>
      <p:sp>
        <p:nvSpPr>
          <p:cNvPr id="3" name="内容占位符 2"/>
          <p:cNvSpPr>
            <a:spLocks noGrp="1"/>
          </p:cNvSpPr>
          <p:nvPr>
            <p:ph idx="1"/>
          </p:nvPr>
        </p:nvSpPr>
        <p:spPr/>
        <p:txBody>
          <a:bodyPr/>
          <a:lstStyle/>
          <a:p>
            <a:r>
              <a:rPr lang="zh-CN" altLang="en-US" dirty="0" smtClean="0">
                <a:solidFill>
                  <a:srgbClr val="FF0000"/>
                </a:solidFill>
              </a:rPr>
              <a:t>一</a:t>
            </a:r>
            <a:r>
              <a:rPr lang="en-US" altLang="zh-CN" dirty="0" smtClean="0">
                <a:solidFill>
                  <a:srgbClr val="FF0000"/>
                </a:solidFill>
              </a:rPr>
              <a:t>.</a:t>
            </a:r>
            <a:r>
              <a:rPr lang="zh-CN" altLang="zh-CN" dirty="0" smtClean="0">
                <a:solidFill>
                  <a:srgbClr val="FF0000"/>
                </a:solidFill>
              </a:rPr>
              <a:t>物流</a:t>
            </a:r>
            <a:r>
              <a:rPr lang="zh-CN" altLang="zh-CN" dirty="0">
                <a:solidFill>
                  <a:srgbClr val="FF0000"/>
                </a:solidFill>
              </a:rPr>
              <a:t>企业大宗商品仓储设施用地城镇土地使用税优惠</a:t>
            </a:r>
            <a:r>
              <a:rPr lang="zh-CN" altLang="en-US" sz="2000" dirty="0">
                <a:solidFill>
                  <a:srgbClr val="0070C0"/>
                </a:solidFill>
              </a:rPr>
              <a:t>（</a:t>
            </a:r>
            <a:r>
              <a:rPr lang="zh-CN" altLang="zh-CN" sz="2000" dirty="0">
                <a:solidFill>
                  <a:srgbClr val="0070C0"/>
                </a:solidFill>
              </a:rPr>
              <a:t>财政部</a:t>
            </a:r>
            <a:r>
              <a:rPr lang="en-US" altLang="zh-CN" sz="2000" dirty="0">
                <a:solidFill>
                  <a:srgbClr val="0070C0"/>
                </a:solidFill>
              </a:rPr>
              <a:t> </a:t>
            </a:r>
            <a:r>
              <a:rPr lang="zh-CN" altLang="zh-CN" sz="2000" dirty="0">
                <a:solidFill>
                  <a:srgbClr val="0070C0"/>
                </a:solidFill>
              </a:rPr>
              <a:t>税务总局公告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16</a:t>
            </a:r>
            <a:r>
              <a:rPr lang="zh-CN" altLang="zh-CN" sz="2000" dirty="0">
                <a:solidFill>
                  <a:srgbClr val="0070C0"/>
                </a:solidFill>
              </a:rPr>
              <a:t>号</a:t>
            </a:r>
            <a:r>
              <a:rPr lang="zh-CN" altLang="en-US" sz="2000" dirty="0">
                <a:solidFill>
                  <a:srgbClr val="0070C0"/>
                </a:solidFill>
              </a:rPr>
              <a:t>）</a:t>
            </a:r>
            <a:endParaRPr lang="en-US" altLang="zh-CN" sz="2000" dirty="0">
              <a:solidFill>
                <a:srgbClr val="0070C0"/>
              </a:solidFill>
            </a:endParaRPr>
          </a:p>
          <a:p>
            <a:r>
              <a:rPr lang="zh-CN" altLang="zh-CN" dirty="0" smtClean="0"/>
              <a:t>自</a:t>
            </a:r>
            <a:r>
              <a:rPr lang="en-US" altLang="zh-CN" dirty="0"/>
              <a:t>2020</a:t>
            </a:r>
            <a:r>
              <a:rPr lang="zh-CN" altLang="zh-CN" dirty="0"/>
              <a:t>年</a:t>
            </a:r>
            <a:r>
              <a:rPr lang="en-US" altLang="zh-CN" dirty="0"/>
              <a:t>1</a:t>
            </a:r>
            <a:r>
              <a:rPr lang="zh-CN" altLang="zh-CN" dirty="0"/>
              <a:t>月</a:t>
            </a:r>
            <a:r>
              <a:rPr lang="en-US" altLang="zh-CN" dirty="0"/>
              <a:t>1</a:t>
            </a:r>
            <a:r>
              <a:rPr lang="zh-CN" altLang="zh-CN" dirty="0"/>
              <a:t>日起至</a:t>
            </a:r>
            <a:r>
              <a:rPr lang="en-US" altLang="zh-CN" dirty="0"/>
              <a:t>2022</a:t>
            </a:r>
            <a:r>
              <a:rPr lang="zh-CN" altLang="zh-CN" dirty="0"/>
              <a:t>年</a:t>
            </a:r>
            <a:r>
              <a:rPr lang="en-US" altLang="zh-CN" dirty="0"/>
              <a:t>12</a:t>
            </a:r>
            <a:r>
              <a:rPr lang="zh-CN" altLang="zh-CN" dirty="0"/>
              <a:t>月</a:t>
            </a:r>
            <a:r>
              <a:rPr lang="en-US" altLang="zh-CN" dirty="0"/>
              <a:t>31</a:t>
            </a:r>
            <a:r>
              <a:rPr lang="zh-CN" altLang="zh-CN" dirty="0"/>
              <a:t>日止</a:t>
            </a:r>
            <a:endParaRPr lang="en-US" altLang="zh-CN" dirty="0"/>
          </a:p>
          <a:p>
            <a:r>
              <a:rPr lang="zh-CN" altLang="en-US" dirty="0" smtClean="0">
                <a:solidFill>
                  <a:srgbClr val="0070C0"/>
                </a:solidFill>
              </a:rPr>
              <a:t>（一）</a:t>
            </a:r>
            <a:r>
              <a:rPr lang="zh-CN" altLang="en-US" dirty="0">
                <a:solidFill>
                  <a:srgbClr val="0070C0"/>
                </a:solidFill>
              </a:rPr>
              <a:t>优惠主体</a:t>
            </a:r>
            <a:endParaRPr lang="en-US" altLang="zh-CN" dirty="0">
              <a:solidFill>
                <a:srgbClr val="0070C0"/>
              </a:solidFill>
            </a:endParaRPr>
          </a:p>
          <a:p>
            <a:r>
              <a:rPr lang="zh-CN" altLang="zh-CN" dirty="0"/>
              <a:t>物流企业</a:t>
            </a:r>
            <a:endParaRPr lang="en-US" altLang="zh-CN" dirty="0"/>
          </a:p>
          <a:p>
            <a:r>
              <a:rPr lang="zh-CN" altLang="zh-CN" dirty="0"/>
              <a:t>是指至少从事</a:t>
            </a:r>
            <a:r>
              <a:rPr lang="zh-CN" altLang="zh-CN" dirty="0">
                <a:solidFill>
                  <a:srgbClr val="FF0000"/>
                </a:solidFill>
              </a:rPr>
              <a:t>仓储或运输</a:t>
            </a:r>
            <a:r>
              <a:rPr lang="zh-CN" altLang="zh-CN" dirty="0"/>
              <a:t>一种经营业务，为工农业生产、流通、进出口和居民生活提供仓储、配送等第三方物流服务，实行独立核算、独立承担民事责任，并在工商部门</a:t>
            </a:r>
            <a:r>
              <a:rPr lang="zh-CN" altLang="zh-CN" dirty="0">
                <a:solidFill>
                  <a:srgbClr val="FF0000"/>
                </a:solidFill>
              </a:rPr>
              <a:t>注册登记</a:t>
            </a:r>
            <a:r>
              <a:rPr lang="zh-CN" altLang="zh-CN" dirty="0"/>
              <a:t>为物流、仓储或运输的</a:t>
            </a:r>
            <a:r>
              <a:rPr lang="zh-CN" altLang="zh-CN" dirty="0">
                <a:solidFill>
                  <a:srgbClr val="FF0000"/>
                </a:solidFill>
              </a:rPr>
              <a:t>专业物流企业</a:t>
            </a:r>
            <a:endParaRPr lang="zh-CN" altLang="en-US" dirty="0">
              <a:solidFill>
                <a:srgbClr val="FF0000"/>
              </a:solidFill>
            </a:endParaRPr>
          </a:p>
          <a:p>
            <a:endParaRPr lang="zh-CN" altLang="en-US" dirty="0"/>
          </a:p>
        </p:txBody>
      </p:sp>
    </p:spTree>
    <p:extLst>
      <p:ext uri="{BB962C8B-B14F-4D97-AF65-F5344CB8AC3E}">
        <p14:creationId xmlns:p14="http://schemas.microsoft.com/office/powerpoint/2010/main" val="174991733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其他税费主要政策变动</a:t>
            </a:r>
          </a:p>
        </p:txBody>
      </p:sp>
      <p:sp>
        <p:nvSpPr>
          <p:cNvPr id="3" name="内容占位符 2"/>
          <p:cNvSpPr>
            <a:spLocks noGrp="1"/>
          </p:cNvSpPr>
          <p:nvPr>
            <p:ph idx="1"/>
          </p:nvPr>
        </p:nvSpPr>
        <p:spPr/>
        <p:txBody>
          <a:bodyPr/>
          <a:lstStyle/>
          <a:p>
            <a:r>
              <a:rPr lang="zh-CN" altLang="en-US" dirty="0" smtClean="0">
                <a:solidFill>
                  <a:srgbClr val="0070C0"/>
                </a:solidFill>
              </a:rPr>
              <a:t>（二）</a:t>
            </a:r>
            <a:r>
              <a:rPr lang="zh-CN" altLang="en-US" dirty="0">
                <a:solidFill>
                  <a:srgbClr val="0070C0"/>
                </a:solidFill>
              </a:rPr>
              <a:t>优惠内容及对象</a:t>
            </a:r>
            <a:endParaRPr lang="en-US" altLang="zh-CN" dirty="0">
              <a:solidFill>
                <a:srgbClr val="0070C0"/>
              </a:solidFill>
            </a:endParaRPr>
          </a:p>
          <a:p>
            <a:r>
              <a:rPr lang="zh-CN" altLang="zh-CN" dirty="0"/>
              <a:t>对物流企业</a:t>
            </a:r>
            <a:r>
              <a:rPr lang="zh-CN" altLang="zh-CN" dirty="0">
                <a:solidFill>
                  <a:srgbClr val="FF0000"/>
                </a:solidFill>
              </a:rPr>
              <a:t>自有</a:t>
            </a:r>
            <a:r>
              <a:rPr lang="zh-CN" altLang="zh-CN" dirty="0"/>
              <a:t>（包括自用和出租）或</a:t>
            </a:r>
            <a:r>
              <a:rPr lang="zh-CN" altLang="zh-CN" dirty="0">
                <a:solidFill>
                  <a:srgbClr val="FF0000"/>
                </a:solidFill>
              </a:rPr>
              <a:t>承租</a:t>
            </a:r>
            <a:r>
              <a:rPr lang="zh-CN" altLang="zh-CN" dirty="0"/>
              <a:t>的大宗商品</a:t>
            </a:r>
            <a:r>
              <a:rPr lang="zh-CN" altLang="zh-CN" dirty="0">
                <a:solidFill>
                  <a:srgbClr val="FF0000"/>
                </a:solidFill>
              </a:rPr>
              <a:t>仓储设施用地</a:t>
            </a:r>
            <a:r>
              <a:rPr lang="zh-CN" altLang="zh-CN" dirty="0"/>
              <a:t>，减按所属土地等级适用税额标准的</a:t>
            </a:r>
            <a:r>
              <a:rPr lang="en-US" altLang="zh-CN" dirty="0">
                <a:solidFill>
                  <a:srgbClr val="FF0000"/>
                </a:solidFill>
              </a:rPr>
              <a:t>50%</a:t>
            </a:r>
            <a:r>
              <a:rPr lang="zh-CN" altLang="zh-CN" dirty="0">
                <a:solidFill>
                  <a:srgbClr val="FF0000"/>
                </a:solidFill>
              </a:rPr>
              <a:t>计征</a:t>
            </a:r>
            <a:r>
              <a:rPr lang="zh-CN" altLang="zh-CN" dirty="0"/>
              <a:t>城镇土地使用税</a:t>
            </a:r>
            <a:endParaRPr lang="en-US" altLang="zh-CN" dirty="0"/>
          </a:p>
          <a:p>
            <a:r>
              <a:rPr lang="en-US" altLang="zh-CN" dirty="0">
                <a:solidFill>
                  <a:srgbClr val="002060"/>
                </a:solidFill>
              </a:rPr>
              <a:t>1.</a:t>
            </a:r>
            <a:r>
              <a:rPr lang="zh-CN" altLang="zh-CN" dirty="0"/>
              <a:t>大宗商品仓储设施</a:t>
            </a:r>
            <a:endParaRPr lang="en-US" altLang="zh-CN" dirty="0"/>
          </a:p>
          <a:p>
            <a:r>
              <a:rPr lang="zh-CN" altLang="zh-CN" dirty="0"/>
              <a:t>是指同一仓储设施占地面积</a:t>
            </a:r>
            <a:r>
              <a:rPr lang="zh-CN" altLang="zh-CN" dirty="0">
                <a:solidFill>
                  <a:srgbClr val="FF0000"/>
                </a:solidFill>
              </a:rPr>
              <a:t>在</a:t>
            </a:r>
            <a:r>
              <a:rPr lang="en-US" altLang="zh-CN" dirty="0">
                <a:solidFill>
                  <a:srgbClr val="FF0000"/>
                </a:solidFill>
              </a:rPr>
              <a:t>6000</a:t>
            </a:r>
            <a:r>
              <a:rPr lang="zh-CN" altLang="zh-CN" dirty="0">
                <a:solidFill>
                  <a:srgbClr val="FF0000"/>
                </a:solidFill>
              </a:rPr>
              <a:t>平方米及以上</a:t>
            </a:r>
            <a:r>
              <a:rPr lang="zh-CN" altLang="zh-CN" dirty="0"/>
              <a:t>，且主要储存粮食、棉花、油料、糖料、蔬菜、水果、肉类、水产品、化肥、农药、种子、饲料等农产品和农业生产资料，煤炭、焦炭、矿砂、非金属矿产品、原油、成品油、化工原料、木材、橡胶、纸浆及纸制品、钢材、水泥、有色金属、建材、塑料、纺织原料等矿产品和工业原材料的仓储设施</a:t>
            </a:r>
            <a:endParaRPr lang="zh-CN" altLang="en-US" dirty="0">
              <a:solidFill>
                <a:srgbClr val="002060"/>
              </a:solidFill>
            </a:endParaRPr>
          </a:p>
        </p:txBody>
      </p:sp>
    </p:spTree>
    <p:extLst>
      <p:ext uri="{BB962C8B-B14F-4D97-AF65-F5344CB8AC3E}">
        <p14:creationId xmlns:p14="http://schemas.microsoft.com/office/powerpoint/2010/main" val="255545295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其他税费主要政策变动</a:t>
            </a:r>
          </a:p>
        </p:txBody>
      </p:sp>
      <p:sp>
        <p:nvSpPr>
          <p:cNvPr id="3" name="内容占位符 2"/>
          <p:cNvSpPr>
            <a:spLocks noGrp="1"/>
          </p:cNvSpPr>
          <p:nvPr>
            <p:ph idx="1"/>
          </p:nvPr>
        </p:nvSpPr>
        <p:spPr/>
        <p:txBody>
          <a:bodyPr/>
          <a:lstStyle/>
          <a:p>
            <a:r>
              <a:rPr lang="en-US" altLang="zh-CN" dirty="0"/>
              <a:t>2.</a:t>
            </a:r>
            <a:r>
              <a:rPr lang="zh-CN" altLang="zh-CN" dirty="0"/>
              <a:t>仓储设施用地</a:t>
            </a:r>
            <a:endParaRPr lang="en-US" altLang="zh-CN" dirty="0"/>
          </a:p>
          <a:p>
            <a:r>
              <a:rPr lang="zh-CN" altLang="zh-CN" dirty="0"/>
              <a:t>包括仓库库区内的各类仓房（含配送中心）、油罐（池）、货场、晒场（堆场）、罩棚等</a:t>
            </a:r>
            <a:r>
              <a:rPr lang="zh-CN" altLang="zh-CN" dirty="0">
                <a:solidFill>
                  <a:srgbClr val="FF0000"/>
                </a:solidFill>
              </a:rPr>
              <a:t>储存设施</a:t>
            </a:r>
            <a:r>
              <a:rPr lang="zh-CN" altLang="zh-CN" dirty="0"/>
              <a:t>和铁路专用线、码头、道路、装卸搬运区域等</a:t>
            </a:r>
            <a:r>
              <a:rPr lang="zh-CN" altLang="zh-CN" dirty="0">
                <a:solidFill>
                  <a:srgbClr val="FF0000"/>
                </a:solidFill>
              </a:rPr>
              <a:t>物流作业配套设施</a:t>
            </a:r>
            <a:r>
              <a:rPr lang="zh-CN" altLang="zh-CN" dirty="0"/>
              <a:t>的用地</a:t>
            </a:r>
            <a:endParaRPr lang="en-US" altLang="zh-CN" dirty="0"/>
          </a:p>
          <a:p>
            <a:r>
              <a:rPr lang="en-US" altLang="zh-CN" dirty="0"/>
              <a:t>3.</a:t>
            </a:r>
            <a:r>
              <a:rPr lang="zh-CN" altLang="en-US" dirty="0"/>
              <a:t>物流企业的其他不属减征范围的用地</a:t>
            </a:r>
            <a:endParaRPr lang="en-US" altLang="zh-CN" dirty="0"/>
          </a:p>
          <a:p>
            <a:r>
              <a:rPr lang="zh-CN" altLang="zh-CN" dirty="0"/>
              <a:t>物流企业的办公、生活区用地及其他</a:t>
            </a:r>
            <a:r>
              <a:rPr lang="zh-CN" altLang="zh-CN" dirty="0">
                <a:solidFill>
                  <a:srgbClr val="FF0000"/>
                </a:solidFill>
              </a:rPr>
              <a:t>非直接用于</a:t>
            </a:r>
            <a:r>
              <a:rPr lang="zh-CN" altLang="zh-CN" dirty="0"/>
              <a:t>大宗商品仓储的土地，不属于规定的减税范围，应按规定征收城镇土地使用税</a:t>
            </a:r>
            <a:endParaRPr lang="en-US" altLang="zh-CN" dirty="0"/>
          </a:p>
          <a:p>
            <a:r>
              <a:rPr lang="zh-CN" altLang="en-US" dirty="0" smtClean="0">
                <a:solidFill>
                  <a:srgbClr val="0070C0"/>
                </a:solidFill>
              </a:rPr>
              <a:t>（三）</a:t>
            </a:r>
            <a:r>
              <a:rPr lang="zh-CN" altLang="en-US" dirty="0">
                <a:solidFill>
                  <a:srgbClr val="0070C0"/>
                </a:solidFill>
              </a:rPr>
              <a:t>优惠享受</a:t>
            </a:r>
            <a:endParaRPr lang="en-US" altLang="zh-CN" dirty="0">
              <a:solidFill>
                <a:srgbClr val="0070C0"/>
              </a:solidFill>
            </a:endParaRPr>
          </a:p>
          <a:p>
            <a:r>
              <a:rPr lang="zh-CN" altLang="zh-CN" dirty="0"/>
              <a:t>纳税人享受</a:t>
            </a:r>
            <a:r>
              <a:rPr lang="zh-CN" altLang="en-US" dirty="0"/>
              <a:t>上述</a:t>
            </a:r>
            <a:r>
              <a:rPr lang="zh-CN" altLang="zh-CN" dirty="0"/>
              <a:t>的减税政策，应按规定进行减免税申报，并将不动产权属证明、土地用途证明、租赁协议等资料</a:t>
            </a:r>
            <a:r>
              <a:rPr lang="zh-CN" altLang="zh-CN" dirty="0">
                <a:solidFill>
                  <a:srgbClr val="FF0000"/>
                </a:solidFill>
              </a:rPr>
              <a:t>留存备查</a:t>
            </a:r>
            <a:endParaRPr lang="zh-CN" altLang="en-US" dirty="0">
              <a:solidFill>
                <a:srgbClr val="FF0000"/>
              </a:solidFill>
            </a:endParaRPr>
          </a:p>
          <a:p>
            <a:endParaRPr lang="zh-CN" altLang="en-US" dirty="0"/>
          </a:p>
        </p:txBody>
      </p:sp>
    </p:spTree>
    <p:extLst>
      <p:ext uri="{BB962C8B-B14F-4D97-AF65-F5344CB8AC3E}">
        <p14:creationId xmlns:p14="http://schemas.microsoft.com/office/powerpoint/2010/main" val="321229778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其他税费主要政策变动</a:t>
            </a:r>
          </a:p>
        </p:txBody>
      </p:sp>
      <p:sp>
        <p:nvSpPr>
          <p:cNvPr id="3" name="内容占位符 2"/>
          <p:cNvSpPr>
            <a:spLocks noGrp="1"/>
          </p:cNvSpPr>
          <p:nvPr>
            <p:ph idx="1"/>
          </p:nvPr>
        </p:nvSpPr>
        <p:spPr/>
        <p:txBody>
          <a:bodyPr/>
          <a:lstStyle/>
          <a:p>
            <a:r>
              <a:rPr lang="zh-CN" altLang="en-US" dirty="0" smtClean="0">
                <a:solidFill>
                  <a:srgbClr val="FF0000"/>
                </a:solidFill>
              </a:rPr>
              <a:t>二</a:t>
            </a:r>
            <a:r>
              <a:rPr lang="en-US" altLang="zh-CN" dirty="0" smtClean="0">
                <a:solidFill>
                  <a:srgbClr val="FF0000"/>
                </a:solidFill>
              </a:rPr>
              <a:t>.</a:t>
            </a:r>
            <a:r>
              <a:rPr lang="zh-CN" altLang="zh-CN" dirty="0" smtClean="0">
                <a:solidFill>
                  <a:srgbClr val="FF0000"/>
                </a:solidFill>
              </a:rPr>
              <a:t>财产</a:t>
            </a:r>
            <a:r>
              <a:rPr lang="zh-CN" altLang="zh-CN" dirty="0">
                <a:solidFill>
                  <a:srgbClr val="FF0000"/>
                </a:solidFill>
              </a:rPr>
              <a:t>和行为税合并纳税</a:t>
            </a:r>
            <a:r>
              <a:rPr lang="zh-CN" altLang="zh-CN" dirty="0" smtClean="0">
                <a:solidFill>
                  <a:srgbClr val="FF0000"/>
                </a:solidFill>
              </a:rPr>
              <a:t>申报</a:t>
            </a:r>
            <a:r>
              <a:rPr lang="zh-CN" altLang="en-US" sz="2000" dirty="0" smtClean="0">
                <a:solidFill>
                  <a:srgbClr val="0070C0"/>
                </a:solidFill>
              </a:rPr>
              <a:t>（</a:t>
            </a:r>
            <a:r>
              <a:rPr lang="zh-CN" altLang="zh-CN" sz="2000" dirty="0">
                <a:solidFill>
                  <a:srgbClr val="0070C0"/>
                </a:solidFill>
              </a:rPr>
              <a:t>国家税务总局宁波市税务局公告</a:t>
            </a:r>
            <a:r>
              <a:rPr lang="en-US" altLang="zh-CN" sz="2000" dirty="0">
                <a:solidFill>
                  <a:srgbClr val="0070C0"/>
                </a:solidFill>
              </a:rPr>
              <a:t>2020</a:t>
            </a:r>
            <a:r>
              <a:rPr lang="zh-CN" altLang="zh-CN" sz="2000" dirty="0">
                <a:solidFill>
                  <a:srgbClr val="0070C0"/>
                </a:solidFill>
              </a:rPr>
              <a:t>年第</a:t>
            </a:r>
            <a:r>
              <a:rPr lang="en-US" altLang="zh-CN" sz="2000" dirty="0">
                <a:solidFill>
                  <a:srgbClr val="0070C0"/>
                </a:solidFill>
              </a:rPr>
              <a:t>8</a:t>
            </a:r>
            <a:r>
              <a:rPr lang="zh-CN" altLang="zh-CN" sz="2000" dirty="0" smtClean="0">
                <a:solidFill>
                  <a:srgbClr val="0070C0"/>
                </a:solidFill>
              </a:rPr>
              <a:t>号</a:t>
            </a:r>
            <a:r>
              <a:rPr lang="zh-CN" altLang="en-US" sz="2000" dirty="0" smtClean="0">
                <a:solidFill>
                  <a:srgbClr val="0070C0"/>
                </a:solidFill>
              </a:rPr>
              <a:t>）</a:t>
            </a:r>
            <a:r>
              <a:rPr lang="zh-CN" altLang="zh-CN" sz="2000" dirty="0" smtClean="0">
                <a:solidFill>
                  <a:srgbClr val="0070C0"/>
                </a:solidFill>
              </a:rPr>
              <a:t> </a:t>
            </a:r>
            <a:endParaRPr lang="en-US" altLang="zh-CN" sz="2000" dirty="0">
              <a:solidFill>
                <a:srgbClr val="0070C0"/>
              </a:solidFill>
            </a:endParaRPr>
          </a:p>
          <a:p>
            <a:r>
              <a:rPr lang="en-US" altLang="zh-CN" sz="2000" dirty="0" smtClean="0"/>
              <a:t>1.</a:t>
            </a:r>
            <a:r>
              <a:rPr lang="zh-CN" altLang="zh-CN" dirty="0" smtClean="0"/>
              <a:t>自</a:t>
            </a:r>
            <a:r>
              <a:rPr lang="en-US" altLang="zh-CN" dirty="0"/>
              <a:t>2020</a:t>
            </a:r>
            <a:r>
              <a:rPr lang="zh-CN" altLang="zh-CN" dirty="0"/>
              <a:t>年</a:t>
            </a:r>
            <a:r>
              <a:rPr lang="en-US" altLang="zh-CN" dirty="0"/>
              <a:t>12</a:t>
            </a:r>
            <a:r>
              <a:rPr lang="zh-CN" altLang="zh-CN" dirty="0"/>
              <a:t>月</a:t>
            </a:r>
            <a:r>
              <a:rPr lang="en-US" altLang="zh-CN" dirty="0"/>
              <a:t>1</a:t>
            </a:r>
            <a:r>
              <a:rPr lang="zh-CN" altLang="zh-CN" dirty="0"/>
              <a:t>日起，纳税人申报缴纳城镇土地使用税、房产税、车船税、印花税、耕地占用税、资源税、土地增值税、契税、环境保护税、烟叶税中一个或多个税种时，使用</a:t>
            </a:r>
            <a:r>
              <a:rPr lang="zh-CN" altLang="zh-CN" dirty="0" smtClean="0"/>
              <a:t>《财产和行为税纳税申报表》</a:t>
            </a:r>
            <a:endParaRPr lang="en-US" altLang="zh-CN" dirty="0" smtClean="0"/>
          </a:p>
          <a:p>
            <a:r>
              <a:rPr lang="en-US" altLang="zh-CN" dirty="0" smtClean="0"/>
              <a:t>2.</a:t>
            </a:r>
            <a:r>
              <a:rPr lang="zh-CN" altLang="zh-CN" dirty="0" smtClean="0"/>
              <a:t>填报</a:t>
            </a:r>
            <a:r>
              <a:rPr lang="zh-CN" altLang="zh-CN" dirty="0"/>
              <a:t>《财产和行为税纳税申报表》前，纳税人应就发生纳税义务的税种填报对应的</a:t>
            </a:r>
            <a:r>
              <a:rPr lang="zh-CN" altLang="zh-CN" dirty="0" smtClean="0"/>
              <a:t>《财产和行为税税源明细表》自</a:t>
            </a:r>
            <a:r>
              <a:rPr lang="en-US" altLang="zh-CN" dirty="0"/>
              <a:t>2020</a:t>
            </a:r>
            <a:r>
              <a:rPr lang="zh-CN" altLang="zh-CN" dirty="0"/>
              <a:t>年</a:t>
            </a:r>
            <a:r>
              <a:rPr lang="en-US" altLang="zh-CN" dirty="0"/>
              <a:t>12</a:t>
            </a:r>
            <a:r>
              <a:rPr lang="zh-CN" altLang="zh-CN" dirty="0"/>
              <a:t>月</a:t>
            </a:r>
            <a:r>
              <a:rPr lang="en-US" altLang="zh-CN" dirty="0"/>
              <a:t>1</a:t>
            </a:r>
            <a:r>
              <a:rPr lang="zh-CN" altLang="zh-CN" dirty="0"/>
              <a:t>日起</a:t>
            </a:r>
            <a:r>
              <a:rPr lang="zh-CN" altLang="zh-CN" dirty="0" smtClean="0"/>
              <a:t>施行</a:t>
            </a:r>
            <a:r>
              <a:rPr lang="en-US" altLang="zh-CN" dirty="0" smtClean="0"/>
              <a:t> </a:t>
            </a:r>
            <a:endParaRPr lang="zh-CN" altLang="en-US" dirty="0"/>
          </a:p>
        </p:txBody>
      </p:sp>
    </p:spTree>
    <p:extLst>
      <p:ext uri="{BB962C8B-B14F-4D97-AF65-F5344CB8AC3E}">
        <p14:creationId xmlns:p14="http://schemas.microsoft.com/office/powerpoint/2010/main" val="165916131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其他税费主要</a:t>
            </a:r>
            <a:r>
              <a:rPr lang="zh-CN" altLang="en-US" dirty="0"/>
              <a:t>政策变动</a:t>
            </a:r>
          </a:p>
        </p:txBody>
      </p:sp>
      <p:sp>
        <p:nvSpPr>
          <p:cNvPr id="3" name="内容占位符 2"/>
          <p:cNvSpPr>
            <a:spLocks noGrp="1"/>
          </p:cNvSpPr>
          <p:nvPr>
            <p:ph idx="1"/>
          </p:nvPr>
        </p:nvSpPr>
        <p:spPr/>
        <p:txBody>
          <a:bodyPr/>
          <a:lstStyle/>
          <a:p>
            <a:r>
              <a:rPr lang="zh-CN" altLang="en-US" dirty="0" smtClean="0">
                <a:solidFill>
                  <a:srgbClr val="FF0000"/>
                </a:solidFill>
              </a:rPr>
              <a:t>三</a:t>
            </a:r>
            <a:r>
              <a:rPr lang="en-US" altLang="zh-CN" dirty="0" smtClean="0">
                <a:solidFill>
                  <a:srgbClr val="FF0000"/>
                </a:solidFill>
              </a:rPr>
              <a:t>.</a:t>
            </a:r>
            <a:r>
              <a:rPr lang="zh-CN" altLang="zh-CN" dirty="0" smtClean="0">
                <a:solidFill>
                  <a:srgbClr val="FF0000"/>
                </a:solidFill>
              </a:rPr>
              <a:t>残疾人</a:t>
            </a:r>
            <a:r>
              <a:rPr lang="zh-CN" altLang="zh-CN" dirty="0">
                <a:solidFill>
                  <a:srgbClr val="FF0000"/>
                </a:solidFill>
              </a:rPr>
              <a:t>就业保障金缴费</a:t>
            </a:r>
            <a:r>
              <a:rPr lang="zh-CN" altLang="zh-CN" dirty="0" smtClean="0">
                <a:solidFill>
                  <a:srgbClr val="FF0000"/>
                </a:solidFill>
              </a:rPr>
              <a:t>次数</a:t>
            </a:r>
            <a:endParaRPr lang="en-US" altLang="zh-CN" dirty="0" smtClean="0">
              <a:solidFill>
                <a:srgbClr val="FF0000"/>
              </a:solidFill>
            </a:endParaRPr>
          </a:p>
          <a:p>
            <a:r>
              <a:rPr lang="zh-CN" altLang="zh-CN" kern="100" dirty="0">
                <a:solidFill>
                  <a:srgbClr val="333333"/>
                </a:solidFill>
                <a:ea typeface="楷体_GB2312"/>
                <a:cs typeface="Times New Roman"/>
              </a:rPr>
              <a:t>从</a:t>
            </a:r>
            <a:r>
              <a:rPr lang="en-US" altLang="zh-CN" kern="100" dirty="0">
                <a:solidFill>
                  <a:srgbClr val="333333"/>
                </a:solidFill>
                <a:ea typeface="楷体_GB2312"/>
                <a:cs typeface="Times New Roman"/>
              </a:rPr>
              <a:t>2020</a:t>
            </a:r>
            <a:r>
              <a:rPr lang="zh-CN" altLang="zh-CN" kern="100" dirty="0">
                <a:solidFill>
                  <a:srgbClr val="333333"/>
                </a:solidFill>
                <a:ea typeface="楷体_GB2312"/>
                <a:cs typeface="Times New Roman"/>
              </a:rPr>
              <a:t>年</a:t>
            </a:r>
            <a:r>
              <a:rPr lang="en-US" altLang="zh-CN" kern="100" dirty="0">
                <a:solidFill>
                  <a:srgbClr val="333333"/>
                </a:solidFill>
                <a:ea typeface="楷体_GB2312"/>
                <a:cs typeface="Times New Roman"/>
              </a:rPr>
              <a:t>1</a:t>
            </a:r>
            <a:r>
              <a:rPr lang="zh-CN" altLang="zh-CN" kern="100" dirty="0">
                <a:solidFill>
                  <a:srgbClr val="333333"/>
                </a:solidFill>
                <a:ea typeface="楷体_GB2312"/>
                <a:cs typeface="Times New Roman"/>
              </a:rPr>
              <a:t>月</a:t>
            </a:r>
            <a:r>
              <a:rPr lang="en-US" altLang="zh-CN" kern="100" dirty="0">
                <a:solidFill>
                  <a:srgbClr val="333333"/>
                </a:solidFill>
                <a:ea typeface="楷体_GB2312"/>
                <a:cs typeface="Times New Roman"/>
              </a:rPr>
              <a:t>1</a:t>
            </a:r>
            <a:r>
              <a:rPr lang="zh-CN" altLang="zh-CN" kern="100" dirty="0">
                <a:solidFill>
                  <a:srgbClr val="333333"/>
                </a:solidFill>
                <a:ea typeface="楷体_GB2312"/>
                <a:cs typeface="Times New Roman"/>
              </a:rPr>
              <a:t>日起，残保金的缴费次数由目前的按月缴纳调整为按年一次性缴纳，缴纳时间为每年</a:t>
            </a:r>
            <a:r>
              <a:rPr lang="en-US" altLang="zh-CN" kern="100" dirty="0">
                <a:solidFill>
                  <a:srgbClr val="333333"/>
                </a:solidFill>
                <a:ea typeface="楷体_GB2312"/>
                <a:cs typeface="Times New Roman"/>
              </a:rPr>
              <a:t>9</a:t>
            </a:r>
            <a:r>
              <a:rPr lang="zh-CN" altLang="zh-CN" kern="100" dirty="0">
                <a:solidFill>
                  <a:srgbClr val="333333"/>
                </a:solidFill>
                <a:ea typeface="楷体_GB2312"/>
                <a:cs typeface="Times New Roman"/>
              </a:rPr>
              <a:t>月征期</a:t>
            </a:r>
            <a:endParaRPr lang="zh-CN" altLang="en-US" dirty="0"/>
          </a:p>
        </p:txBody>
      </p:sp>
    </p:spTree>
    <p:extLst>
      <p:ext uri="{BB962C8B-B14F-4D97-AF65-F5344CB8AC3E}">
        <p14:creationId xmlns:p14="http://schemas.microsoft.com/office/powerpoint/2010/main" val="1010529600"/>
      </p:ext>
    </p:extLst>
  </p:cSld>
  <p:clrMapOvr>
    <a:masterClrMapping/>
  </p:clrMapOvr>
  <p:timing>
    <p:tnLst>
      <p:par>
        <p:cTn id="1" dur="indefinite" restart="never" nodeType="tmRoot"/>
      </p:par>
    </p:tnLst>
  </p:timing>
</p:sld>
</file>

<file path=ppt/theme/theme1.xml><?xml version="1.0" encoding="utf-8"?>
<a:theme xmlns:a="http://schemas.openxmlformats.org/drawingml/2006/main" name="讲义母片">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讲义母片</Template>
  <TotalTime>5059</TotalTime>
  <Words>13749</Words>
  <Application>Microsoft Office PowerPoint</Application>
  <PresentationFormat>全屏显示(4:3)</PresentationFormat>
  <Paragraphs>789</Paragraphs>
  <Slides>117</Slides>
  <Notes>3</Notes>
  <HiddenSlides>0</HiddenSlides>
  <MMClips>0</MMClips>
  <ScaleCrop>false</ScaleCrop>
  <HeadingPairs>
    <vt:vector size="4" baseType="variant">
      <vt:variant>
        <vt:lpstr>主题</vt:lpstr>
      </vt:variant>
      <vt:variant>
        <vt:i4>1</vt:i4>
      </vt:variant>
      <vt:variant>
        <vt:lpstr>幻灯片标题</vt:lpstr>
      </vt:variant>
      <vt:variant>
        <vt:i4>117</vt:i4>
      </vt:variant>
    </vt:vector>
  </HeadingPairs>
  <TitlesOfParts>
    <vt:vector size="118" baseType="lpstr">
      <vt:lpstr>讲义母片</vt:lpstr>
      <vt:lpstr>近期主要税收政策变动解析</vt:lpstr>
      <vt:lpstr>内容</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增值税主要政策变动</vt:lpstr>
      <vt:lpstr>电子票据</vt:lpstr>
      <vt:lpstr>电子票据</vt:lpstr>
      <vt:lpstr>电子票据</vt:lpstr>
      <vt:lpstr>电子票据</vt:lpstr>
      <vt:lpstr>电子票据</vt:lpstr>
      <vt:lpstr>电子票据</vt:lpstr>
      <vt:lpstr>电子票据</vt:lpstr>
      <vt:lpstr>电子票据</vt:lpstr>
      <vt:lpstr>电子票据</vt:lpstr>
      <vt:lpstr>电子票据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电子票据</vt:lpstr>
      <vt:lpstr>电子票据</vt:lpstr>
      <vt:lpstr>电子票据</vt:lpstr>
      <vt:lpstr>PowerPoint 演示文稿</vt:lpstr>
      <vt:lpstr>电子票据</vt:lpstr>
      <vt:lpstr>电子票据</vt:lpstr>
      <vt:lpstr>电子票据</vt:lpstr>
      <vt:lpstr>电子票据</vt:lpstr>
      <vt:lpstr>电子票据</vt:lpstr>
      <vt:lpstr>企业所得税主要政策变动</vt:lpstr>
      <vt:lpstr>企业所得税主要政策变动</vt:lpstr>
      <vt:lpstr>企业所得税主要政策变动</vt:lpstr>
      <vt:lpstr>企业所得税主要政策变动</vt:lpstr>
      <vt:lpstr>企业所得税主要政策变动</vt:lpstr>
      <vt:lpstr>企业所得税主要政策变动</vt:lpstr>
      <vt:lpstr>企业所得税主要政策变动</vt:lpstr>
      <vt:lpstr>企业所得税主要政策变动</vt:lpstr>
      <vt:lpstr>企业所得税主要政策变动</vt:lpstr>
      <vt:lpstr>企业所得税主要政策变动</vt:lpstr>
      <vt:lpstr>企业所得税主要政策变动</vt:lpstr>
      <vt:lpstr>企业所得税主要政策变动</vt:lpstr>
      <vt:lpstr>企业所得税主要政策变动</vt:lpstr>
      <vt:lpstr>企业所得税主要政策变动</vt:lpstr>
      <vt:lpstr>企业所得税主要政策变动</vt:lpstr>
      <vt:lpstr>个人所得税主要政策变动</vt:lpstr>
      <vt:lpstr>个人所得税主要政策变动</vt:lpstr>
      <vt:lpstr>个人所得税主要政策变动</vt:lpstr>
      <vt:lpstr>个人所得税主要政策变动</vt:lpstr>
      <vt:lpstr>个人所得税主要政策变动</vt:lpstr>
      <vt:lpstr>个人所得税主要政策变动</vt:lpstr>
      <vt:lpstr>个人所得税主要政策变动</vt:lpstr>
      <vt:lpstr>个人所得税主要政策变动</vt:lpstr>
      <vt:lpstr>个人所得税主要政策变动</vt:lpstr>
      <vt:lpstr>个人所得税主要政策变动</vt:lpstr>
      <vt:lpstr>个人所得税主要政策变动</vt:lpstr>
      <vt:lpstr>个人所得税主要政策变动</vt:lpstr>
      <vt:lpstr>个人所得税主要政策变动</vt:lpstr>
      <vt:lpstr>PowerPoint 演示文稿</vt:lpstr>
      <vt:lpstr>PowerPoint 演示文稿</vt:lpstr>
      <vt:lpstr>个人所得税主要政策变动</vt:lpstr>
      <vt:lpstr>个人所得税主要政策变动</vt:lpstr>
      <vt:lpstr>PowerPoint 演示文稿</vt:lpstr>
      <vt:lpstr>PowerPoint 演示文稿</vt:lpstr>
      <vt:lpstr>PowerPoint 演示文稿</vt:lpstr>
      <vt:lpstr>PowerPoint 演示文稿</vt:lpstr>
      <vt:lpstr>个人所得税主要政策变动</vt:lpstr>
      <vt:lpstr>个人所得税主要政策变动</vt:lpstr>
      <vt:lpstr>个人所得税主要政策变动</vt:lpstr>
      <vt:lpstr>其他税费主要政策变动</vt:lpstr>
      <vt:lpstr>其他税费主要政策变动</vt:lpstr>
      <vt:lpstr>其他税费主要政策变动</vt:lpstr>
      <vt:lpstr>其他税费主要政策变动</vt:lpstr>
      <vt:lpstr>其他税费主要政策变动</vt:lpstr>
      <vt:lpstr>其他税费主要政策变动</vt:lpstr>
      <vt:lpstr>其他税费主要政策变动</vt:lpstr>
      <vt:lpstr>其他税费主要政策变动</vt:lpstr>
      <vt:lpstr>其他税费主要政策变动</vt:lpstr>
      <vt:lpstr>其他税费主要政策变动</vt:lpstr>
      <vt:lpstr>其他税费主要政策变动</vt:lpstr>
      <vt:lpstr>应对新冠肺炎相关政策</vt:lpstr>
      <vt:lpstr>应对新冠肺炎相关政策</vt:lpstr>
      <vt:lpstr>应对新冠肺炎相关政策</vt:lpstr>
      <vt:lpstr>应对新冠肺炎相关政策</vt:lpstr>
      <vt:lpstr>应对新冠肺炎相关政策</vt:lpstr>
      <vt:lpstr>应对新冠肺炎相关政策</vt:lpstr>
      <vt:lpstr>应对新冠肺炎相关政策</vt:lpstr>
      <vt:lpstr>应对新冠肺炎相关政策</vt:lpstr>
      <vt:lpstr>应对新冠肺炎相关政策</vt:lpstr>
      <vt:lpstr>应对新冠肺炎相关政策</vt:lpstr>
      <vt:lpstr>应对新冠肺炎相关政策</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近期主要税收政策 相关业务的财税处理</dc:title>
  <dc:creator>admin</dc:creator>
  <cp:lastModifiedBy>admin</cp:lastModifiedBy>
  <cp:revision>184</cp:revision>
  <dcterms:created xsi:type="dcterms:W3CDTF">2020-08-09T07:49:06Z</dcterms:created>
  <dcterms:modified xsi:type="dcterms:W3CDTF">2020-12-17T05:56:19Z</dcterms:modified>
</cp:coreProperties>
</file>