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68"/>
  </p:notesMasterIdLst>
  <p:sldIdLst>
    <p:sldId id="256" r:id="rId2"/>
    <p:sldId id="287" r:id="rId3"/>
    <p:sldId id="288" r:id="rId4"/>
    <p:sldId id="289" r:id="rId5"/>
    <p:sldId id="290" r:id="rId6"/>
    <p:sldId id="317" r:id="rId7"/>
    <p:sldId id="385" r:id="rId8"/>
    <p:sldId id="384" r:id="rId9"/>
    <p:sldId id="388" r:id="rId10"/>
    <p:sldId id="389" r:id="rId11"/>
    <p:sldId id="390" r:id="rId12"/>
    <p:sldId id="391" r:id="rId13"/>
    <p:sldId id="392" r:id="rId14"/>
    <p:sldId id="393" r:id="rId15"/>
    <p:sldId id="394" r:id="rId16"/>
    <p:sldId id="395" r:id="rId17"/>
    <p:sldId id="396" r:id="rId18"/>
    <p:sldId id="397" r:id="rId19"/>
    <p:sldId id="398" r:id="rId20"/>
    <p:sldId id="399" r:id="rId21"/>
    <p:sldId id="291" r:id="rId22"/>
    <p:sldId id="292" r:id="rId23"/>
    <p:sldId id="312" r:id="rId24"/>
    <p:sldId id="293" r:id="rId25"/>
    <p:sldId id="294" r:id="rId26"/>
    <p:sldId id="295" r:id="rId27"/>
    <p:sldId id="434" r:id="rId28"/>
    <p:sldId id="313" r:id="rId29"/>
    <p:sldId id="416" r:id="rId30"/>
    <p:sldId id="417" r:id="rId31"/>
    <p:sldId id="435" r:id="rId32"/>
    <p:sldId id="418" r:id="rId33"/>
    <p:sldId id="419" r:id="rId34"/>
    <p:sldId id="420" r:id="rId35"/>
    <p:sldId id="421" r:id="rId36"/>
    <p:sldId id="422" r:id="rId37"/>
    <p:sldId id="423" r:id="rId38"/>
    <p:sldId id="424" r:id="rId39"/>
    <p:sldId id="425" r:id="rId40"/>
    <p:sldId id="404" r:id="rId41"/>
    <p:sldId id="405" r:id="rId42"/>
    <p:sldId id="403" r:id="rId43"/>
    <p:sldId id="406" r:id="rId44"/>
    <p:sldId id="407" r:id="rId45"/>
    <p:sldId id="408" r:id="rId46"/>
    <p:sldId id="409" r:id="rId47"/>
    <p:sldId id="410" r:id="rId48"/>
    <p:sldId id="411" r:id="rId49"/>
    <p:sldId id="412" r:id="rId50"/>
    <p:sldId id="413" r:id="rId51"/>
    <p:sldId id="414" r:id="rId52"/>
    <p:sldId id="415" r:id="rId53"/>
    <p:sldId id="426" r:id="rId54"/>
    <p:sldId id="427" r:id="rId55"/>
    <p:sldId id="428" r:id="rId56"/>
    <p:sldId id="429" r:id="rId57"/>
    <p:sldId id="430" r:id="rId58"/>
    <p:sldId id="431" r:id="rId59"/>
    <p:sldId id="433" r:id="rId60"/>
    <p:sldId id="432" r:id="rId61"/>
    <p:sldId id="436" r:id="rId62"/>
    <p:sldId id="437" r:id="rId63"/>
    <p:sldId id="438" r:id="rId64"/>
    <p:sldId id="320" r:id="rId65"/>
    <p:sldId id="323" r:id="rId66"/>
    <p:sldId id="322" r:id="rId6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4AF1A6-9598-4940-8C0B-4F348FF328F1}" v="612" dt="2020-09-21T13:44:10.289"/>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803" autoAdjust="0"/>
  </p:normalViewPr>
  <p:slideViewPr>
    <p:cSldViewPr>
      <p:cViewPr varScale="1">
        <p:scale>
          <a:sx n="65" d="100"/>
          <a:sy n="65" d="100"/>
        </p:scale>
        <p:origin x="-153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97"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9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李 忠尔" userId="4342b9414b015a5a" providerId="LiveId" clId="{D14AF1A6-9598-4940-8C0B-4F348FF328F1}"/>
    <pc:docChg chg="undo custSel addSld delSld modSld">
      <pc:chgData name="李 忠尔" userId="4342b9414b015a5a" providerId="LiveId" clId="{D14AF1A6-9598-4940-8C0B-4F348FF328F1}" dt="2020-09-21T13:44:10.289" v="1717"/>
      <pc:docMkLst>
        <pc:docMk/>
      </pc:docMkLst>
      <pc:sldChg chg="modSp mod">
        <pc:chgData name="李 忠尔" userId="4342b9414b015a5a" providerId="LiveId" clId="{D14AF1A6-9598-4940-8C0B-4F348FF328F1}" dt="2020-09-21T12:02:53.548" v="801" actId="20577"/>
        <pc:sldMkLst>
          <pc:docMk/>
          <pc:sldMk cId="2908761508" sldId="256"/>
        </pc:sldMkLst>
        <pc:spChg chg="mod">
          <ac:chgData name="李 忠尔" userId="4342b9414b015a5a" providerId="LiveId" clId="{D14AF1A6-9598-4940-8C0B-4F348FF328F1}" dt="2020-09-21T12:02:53.548" v="801" actId="20577"/>
          <ac:spMkLst>
            <pc:docMk/>
            <pc:sldMk cId="2908761508" sldId="256"/>
            <ac:spMk id="3" creationId="{00000000-0000-0000-0000-000000000000}"/>
          </ac:spMkLst>
        </pc:spChg>
      </pc:sldChg>
      <pc:sldChg chg="modSp mod">
        <pc:chgData name="李 忠尔" userId="4342b9414b015a5a" providerId="LiveId" clId="{D14AF1A6-9598-4940-8C0B-4F348FF328F1}" dt="2020-08-11T13:31:29.524" v="396" actId="207"/>
        <pc:sldMkLst>
          <pc:docMk/>
          <pc:sldMk cId="715059804" sldId="283"/>
        </pc:sldMkLst>
        <pc:spChg chg="mod">
          <ac:chgData name="李 忠尔" userId="4342b9414b015a5a" providerId="LiveId" clId="{D14AF1A6-9598-4940-8C0B-4F348FF328F1}" dt="2020-08-11T13:26:20.077" v="376"/>
          <ac:spMkLst>
            <pc:docMk/>
            <pc:sldMk cId="715059804" sldId="283"/>
            <ac:spMk id="2" creationId="{00000000-0000-0000-0000-000000000000}"/>
          </ac:spMkLst>
        </pc:spChg>
        <pc:spChg chg="mod">
          <ac:chgData name="李 忠尔" userId="4342b9414b015a5a" providerId="LiveId" clId="{D14AF1A6-9598-4940-8C0B-4F348FF328F1}" dt="2020-08-11T13:31:29.524" v="396" actId="207"/>
          <ac:spMkLst>
            <pc:docMk/>
            <pc:sldMk cId="715059804" sldId="283"/>
            <ac:spMk id="3" creationId="{00000000-0000-0000-0000-000000000000}"/>
          </ac:spMkLst>
        </pc:spChg>
      </pc:sldChg>
      <pc:sldChg chg="modSp mod">
        <pc:chgData name="李 忠尔" userId="4342b9414b015a5a" providerId="LiveId" clId="{D14AF1A6-9598-4940-8C0B-4F348FF328F1}" dt="2020-08-11T13:34:29.987" v="424"/>
        <pc:sldMkLst>
          <pc:docMk/>
          <pc:sldMk cId="2699563872" sldId="284"/>
        </pc:sldMkLst>
        <pc:spChg chg="mod">
          <ac:chgData name="李 忠尔" userId="4342b9414b015a5a" providerId="LiveId" clId="{D14AF1A6-9598-4940-8C0B-4F348FF328F1}" dt="2020-08-11T13:34:29.987" v="424"/>
          <ac:spMkLst>
            <pc:docMk/>
            <pc:sldMk cId="2699563872" sldId="284"/>
            <ac:spMk id="2" creationId="{00000000-0000-0000-0000-000000000000}"/>
          </ac:spMkLst>
        </pc:spChg>
        <pc:spChg chg="mod">
          <ac:chgData name="李 忠尔" userId="4342b9414b015a5a" providerId="LiveId" clId="{D14AF1A6-9598-4940-8C0B-4F348FF328F1}" dt="2020-08-11T13:34:05.089" v="423" actId="207"/>
          <ac:spMkLst>
            <pc:docMk/>
            <pc:sldMk cId="2699563872" sldId="284"/>
            <ac:spMk id="3" creationId="{00000000-0000-0000-0000-000000000000}"/>
          </ac:spMkLst>
        </pc:spChg>
      </pc:sldChg>
      <pc:sldChg chg="modSp mod">
        <pc:chgData name="李 忠尔" userId="4342b9414b015a5a" providerId="LiveId" clId="{D14AF1A6-9598-4940-8C0B-4F348FF328F1}" dt="2020-08-13T13:05:26.380" v="592" actId="108"/>
        <pc:sldMkLst>
          <pc:docMk/>
          <pc:sldMk cId="2838034259" sldId="285"/>
        </pc:sldMkLst>
        <pc:spChg chg="mod">
          <ac:chgData name="李 忠尔" userId="4342b9414b015a5a" providerId="LiveId" clId="{D14AF1A6-9598-4940-8C0B-4F348FF328F1}" dt="2020-08-13T13:04:35.739" v="587"/>
          <ac:spMkLst>
            <pc:docMk/>
            <pc:sldMk cId="2838034259" sldId="285"/>
            <ac:spMk id="2" creationId="{00000000-0000-0000-0000-000000000000}"/>
          </ac:spMkLst>
        </pc:spChg>
        <pc:spChg chg="mod">
          <ac:chgData name="李 忠尔" userId="4342b9414b015a5a" providerId="LiveId" clId="{D14AF1A6-9598-4940-8C0B-4F348FF328F1}" dt="2020-08-13T13:05:26.380" v="592" actId="108"/>
          <ac:spMkLst>
            <pc:docMk/>
            <pc:sldMk cId="2838034259" sldId="285"/>
            <ac:spMk id="3" creationId="{00000000-0000-0000-0000-000000000000}"/>
          </ac:spMkLst>
        </pc:spChg>
      </pc:sldChg>
      <pc:sldChg chg="modSp mod">
        <pc:chgData name="李 忠尔" userId="4342b9414b015a5a" providerId="LiveId" clId="{D14AF1A6-9598-4940-8C0B-4F348FF328F1}" dt="2020-09-21T13:43:28.942" v="1695"/>
        <pc:sldMkLst>
          <pc:docMk/>
          <pc:sldMk cId="1317930112" sldId="287"/>
        </pc:sldMkLst>
        <pc:spChg chg="mod">
          <ac:chgData name="李 忠尔" userId="4342b9414b015a5a" providerId="LiveId" clId="{D14AF1A6-9598-4940-8C0B-4F348FF328F1}" dt="2020-09-21T13:43:28.942" v="1695"/>
          <ac:spMkLst>
            <pc:docMk/>
            <pc:sldMk cId="1317930112" sldId="287"/>
            <ac:spMk id="3" creationId="{00000000-0000-0000-0000-000000000000}"/>
          </ac:spMkLst>
        </pc:spChg>
      </pc:sldChg>
      <pc:sldChg chg="modSp mod">
        <pc:chgData name="李 忠尔" userId="4342b9414b015a5a" providerId="LiveId" clId="{D14AF1A6-9598-4940-8C0B-4F348FF328F1}" dt="2020-09-21T13:43:42.682" v="1701"/>
        <pc:sldMkLst>
          <pc:docMk/>
          <pc:sldMk cId="797585477" sldId="291"/>
        </pc:sldMkLst>
        <pc:spChg chg="mod">
          <ac:chgData name="李 忠尔" userId="4342b9414b015a5a" providerId="LiveId" clId="{D14AF1A6-9598-4940-8C0B-4F348FF328F1}" dt="2020-09-21T13:43:42.682" v="1701"/>
          <ac:spMkLst>
            <pc:docMk/>
            <pc:sldMk cId="797585477" sldId="291"/>
            <ac:spMk id="3" creationId="{00000000-0000-0000-0000-000000000000}"/>
          </ac:spMkLst>
        </pc:spChg>
      </pc:sldChg>
      <pc:sldChg chg="modSp mod">
        <pc:chgData name="李 忠尔" userId="4342b9414b015a5a" providerId="LiveId" clId="{D14AF1A6-9598-4940-8C0B-4F348FF328F1}" dt="2020-09-21T13:43:48.951" v="1704"/>
        <pc:sldMkLst>
          <pc:docMk/>
          <pc:sldMk cId="3970663742" sldId="294"/>
        </pc:sldMkLst>
        <pc:spChg chg="mod">
          <ac:chgData name="李 忠尔" userId="4342b9414b015a5a" providerId="LiveId" clId="{D14AF1A6-9598-4940-8C0B-4F348FF328F1}" dt="2020-09-21T13:43:48.951" v="1704"/>
          <ac:spMkLst>
            <pc:docMk/>
            <pc:sldMk cId="3970663742" sldId="294"/>
            <ac:spMk id="3" creationId="{00000000-0000-0000-0000-000000000000}"/>
          </ac:spMkLst>
        </pc:spChg>
      </pc:sldChg>
      <pc:sldChg chg="modSp mod">
        <pc:chgData name="李 忠尔" userId="4342b9414b015a5a" providerId="LiveId" clId="{D14AF1A6-9598-4940-8C0B-4F348FF328F1}" dt="2020-08-11T12:31:23.542" v="81" actId="14734"/>
        <pc:sldMkLst>
          <pc:docMk/>
          <pc:sldMk cId="2846445914" sldId="298"/>
        </pc:sldMkLst>
        <pc:graphicFrameChg chg="mod modGraphic">
          <ac:chgData name="李 忠尔" userId="4342b9414b015a5a" providerId="LiveId" clId="{D14AF1A6-9598-4940-8C0B-4F348FF328F1}" dt="2020-08-11T12:31:23.542" v="81" actId="14734"/>
          <ac:graphicFrameMkLst>
            <pc:docMk/>
            <pc:sldMk cId="2846445914" sldId="298"/>
            <ac:graphicFrameMk id="4" creationId="{00000000-0000-0000-0000-000000000000}"/>
          </ac:graphicFrameMkLst>
        </pc:graphicFrameChg>
      </pc:sldChg>
      <pc:sldChg chg="modSp add mod">
        <pc:chgData name="李 忠尔" userId="4342b9414b015a5a" providerId="LiveId" clId="{D14AF1A6-9598-4940-8C0B-4F348FF328F1}" dt="2020-08-11T13:27:10.474" v="378"/>
        <pc:sldMkLst>
          <pc:docMk/>
          <pc:sldMk cId="3080503" sldId="299"/>
        </pc:sldMkLst>
        <pc:spChg chg="mod">
          <ac:chgData name="李 忠尔" userId="4342b9414b015a5a" providerId="LiveId" clId="{D14AF1A6-9598-4940-8C0B-4F348FF328F1}" dt="2020-08-11T13:11:34.698" v="293" actId="1076"/>
          <ac:spMkLst>
            <pc:docMk/>
            <pc:sldMk cId="3080503" sldId="299"/>
            <ac:spMk id="2" creationId="{00000000-0000-0000-0000-000000000000}"/>
          </ac:spMkLst>
        </pc:spChg>
        <pc:spChg chg="mod">
          <ac:chgData name="李 忠尔" userId="4342b9414b015a5a" providerId="LiveId" clId="{D14AF1A6-9598-4940-8C0B-4F348FF328F1}" dt="2020-08-11T13:11:40.248" v="294" actId="1076"/>
          <ac:spMkLst>
            <pc:docMk/>
            <pc:sldMk cId="3080503" sldId="299"/>
            <ac:spMk id="3" creationId="{00000000-0000-0000-0000-000000000000}"/>
          </ac:spMkLst>
        </pc:spChg>
        <pc:graphicFrameChg chg="mod modGraphic">
          <ac:chgData name="李 忠尔" userId="4342b9414b015a5a" providerId="LiveId" clId="{D14AF1A6-9598-4940-8C0B-4F348FF328F1}" dt="2020-08-11T13:27:10.474" v="378"/>
          <ac:graphicFrameMkLst>
            <pc:docMk/>
            <pc:sldMk cId="3080503" sldId="299"/>
            <ac:graphicFrameMk id="4" creationId="{00000000-0000-0000-0000-000000000000}"/>
          </ac:graphicFrameMkLst>
        </pc:graphicFrameChg>
      </pc:sldChg>
      <pc:sldChg chg="modSp add mod">
        <pc:chgData name="李 忠尔" userId="4342b9414b015a5a" providerId="LiveId" clId="{D14AF1A6-9598-4940-8C0B-4F348FF328F1}" dt="2020-08-11T13:26:07.272" v="375"/>
        <pc:sldMkLst>
          <pc:docMk/>
          <pc:sldMk cId="1245769553" sldId="300"/>
        </pc:sldMkLst>
        <pc:graphicFrameChg chg="mod modGraphic">
          <ac:chgData name="李 忠尔" userId="4342b9414b015a5a" providerId="LiveId" clId="{D14AF1A6-9598-4940-8C0B-4F348FF328F1}" dt="2020-08-11T13:26:07.272" v="375"/>
          <ac:graphicFrameMkLst>
            <pc:docMk/>
            <pc:sldMk cId="1245769553" sldId="300"/>
            <ac:graphicFrameMk id="4" creationId="{00000000-0000-0000-0000-000000000000}"/>
          </ac:graphicFrameMkLst>
        </pc:graphicFrameChg>
      </pc:sldChg>
      <pc:sldChg chg="modSp mod">
        <pc:chgData name="李 忠尔" userId="4342b9414b015a5a" providerId="LiveId" clId="{D14AF1A6-9598-4940-8C0B-4F348FF328F1}" dt="2020-08-13T12:47:11.039" v="523"/>
        <pc:sldMkLst>
          <pc:docMk/>
          <pc:sldMk cId="2007819453" sldId="301"/>
        </pc:sldMkLst>
        <pc:graphicFrameChg chg="mod modGraphic">
          <ac:chgData name="李 忠尔" userId="4342b9414b015a5a" providerId="LiveId" clId="{D14AF1A6-9598-4940-8C0B-4F348FF328F1}" dt="2020-08-13T12:47:11.039" v="523"/>
          <ac:graphicFrameMkLst>
            <pc:docMk/>
            <pc:sldMk cId="2007819453" sldId="301"/>
            <ac:graphicFrameMk id="4" creationId="{00000000-0000-0000-0000-000000000000}"/>
          </ac:graphicFrameMkLst>
        </pc:graphicFrameChg>
      </pc:sldChg>
      <pc:sldChg chg="modSp add mod">
        <pc:chgData name="李 忠尔" userId="4342b9414b015a5a" providerId="LiveId" clId="{D14AF1A6-9598-4940-8C0B-4F348FF328F1}" dt="2020-08-13T13:04:17.654" v="586" actId="14100"/>
        <pc:sldMkLst>
          <pc:docMk/>
          <pc:sldMk cId="374013969" sldId="302"/>
        </pc:sldMkLst>
        <pc:graphicFrameChg chg="mod modGraphic">
          <ac:chgData name="李 忠尔" userId="4342b9414b015a5a" providerId="LiveId" clId="{D14AF1A6-9598-4940-8C0B-4F348FF328F1}" dt="2020-08-13T13:04:17.654" v="586" actId="14100"/>
          <ac:graphicFrameMkLst>
            <pc:docMk/>
            <pc:sldMk cId="374013969" sldId="302"/>
            <ac:graphicFrameMk id="4" creationId="{00000000-0000-0000-0000-000000000000}"/>
          </ac:graphicFrameMkLst>
        </pc:graphicFrameChg>
      </pc:sldChg>
      <pc:sldChg chg="modSp add mod">
        <pc:chgData name="李 忠尔" userId="4342b9414b015a5a" providerId="LiveId" clId="{D14AF1A6-9598-4940-8C0B-4F348FF328F1}" dt="2020-08-13T13:21:09.710" v="798" actId="108"/>
        <pc:sldMkLst>
          <pc:docMk/>
          <pc:sldMk cId="2512828883" sldId="303"/>
        </pc:sldMkLst>
        <pc:spChg chg="mod">
          <ac:chgData name="李 忠尔" userId="4342b9414b015a5a" providerId="LiveId" clId="{D14AF1A6-9598-4940-8C0B-4F348FF328F1}" dt="2020-08-13T13:06:58.117" v="594"/>
          <ac:spMkLst>
            <pc:docMk/>
            <pc:sldMk cId="2512828883" sldId="303"/>
            <ac:spMk id="3" creationId="{00000000-0000-0000-0000-000000000000}"/>
          </ac:spMkLst>
        </pc:spChg>
        <pc:graphicFrameChg chg="mod modGraphic">
          <ac:chgData name="李 忠尔" userId="4342b9414b015a5a" providerId="LiveId" clId="{D14AF1A6-9598-4940-8C0B-4F348FF328F1}" dt="2020-08-13T13:21:09.710" v="798" actId="108"/>
          <ac:graphicFrameMkLst>
            <pc:docMk/>
            <pc:sldMk cId="2512828883" sldId="303"/>
            <ac:graphicFrameMk id="4" creationId="{00000000-0000-0000-0000-000000000000}"/>
          </ac:graphicFrameMkLst>
        </pc:graphicFrameChg>
      </pc:sldChg>
      <pc:sldChg chg="modSp mod">
        <pc:chgData name="李 忠尔" userId="4342b9414b015a5a" providerId="LiveId" clId="{D14AF1A6-9598-4940-8C0B-4F348FF328F1}" dt="2020-09-21T13:43:54.211" v="1707"/>
        <pc:sldMkLst>
          <pc:docMk/>
          <pc:sldMk cId="3270886325" sldId="314"/>
        </pc:sldMkLst>
        <pc:spChg chg="mod">
          <ac:chgData name="李 忠尔" userId="4342b9414b015a5a" providerId="LiveId" clId="{D14AF1A6-9598-4940-8C0B-4F348FF328F1}" dt="2020-09-21T13:43:54.211" v="1707"/>
          <ac:spMkLst>
            <pc:docMk/>
            <pc:sldMk cId="3270886325" sldId="314"/>
            <ac:spMk id="3" creationId="{00000000-0000-0000-0000-000000000000}"/>
          </ac:spMkLst>
        </pc:spChg>
      </pc:sldChg>
      <pc:sldChg chg="modSp mod">
        <pc:chgData name="李 忠尔" userId="4342b9414b015a5a" providerId="LiveId" clId="{D14AF1A6-9598-4940-8C0B-4F348FF328F1}" dt="2020-09-21T13:43:37.384" v="1698"/>
        <pc:sldMkLst>
          <pc:docMk/>
          <pc:sldMk cId="460295309" sldId="317"/>
        </pc:sldMkLst>
        <pc:spChg chg="mod">
          <ac:chgData name="李 忠尔" userId="4342b9414b015a5a" providerId="LiveId" clId="{D14AF1A6-9598-4940-8C0B-4F348FF328F1}" dt="2020-09-21T13:43:37.384" v="1698"/>
          <ac:spMkLst>
            <pc:docMk/>
            <pc:sldMk cId="460295309" sldId="317"/>
            <ac:spMk id="3" creationId="{00000000-0000-0000-0000-000000000000}"/>
          </ac:spMkLst>
        </pc:spChg>
      </pc:sldChg>
      <pc:sldChg chg="modSp mod">
        <pc:chgData name="李 忠尔" userId="4342b9414b015a5a" providerId="LiveId" clId="{D14AF1A6-9598-4940-8C0B-4F348FF328F1}" dt="2020-09-21T13:44:04.067" v="1714"/>
        <pc:sldMkLst>
          <pc:docMk/>
          <pc:sldMk cId="1515974803" sldId="320"/>
        </pc:sldMkLst>
        <pc:spChg chg="mod">
          <ac:chgData name="李 忠尔" userId="4342b9414b015a5a" providerId="LiveId" clId="{D14AF1A6-9598-4940-8C0B-4F348FF328F1}" dt="2020-09-21T13:44:04.067" v="1714"/>
          <ac:spMkLst>
            <pc:docMk/>
            <pc:sldMk cId="1515974803" sldId="320"/>
            <ac:spMk id="138243" creationId="{8A3AFAD1-5194-4ED4-8BC8-45CF343DB294}"/>
          </ac:spMkLst>
        </pc:spChg>
      </pc:sldChg>
      <pc:sldChg chg="modSp mod">
        <pc:chgData name="李 忠尔" userId="4342b9414b015a5a" providerId="LiveId" clId="{D14AF1A6-9598-4940-8C0B-4F348FF328F1}" dt="2020-09-21T13:44:10.289" v="1717"/>
        <pc:sldMkLst>
          <pc:docMk/>
          <pc:sldMk cId="1928979667" sldId="324"/>
        </pc:sldMkLst>
        <pc:spChg chg="mod">
          <ac:chgData name="李 忠尔" userId="4342b9414b015a5a" providerId="LiveId" clId="{D14AF1A6-9598-4940-8C0B-4F348FF328F1}" dt="2020-09-21T13:44:10.289" v="1717"/>
          <ac:spMkLst>
            <pc:docMk/>
            <pc:sldMk cId="1928979667" sldId="324"/>
            <ac:spMk id="3" creationId="{00000000-0000-0000-0000-000000000000}"/>
          </ac:spMkLst>
        </pc:spChg>
      </pc:sldChg>
      <pc:sldChg chg="modSp add mod">
        <pc:chgData name="李 忠尔" userId="4342b9414b015a5a" providerId="LiveId" clId="{D14AF1A6-9598-4940-8C0B-4F348FF328F1}" dt="2020-09-21T12:04:34.841" v="803" actId="27636"/>
        <pc:sldMkLst>
          <pc:docMk/>
          <pc:sldMk cId="1473172604" sldId="329"/>
        </pc:sldMkLst>
        <pc:spChg chg="mod">
          <ac:chgData name="李 忠尔" userId="4342b9414b015a5a" providerId="LiveId" clId="{D14AF1A6-9598-4940-8C0B-4F348FF328F1}" dt="2020-09-21T12:04:34.841" v="803" actId="27636"/>
          <ac:spMkLst>
            <pc:docMk/>
            <pc:sldMk cId="1473172604" sldId="329"/>
            <ac:spMk id="2" creationId="{00000000-0000-0000-0000-000000000000}"/>
          </ac:spMkLst>
        </pc:spChg>
      </pc:sldChg>
      <pc:sldChg chg="modSp add mod">
        <pc:chgData name="李 忠尔" userId="4342b9414b015a5a" providerId="LiveId" clId="{D14AF1A6-9598-4940-8C0B-4F348FF328F1}" dt="2020-09-21T12:05:48.799" v="805" actId="27636"/>
        <pc:sldMkLst>
          <pc:docMk/>
          <pc:sldMk cId="701871404" sldId="330"/>
        </pc:sldMkLst>
        <pc:spChg chg="mod">
          <ac:chgData name="李 忠尔" userId="4342b9414b015a5a" providerId="LiveId" clId="{D14AF1A6-9598-4940-8C0B-4F348FF328F1}" dt="2020-09-21T12:05:48.799" v="805" actId="27636"/>
          <ac:spMkLst>
            <pc:docMk/>
            <pc:sldMk cId="701871404" sldId="330"/>
            <ac:spMk id="2" creationId="{00000000-0000-0000-0000-000000000000}"/>
          </ac:spMkLst>
        </pc:spChg>
      </pc:sldChg>
      <pc:sldChg chg="modSp add mod">
        <pc:chgData name="李 忠尔" userId="4342b9414b015a5a" providerId="LiveId" clId="{D14AF1A6-9598-4940-8C0B-4F348FF328F1}" dt="2020-09-21T12:06:23.875" v="807" actId="27636"/>
        <pc:sldMkLst>
          <pc:docMk/>
          <pc:sldMk cId="247057985" sldId="331"/>
        </pc:sldMkLst>
        <pc:spChg chg="mod">
          <ac:chgData name="李 忠尔" userId="4342b9414b015a5a" providerId="LiveId" clId="{D14AF1A6-9598-4940-8C0B-4F348FF328F1}" dt="2020-09-21T12:06:23.875" v="807" actId="27636"/>
          <ac:spMkLst>
            <pc:docMk/>
            <pc:sldMk cId="247057985" sldId="331"/>
            <ac:spMk id="2" creationId="{00000000-0000-0000-0000-000000000000}"/>
          </ac:spMkLst>
        </pc:spChg>
      </pc:sldChg>
      <pc:sldChg chg="addSp modSp add mod">
        <pc:chgData name="李 忠尔" userId="4342b9414b015a5a" providerId="LiveId" clId="{D14AF1A6-9598-4940-8C0B-4F348FF328F1}" dt="2020-09-21T12:12:34.091" v="846"/>
        <pc:sldMkLst>
          <pc:docMk/>
          <pc:sldMk cId="1486166724" sldId="332"/>
        </pc:sldMkLst>
        <pc:spChg chg="mod">
          <ac:chgData name="李 忠尔" userId="4342b9414b015a5a" providerId="LiveId" clId="{D14AF1A6-9598-4940-8C0B-4F348FF328F1}" dt="2020-09-21T12:06:52.453" v="809" actId="27636"/>
          <ac:spMkLst>
            <pc:docMk/>
            <pc:sldMk cId="1486166724" sldId="332"/>
            <ac:spMk id="2" creationId="{00000000-0000-0000-0000-000000000000}"/>
          </ac:spMkLst>
        </pc:spChg>
        <pc:spChg chg="add mod">
          <ac:chgData name="李 忠尔" userId="4342b9414b015a5a" providerId="LiveId" clId="{D14AF1A6-9598-4940-8C0B-4F348FF328F1}" dt="2020-09-21T12:12:34.091" v="846"/>
          <ac:spMkLst>
            <pc:docMk/>
            <pc:sldMk cId="1486166724" sldId="332"/>
            <ac:spMk id="3" creationId="{D2DD35EF-1B8D-49B6-8F23-18AC15FDF818}"/>
          </ac:spMkLst>
        </pc:spChg>
      </pc:sldChg>
      <pc:sldChg chg="modSp add mod">
        <pc:chgData name="李 忠尔" userId="4342b9414b015a5a" providerId="LiveId" clId="{D14AF1A6-9598-4940-8C0B-4F348FF328F1}" dt="2020-09-21T12:07:41.630" v="811" actId="27636"/>
        <pc:sldMkLst>
          <pc:docMk/>
          <pc:sldMk cId="2815794453" sldId="333"/>
        </pc:sldMkLst>
        <pc:spChg chg="mod">
          <ac:chgData name="李 忠尔" userId="4342b9414b015a5a" providerId="LiveId" clId="{D14AF1A6-9598-4940-8C0B-4F348FF328F1}" dt="2020-09-21T12:07:41.630" v="811" actId="27636"/>
          <ac:spMkLst>
            <pc:docMk/>
            <pc:sldMk cId="2815794453" sldId="333"/>
            <ac:spMk id="2" creationId="{00000000-0000-0000-0000-000000000000}"/>
          </ac:spMkLst>
        </pc:spChg>
      </pc:sldChg>
      <pc:sldChg chg="modSp add mod">
        <pc:chgData name="李 忠尔" userId="4342b9414b015a5a" providerId="LiveId" clId="{D14AF1A6-9598-4940-8C0B-4F348FF328F1}" dt="2020-09-21T12:07:56.740" v="813" actId="27636"/>
        <pc:sldMkLst>
          <pc:docMk/>
          <pc:sldMk cId="4229922055" sldId="334"/>
        </pc:sldMkLst>
        <pc:spChg chg="mod">
          <ac:chgData name="李 忠尔" userId="4342b9414b015a5a" providerId="LiveId" clId="{D14AF1A6-9598-4940-8C0B-4F348FF328F1}" dt="2020-09-21T12:07:56.740" v="813" actId="27636"/>
          <ac:spMkLst>
            <pc:docMk/>
            <pc:sldMk cId="4229922055" sldId="334"/>
            <ac:spMk id="2" creationId="{00000000-0000-0000-0000-000000000000}"/>
          </ac:spMkLst>
        </pc:spChg>
      </pc:sldChg>
      <pc:sldChg chg="modSp new mod">
        <pc:chgData name="李 忠尔" userId="4342b9414b015a5a" providerId="LiveId" clId="{D14AF1A6-9598-4940-8C0B-4F348FF328F1}" dt="2020-09-21T13:16:04.418" v="1382"/>
        <pc:sldMkLst>
          <pc:docMk/>
          <pc:sldMk cId="2459427375" sldId="335"/>
        </pc:sldMkLst>
        <pc:spChg chg="mod">
          <ac:chgData name="李 忠尔" userId="4342b9414b015a5a" providerId="LiveId" clId="{D14AF1A6-9598-4940-8C0B-4F348FF328F1}" dt="2020-09-21T12:15:19.789" v="848"/>
          <ac:spMkLst>
            <pc:docMk/>
            <pc:sldMk cId="2459427375" sldId="335"/>
            <ac:spMk id="2" creationId="{43CC0C0F-0E80-4AB8-93C0-8AA76E462FAA}"/>
          </ac:spMkLst>
        </pc:spChg>
        <pc:spChg chg="mod">
          <ac:chgData name="李 忠尔" userId="4342b9414b015a5a" providerId="LiveId" clId="{D14AF1A6-9598-4940-8C0B-4F348FF328F1}" dt="2020-09-21T13:16:04.418" v="1382"/>
          <ac:spMkLst>
            <pc:docMk/>
            <pc:sldMk cId="2459427375" sldId="335"/>
            <ac:spMk id="3" creationId="{B005FE30-2B99-4518-954A-80A83E188A39}"/>
          </ac:spMkLst>
        </pc:spChg>
      </pc:sldChg>
      <pc:sldChg chg="modSp new mod">
        <pc:chgData name="李 忠尔" userId="4342b9414b015a5a" providerId="LiveId" clId="{D14AF1A6-9598-4940-8C0B-4F348FF328F1}" dt="2020-09-21T13:12:49.059" v="1341" actId="20577"/>
        <pc:sldMkLst>
          <pc:docMk/>
          <pc:sldMk cId="3621514126" sldId="336"/>
        </pc:sldMkLst>
        <pc:spChg chg="mod">
          <ac:chgData name="李 忠尔" userId="4342b9414b015a5a" providerId="LiveId" clId="{D14AF1A6-9598-4940-8C0B-4F348FF328F1}" dt="2020-09-21T12:34:57.548" v="1150"/>
          <ac:spMkLst>
            <pc:docMk/>
            <pc:sldMk cId="3621514126" sldId="336"/>
            <ac:spMk id="2" creationId="{BF182231-01E9-46C0-9657-6FB42A4D71EE}"/>
          </ac:spMkLst>
        </pc:spChg>
        <pc:spChg chg="mod">
          <ac:chgData name="李 忠尔" userId="4342b9414b015a5a" providerId="LiveId" clId="{D14AF1A6-9598-4940-8C0B-4F348FF328F1}" dt="2020-09-21T13:12:49.059" v="1341" actId="20577"/>
          <ac:spMkLst>
            <pc:docMk/>
            <pc:sldMk cId="3621514126" sldId="336"/>
            <ac:spMk id="3" creationId="{26BD655A-6177-4158-A936-7AC3DD5A02CA}"/>
          </ac:spMkLst>
        </pc:spChg>
      </pc:sldChg>
      <pc:sldChg chg="modSp new mod">
        <pc:chgData name="李 忠尔" userId="4342b9414b015a5a" providerId="LiveId" clId="{D14AF1A6-9598-4940-8C0B-4F348FF328F1}" dt="2020-09-21T13:13:13.034" v="1351" actId="207"/>
        <pc:sldMkLst>
          <pc:docMk/>
          <pc:sldMk cId="2788945002" sldId="337"/>
        </pc:sldMkLst>
        <pc:spChg chg="mod">
          <ac:chgData name="李 忠尔" userId="4342b9414b015a5a" providerId="LiveId" clId="{D14AF1A6-9598-4940-8C0B-4F348FF328F1}" dt="2020-09-21T13:06:44.215" v="1312"/>
          <ac:spMkLst>
            <pc:docMk/>
            <pc:sldMk cId="2788945002" sldId="337"/>
            <ac:spMk id="2" creationId="{1B53D04C-2911-439A-8A01-A7716A18DFEC}"/>
          </ac:spMkLst>
        </pc:spChg>
        <pc:spChg chg="mod">
          <ac:chgData name="李 忠尔" userId="4342b9414b015a5a" providerId="LiveId" clId="{D14AF1A6-9598-4940-8C0B-4F348FF328F1}" dt="2020-09-21T13:13:13.034" v="1351" actId="207"/>
          <ac:spMkLst>
            <pc:docMk/>
            <pc:sldMk cId="2788945002" sldId="337"/>
            <ac:spMk id="3" creationId="{3F05EC5C-6AD4-4189-8F1F-4B094408F419}"/>
          </ac:spMkLst>
        </pc:spChg>
      </pc:sldChg>
      <pc:sldChg chg="modSp new mod">
        <pc:chgData name="李 忠尔" userId="4342b9414b015a5a" providerId="LiveId" clId="{D14AF1A6-9598-4940-8C0B-4F348FF328F1}" dt="2020-09-21T13:15:45.353" v="1373" actId="20577"/>
        <pc:sldMkLst>
          <pc:docMk/>
          <pc:sldMk cId="3407972810" sldId="338"/>
        </pc:sldMkLst>
        <pc:spChg chg="mod">
          <ac:chgData name="李 忠尔" userId="4342b9414b015a5a" providerId="LiveId" clId="{D14AF1A6-9598-4940-8C0B-4F348FF328F1}" dt="2020-09-21T13:13:20.943" v="1352"/>
          <ac:spMkLst>
            <pc:docMk/>
            <pc:sldMk cId="3407972810" sldId="338"/>
            <ac:spMk id="2" creationId="{3280CF28-C724-4A99-A119-AD521E839E15}"/>
          </ac:spMkLst>
        </pc:spChg>
        <pc:spChg chg="mod">
          <ac:chgData name="李 忠尔" userId="4342b9414b015a5a" providerId="LiveId" clId="{D14AF1A6-9598-4940-8C0B-4F348FF328F1}" dt="2020-09-21T13:15:45.353" v="1373" actId="20577"/>
          <ac:spMkLst>
            <pc:docMk/>
            <pc:sldMk cId="3407972810" sldId="338"/>
            <ac:spMk id="3" creationId="{BD18DA15-4737-494E-B699-5CC7D0F5179C}"/>
          </ac:spMkLst>
        </pc:spChg>
      </pc:sldChg>
      <pc:sldChg chg="modSp new mod">
        <pc:chgData name="李 忠尔" userId="4342b9414b015a5a" providerId="LiveId" clId="{D14AF1A6-9598-4940-8C0B-4F348FF328F1}" dt="2020-09-21T13:35:48.406" v="1606" actId="207"/>
        <pc:sldMkLst>
          <pc:docMk/>
          <pc:sldMk cId="1602714117" sldId="339"/>
        </pc:sldMkLst>
        <pc:spChg chg="mod">
          <ac:chgData name="李 忠尔" userId="4342b9414b015a5a" providerId="LiveId" clId="{D14AF1A6-9598-4940-8C0B-4F348FF328F1}" dt="2020-09-21T13:16:58.135" v="1391"/>
          <ac:spMkLst>
            <pc:docMk/>
            <pc:sldMk cId="1602714117" sldId="339"/>
            <ac:spMk id="2" creationId="{9ABB826A-140E-4312-99AA-2A25DC016866}"/>
          </ac:spMkLst>
        </pc:spChg>
        <pc:spChg chg="mod">
          <ac:chgData name="李 忠尔" userId="4342b9414b015a5a" providerId="LiveId" clId="{D14AF1A6-9598-4940-8C0B-4F348FF328F1}" dt="2020-09-21T13:35:48.406" v="1606" actId="207"/>
          <ac:spMkLst>
            <pc:docMk/>
            <pc:sldMk cId="1602714117" sldId="339"/>
            <ac:spMk id="3" creationId="{ABBFBF6D-536E-47E7-B3E9-0D9BBB8DA97E}"/>
          </ac:spMkLst>
        </pc:spChg>
      </pc:sldChg>
      <pc:sldChg chg="modSp new mod">
        <pc:chgData name="李 忠尔" userId="4342b9414b015a5a" providerId="LiveId" clId="{D14AF1A6-9598-4940-8C0B-4F348FF328F1}" dt="2020-09-21T13:30:04.339" v="1556" actId="108"/>
        <pc:sldMkLst>
          <pc:docMk/>
          <pc:sldMk cId="1362234848" sldId="340"/>
        </pc:sldMkLst>
        <pc:spChg chg="mod">
          <ac:chgData name="李 忠尔" userId="4342b9414b015a5a" providerId="LiveId" clId="{D14AF1A6-9598-4940-8C0B-4F348FF328F1}" dt="2020-09-21T13:25:44.999" v="1480"/>
          <ac:spMkLst>
            <pc:docMk/>
            <pc:sldMk cId="1362234848" sldId="340"/>
            <ac:spMk id="2" creationId="{E6FA5EFB-11A5-4F3E-BC1B-CAC37F8F7E3C}"/>
          </ac:spMkLst>
        </pc:spChg>
        <pc:spChg chg="mod">
          <ac:chgData name="李 忠尔" userId="4342b9414b015a5a" providerId="LiveId" clId="{D14AF1A6-9598-4940-8C0B-4F348FF328F1}" dt="2020-09-21T13:30:04.339" v="1556" actId="108"/>
          <ac:spMkLst>
            <pc:docMk/>
            <pc:sldMk cId="1362234848" sldId="340"/>
            <ac:spMk id="3" creationId="{E013161A-FE59-4DFA-8D2C-94FDA1343255}"/>
          </ac:spMkLst>
        </pc:spChg>
      </pc:sldChg>
      <pc:sldChg chg="modSp new mod">
        <pc:chgData name="李 忠尔" userId="4342b9414b015a5a" providerId="LiveId" clId="{D14AF1A6-9598-4940-8C0B-4F348FF328F1}" dt="2020-09-21T13:34:12.765" v="1597"/>
        <pc:sldMkLst>
          <pc:docMk/>
          <pc:sldMk cId="1078443068" sldId="341"/>
        </pc:sldMkLst>
        <pc:spChg chg="mod">
          <ac:chgData name="李 忠尔" userId="4342b9414b015a5a" providerId="LiveId" clId="{D14AF1A6-9598-4940-8C0B-4F348FF328F1}" dt="2020-09-21T13:31:43.195" v="1565"/>
          <ac:spMkLst>
            <pc:docMk/>
            <pc:sldMk cId="1078443068" sldId="341"/>
            <ac:spMk id="2" creationId="{045BE1EF-21B0-4808-ACFA-D5D7045FB74A}"/>
          </ac:spMkLst>
        </pc:spChg>
        <pc:spChg chg="mod">
          <ac:chgData name="李 忠尔" userId="4342b9414b015a5a" providerId="LiveId" clId="{D14AF1A6-9598-4940-8C0B-4F348FF328F1}" dt="2020-09-21T13:34:12.765" v="1597"/>
          <ac:spMkLst>
            <pc:docMk/>
            <pc:sldMk cId="1078443068" sldId="341"/>
            <ac:spMk id="3" creationId="{08FE1ED0-4683-4FF8-BD4B-DBE0FC4BE043}"/>
          </ac:spMkLst>
        </pc:spChg>
      </pc:sldChg>
      <pc:sldChg chg="modSp new mod">
        <pc:chgData name="李 忠尔" userId="4342b9414b015a5a" providerId="LiveId" clId="{D14AF1A6-9598-4940-8C0B-4F348FF328F1}" dt="2020-09-21T13:37:25.095" v="1635"/>
        <pc:sldMkLst>
          <pc:docMk/>
          <pc:sldMk cId="577986193" sldId="342"/>
        </pc:sldMkLst>
        <pc:spChg chg="mod">
          <ac:chgData name="李 忠尔" userId="4342b9414b015a5a" providerId="LiveId" clId="{D14AF1A6-9598-4940-8C0B-4F348FF328F1}" dt="2020-09-21T13:36:06.085" v="1608"/>
          <ac:spMkLst>
            <pc:docMk/>
            <pc:sldMk cId="577986193" sldId="342"/>
            <ac:spMk id="2" creationId="{7A1BAF96-DF00-4CE0-B158-28BF2B1603FF}"/>
          </ac:spMkLst>
        </pc:spChg>
        <pc:spChg chg="mod">
          <ac:chgData name="李 忠尔" userId="4342b9414b015a5a" providerId="LiveId" clId="{D14AF1A6-9598-4940-8C0B-4F348FF328F1}" dt="2020-09-21T13:37:25.095" v="1635"/>
          <ac:spMkLst>
            <pc:docMk/>
            <pc:sldMk cId="577986193" sldId="342"/>
            <ac:spMk id="3" creationId="{A9944E28-22D3-4380-9706-3DF93A12FCB7}"/>
          </ac:spMkLst>
        </pc:spChg>
      </pc:sldChg>
      <pc:sldChg chg="modSp new mod">
        <pc:chgData name="李 忠尔" userId="4342b9414b015a5a" providerId="LiveId" clId="{D14AF1A6-9598-4940-8C0B-4F348FF328F1}" dt="2020-09-21T13:43:03.643" v="1690" actId="207"/>
        <pc:sldMkLst>
          <pc:docMk/>
          <pc:sldMk cId="660123054" sldId="343"/>
        </pc:sldMkLst>
        <pc:spChg chg="mod">
          <ac:chgData name="李 忠尔" userId="4342b9414b015a5a" providerId="LiveId" clId="{D14AF1A6-9598-4940-8C0B-4F348FF328F1}" dt="2020-09-21T13:38:41.197" v="1636"/>
          <ac:spMkLst>
            <pc:docMk/>
            <pc:sldMk cId="660123054" sldId="343"/>
            <ac:spMk id="2" creationId="{282C18DB-5057-4C4D-8224-E1D486F3B4FE}"/>
          </ac:spMkLst>
        </pc:spChg>
        <pc:spChg chg="mod">
          <ac:chgData name="李 忠尔" userId="4342b9414b015a5a" providerId="LiveId" clId="{D14AF1A6-9598-4940-8C0B-4F348FF328F1}" dt="2020-09-21T13:43:03.643" v="1690" actId="207"/>
          <ac:spMkLst>
            <pc:docMk/>
            <pc:sldMk cId="660123054" sldId="343"/>
            <ac:spMk id="3" creationId="{0C68C719-9D6E-4730-BC7D-C8A71C6A3A4A}"/>
          </ac:spMkLst>
        </pc:spChg>
      </pc:sldChg>
      <pc:sldChg chg="new del">
        <pc:chgData name="李 忠尔" userId="4342b9414b015a5a" providerId="LiveId" clId="{D14AF1A6-9598-4940-8C0B-4F348FF328F1}" dt="2020-09-21T13:43:09.970" v="1691" actId="2696"/>
        <pc:sldMkLst>
          <pc:docMk/>
          <pc:sldMk cId="3500059818" sldId="344"/>
        </pc:sldMkLst>
      </pc:sldChg>
      <pc:sldChg chg="new del">
        <pc:chgData name="李 忠尔" userId="4342b9414b015a5a" providerId="LiveId" clId="{D14AF1A6-9598-4940-8C0B-4F348FF328F1}" dt="2020-09-21T13:43:12.863" v="1692" actId="2696"/>
        <pc:sldMkLst>
          <pc:docMk/>
          <pc:sldMk cId="2838615233" sldId="345"/>
        </pc:sldMkLst>
      </pc:sldChg>
      <pc:sldChg chg="modSp new mod">
        <pc:chgData name="李 忠尔" userId="4342b9414b015a5a" providerId="LiveId" clId="{D14AF1A6-9598-4940-8C0B-4F348FF328F1}" dt="2020-09-21T13:35:59.906" v="1607"/>
        <pc:sldMkLst>
          <pc:docMk/>
          <pc:sldMk cId="2143688735" sldId="346"/>
        </pc:sldMkLst>
        <pc:spChg chg="mod">
          <ac:chgData name="李 忠尔" userId="4342b9414b015a5a" providerId="LiveId" clId="{D14AF1A6-9598-4940-8C0B-4F348FF328F1}" dt="2020-09-21T13:35:59.906" v="1607"/>
          <ac:spMkLst>
            <pc:docMk/>
            <pc:sldMk cId="2143688735" sldId="346"/>
            <ac:spMk id="2" creationId="{1421F605-CA74-4800-8E98-DC33431F86D9}"/>
          </ac:spMkLst>
        </pc:spChg>
        <pc:spChg chg="mod">
          <ac:chgData name="李 忠尔" userId="4342b9414b015a5a" providerId="LiveId" clId="{D14AF1A6-9598-4940-8C0B-4F348FF328F1}" dt="2020-09-21T13:35:24.508" v="1604"/>
          <ac:spMkLst>
            <pc:docMk/>
            <pc:sldMk cId="2143688735" sldId="346"/>
            <ac:spMk id="3" creationId="{A1C2FEE4-39A7-459E-A3D9-38688658650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B0ED7-A037-457C-A0A4-6D56E5DC7B75}" type="datetimeFigureOut">
              <a:rPr lang="zh-CN" altLang="en-US" smtClean="0"/>
              <a:t>2020/12/17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675C26-FF6F-412D-BBCD-84830522847A}" type="slidenum">
              <a:rPr lang="zh-CN" altLang="en-US" smtClean="0"/>
              <a:t>‹#›</a:t>
            </a:fld>
            <a:endParaRPr lang="zh-CN" altLang="en-US"/>
          </a:p>
        </p:txBody>
      </p:sp>
    </p:spTree>
    <p:extLst>
      <p:ext uri="{BB962C8B-B14F-4D97-AF65-F5344CB8AC3E}">
        <p14:creationId xmlns:p14="http://schemas.microsoft.com/office/powerpoint/2010/main" val="1503423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1412777"/>
            <a:ext cx="7560840" cy="936104"/>
          </a:xfrm>
        </p:spPr>
        <p:txBody>
          <a:bodyPr/>
          <a:lstStyle>
            <a:lvl1pPr>
              <a:defRPr b="1" i="0" baseline="0">
                <a:latin typeface="华文琥珀" pitchFamily="2" charset="-122"/>
              </a:defRPr>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ctr">
              <a:buNone/>
              <a:defRPr b="1" i="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901533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068810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57247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00113" y="446088"/>
            <a:ext cx="6767512" cy="461962"/>
          </a:xfrm>
        </p:spPr>
        <p:txBody>
          <a:bodyPr/>
          <a:lstStyle/>
          <a:p>
            <a:r>
              <a:rPr lang="zh-CN" altLang="en-US"/>
              <a:t>单击此处编辑母版标题样式</a:t>
            </a:r>
          </a:p>
        </p:txBody>
      </p:sp>
      <p:sp>
        <p:nvSpPr>
          <p:cNvPr id="3" name="文本占位符 2"/>
          <p:cNvSpPr>
            <a:spLocks noGrp="1"/>
          </p:cNvSpPr>
          <p:nvPr>
            <p:ph type="body" sz="half" idx="1"/>
          </p:nvPr>
        </p:nvSpPr>
        <p:spPr>
          <a:xfrm>
            <a:off x="250825" y="1196975"/>
            <a:ext cx="4244975" cy="54721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96975"/>
            <a:ext cx="4244975" cy="54721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a:extLst>
              <a:ext uri="{FF2B5EF4-FFF2-40B4-BE49-F238E27FC236}">
                <a16:creationId xmlns="" xmlns:a16="http://schemas.microsoft.com/office/drawing/2014/main" id="{A2A794D5-D1E6-4EE9-8DAE-5A86075F10A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3E137BEE-1D5F-4A20-8092-D61881F88AA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a:extLst>
              <a:ext uri="{FF2B5EF4-FFF2-40B4-BE49-F238E27FC236}">
                <a16:creationId xmlns="" xmlns:a16="http://schemas.microsoft.com/office/drawing/2014/main" id="{B2CCDCED-5AF7-45D2-9218-ACF58C7007E6}"/>
              </a:ext>
            </a:extLst>
          </p:cNvPr>
          <p:cNvSpPr>
            <a:spLocks noGrp="1" noChangeArrowheads="1"/>
          </p:cNvSpPr>
          <p:nvPr>
            <p:ph type="sldNum" sz="quarter" idx="12"/>
          </p:nvPr>
        </p:nvSpPr>
        <p:spPr>
          <a:ln/>
        </p:spPr>
        <p:txBody>
          <a:bodyPr/>
          <a:lstStyle>
            <a:lvl1pPr>
              <a:defRPr/>
            </a:lvl1pPr>
          </a:lstStyle>
          <a:p>
            <a:fld id="{4B61A510-F6A9-4AA3-AD58-4961EAC2614C}" type="slidenum">
              <a:rPr lang="en-US" altLang="zh-CN"/>
              <a:pPr/>
              <a:t>‹#›</a:t>
            </a:fld>
            <a:endParaRPr lang="en-US" altLang="zh-CN"/>
          </a:p>
        </p:txBody>
      </p:sp>
    </p:spTree>
    <p:extLst>
      <p:ext uri="{BB962C8B-B14F-4D97-AF65-F5344CB8AC3E}">
        <p14:creationId xmlns:p14="http://schemas.microsoft.com/office/powerpoint/2010/main" val="3822052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11560" y="260648"/>
            <a:ext cx="7992888" cy="720080"/>
          </a:xfrm>
        </p:spPr>
        <p:txBody>
          <a:bodyPr>
            <a:normAutofit/>
          </a:bodyPr>
          <a:lstStyle>
            <a:lvl1pPr>
              <a:defRPr sz="2800" b="1" i="0" baseline="0">
                <a:solidFill>
                  <a:srgbClr val="00206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539552" y="1124744"/>
            <a:ext cx="8280920" cy="5472608"/>
          </a:xfrm>
        </p:spPr>
        <p:txBody>
          <a:bodyPr>
            <a:normAutofit/>
          </a:bodyPr>
          <a:lstStyle>
            <a:lvl1pPr>
              <a:defRPr sz="2400" b="1" i="0" baseline="0"/>
            </a:lvl1pPr>
            <a:lvl2pPr>
              <a:defRPr sz="2400" b="1" i="0" baseline="0"/>
            </a:lvl2pPr>
            <a:lvl3pPr>
              <a:defRPr sz="2400" b="1" i="0" baseline="0"/>
            </a:lvl3pPr>
            <a:lvl4pPr>
              <a:defRPr sz="2400" b="1" i="0" baseline="0"/>
            </a:lvl4pPr>
            <a:lvl5pPr>
              <a:defRPr sz="2400" b="1" i="0"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4003629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573658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3649914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848467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803716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491091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155901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1283462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140361031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980728"/>
            <a:ext cx="7772400" cy="1470025"/>
          </a:xfrm>
        </p:spPr>
        <p:txBody>
          <a:bodyPr/>
          <a:lstStyle/>
          <a:p>
            <a:r>
              <a:rPr lang="en-US" altLang="zh-CN" dirty="0">
                <a:solidFill>
                  <a:srgbClr val="0070C0"/>
                </a:solidFill>
              </a:rPr>
              <a:t/>
            </a:r>
            <a:br>
              <a:rPr lang="en-US" altLang="zh-CN" dirty="0">
                <a:solidFill>
                  <a:srgbClr val="0070C0"/>
                </a:solidFill>
              </a:rPr>
            </a:br>
            <a:r>
              <a:rPr lang="zh-CN" altLang="en-US" dirty="0">
                <a:solidFill>
                  <a:srgbClr val="0070C0"/>
                </a:solidFill>
              </a:rPr>
              <a:t>部分业务的税务处理</a:t>
            </a:r>
          </a:p>
        </p:txBody>
      </p:sp>
      <p:sp>
        <p:nvSpPr>
          <p:cNvPr id="3" name="副标题 2"/>
          <p:cNvSpPr>
            <a:spLocks noGrp="1"/>
          </p:cNvSpPr>
          <p:nvPr>
            <p:ph type="subTitle" idx="1"/>
          </p:nvPr>
        </p:nvSpPr>
        <p:spPr>
          <a:xfrm>
            <a:off x="1403648" y="2636912"/>
            <a:ext cx="6400800" cy="1752600"/>
          </a:xfrm>
        </p:spPr>
        <p:txBody>
          <a:bodyPr/>
          <a:lstStyle/>
          <a:p>
            <a:endParaRPr lang="en-US" altLang="zh-CN" dirty="0">
              <a:solidFill>
                <a:srgbClr val="FF0000"/>
              </a:solidFill>
            </a:endParaRPr>
          </a:p>
          <a:p>
            <a:r>
              <a:rPr lang="zh-CN" altLang="en-US" dirty="0" smtClean="0">
                <a:solidFill>
                  <a:srgbClr val="FF0000"/>
                </a:solidFill>
              </a:rPr>
              <a:t>顾问企业</a:t>
            </a:r>
            <a:endParaRPr lang="en-US" altLang="zh-CN" dirty="0" smtClean="0">
              <a:solidFill>
                <a:srgbClr val="FF0000"/>
              </a:solidFill>
            </a:endParaRPr>
          </a:p>
          <a:p>
            <a:r>
              <a:rPr lang="en-US" altLang="zh-CN" dirty="0" smtClean="0">
                <a:solidFill>
                  <a:srgbClr val="FF0000"/>
                </a:solidFill>
              </a:rPr>
              <a:t>2020.12.17</a:t>
            </a:r>
            <a:endParaRPr lang="zh-CN" altLang="en-US" dirty="0">
              <a:solidFill>
                <a:srgbClr val="FF0000"/>
              </a:solidFill>
            </a:endParaRPr>
          </a:p>
        </p:txBody>
      </p:sp>
    </p:spTree>
    <p:extLst>
      <p:ext uri="{BB962C8B-B14F-4D97-AF65-F5344CB8AC3E}">
        <p14:creationId xmlns:p14="http://schemas.microsoft.com/office/powerpoint/2010/main" val="2908761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rgbClr val="0070C0"/>
                </a:solidFill>
              </a:rPr>
              <a:t>关联企业的资金拆借</a:t>
            </a:r>
          </a:p>
        </p:txBody>
      </p:sp>
      <p:sp>
        <p:nvSpPr>
          <p:cNvPr id="3" name="内容占位符 2"/>
          <p:cNvSpPr>
            <a:spLocks noGrp="1"/>
          </p:cNvSpPr>
          <p:nvPr>
            <p:ph idx="1"/>
          </p:nvPr>
        </p:nvSpPr>
        <p:spPr/>
        <p:txBody>
          <a:bodyPr/>
          <a:lstStyle/>
          <a:p>
            <a:r>
              <a:rPr lang="zh-CN" altLang="en-US" dirty="0" smtClean="0">
                <a:solidFill>
                  <a:srgbClr val="FF0000"/>
                </a:solidFill>
              </a:rPr>
              <a:t>一</a:t>
            </a:r>
            <a:r>
              <a:rPr lang="en-US" altLang="zh-CN" dirty="0" smtClean="0">
                <a:solidFill>
                  <a:srgbClr val="FF0000"/>
                </a:solidFill>
              </a:rPr>
              <a:t>.</a:t>
            </a:r>
            <a:r>
              <a:rPr lang="zh-CN" altLang="en-US" dirty="0" smtClean="0">
                <a:solidFill>
                  <a:srgbClr val="FF0000"/>
                </a:solidFill>
              </a:rPr>
              <a:t>增值税</a:t>
            </a:r>
            <a:r>
              <a:rPr lang="zh-CN" altLang="en-US" dirty="0">
                <a:solidFill>
                  <a:srgbClr val="FF0000"/>
                </a:solidFill>
              </a:rPr>
              <a:t>相关政策规定</a:t>
            </a:r>
            <a:endParaRPr lang="en-US" altLang="zh-CN" dirty="0">
              <a:solidFill>
                <a:srgbClr val="FF0000"/>
              </a:solidFill>
            </a:endParaRPr>
          </a:p>
          <a:p>
            <a:r>
              <a:rPr lang="zh-CN" altLang="en-US" dirty="0" smtClean="0">
                <a:solidFill>
                  <a:srgbClr val="0070C0"/>
                </a:solidFill>
              </a:rPr>
              <a:t>（一）收款</a:t>
            </a:r>
            <a:r>
              <a:rPr lang="zh-CN" altLang="en-US" dirty="0">
                <a:solidFill>
                  <a:srgbClr val="0070C0"/>
                </a:solidFill>
              </a:rPr>
              <a:t>方（资金借出方）</a:t>
            </a:r>
            <a:endParaRPr lang="en-US" altLang="zh-CN" dirty="0">
              <a:solidFill>
                <a:srgbClr val="0070C0"/>
              </a:solidFill>
            </a:endParaRPr>
          </a:p>
          <a:p>
            <a:r>
              <a:rPr lang="en-US" altLang="zh-CN" dirty="0" smtClean="0"/>
              <a:t>1.</a:t>
            </a:r>
            <a:r>
              <a:rPr lang="zh-CN" altLang="en-US" dirty="0" smtClean="0"/>
              <a:t>条例</a:t>
            </a:r>
            <a:r>
              <a:rPr lang="zh-CN" altLang="en-US" dirty="0"/>
              <a:t>、细则及财税</a:t>
            </a:r>
            <a:r>
              <a:rPr lang="en-US" altLang="zh-CN" dirty="0"/>
              <a:t>【2016】36</a:t>
            </a:r>
            <a:r>
              <a:rPr lang="zh-CN" altLang="en-US" dirty="0"/>
              <a:t>号</a:t>
            </a:r>
            <a:endParaRPr lang="en-US" altLang="zh-CN" dirty="0"/>
          </a:p>
          <a:p>
            <a:r>
              <a:rPr lang="zh-CN" altLang="en-US" dirty="0" smtClean="0"/>
              <a:t>（</a:t>
            </a:r>
            <a:r>
              <a:rPr lang="en-US" altLang="zh-CN" dirty="0" smtClean="0"/>
              <a:t>1</a:t>
            </a:r>
            <a:r>
              <a:rPr lang="zh-CN" altLang="en-US" dirty="0" smtClean="0"/>
              <a:t>）销售额</a:t>
            </a:r>
            <a:r>
              <a:rPr lang="zh-CN" altLang="en-US" dirty="0"/>
              <a:t>为纳税人提供应税行为收取的全部价款和价外费用；价外费用包括延期付款利息</a:t>
            </a:r>
            <a:endParaRPr lang="en-US" altLang="zh-CN" dirty="0"/>
          </a:p>
          <a:p>
            <a:r>
              <a:rPr lang="zh-CN" altLang="en-US" dirty="0" smtClean="0"/>
              <a:t>（</a:t>
            </a:r>
            <a:r>
              <a:rPr lang="en-US" altLang="zh-CN" dirty="0" smtClean="0"/>
              <a:t>2</a:t>
            </a:r>
            <a:r>
              <a:rPr lang="zh-CN" altLang="en-US" dirty="0" smtClean="0"/>
              <a:t>）单位</a:t>
            </a:r>
            <a:r>
              <a:rPr lang="zh-CN" altLang="en-US" dirty="0"/>
              <a:t>或者个体工商户向其他单位或者个人无偿提供服务，但用于公益事业或者以社会公众为对象的除外</a:t>
            </a:r>
            <a:endParaRPr lang="en-US" altLang="zh-CN" dirty="0"/>
          </a:p>
          <a:p>
            <a:r>
              <a:rPr lang="zh-CN" altLang="en-US" dirty="0" smtClean="0"/>
              <a:t>（</a:t>
            </a:r>
            <a:r>
              <a:rPr lang="en-US" altLang="zh-CN" dirty="0" smtClean="0"/>
              <a:t>3</a:t>
            </a:r>
            <a:r>
              <a:rPr lang="zh-CN" altLang="en-US" dirty="0" smtClean="0"/>
              <a:t>）符合</a:t>
            </a:r>
            <a:r>
              <a:rPr lang="zh-CN" altLang="en-US" dirty="0"/>
              <a:t>条件的统借统还</a:t>
            </a:r>
            <a:r>
              <a:rPr lang="zh-CN" altLang="en-US" dirty="0">
                <a:solidFill>
                  <a:srgbClr val="FF0000"/>
                </a:solidFill>
              </a:rPr>
              <a:t>收取</a:t>
            </a:r>
            <a:r>
              <a:rPr lang="zh-CN" altLang="en-US" dirty="0"/>
              <a:t>的利息，免征增值税</a:t>
            </a:r>
            <a:endParaRPr lang="en-US" altLang="zh-CN" dirty="0"/>
          </a:p>
          <a:p>
            <a:endParaRPr lang="zh-CN" altLang="en-US" dirty="0">
              <a:solidFill>
                <a:srgbClr val="FF0000"/>
              </a:solidFill>
            </a:endParaRPr>
          </a:p>
        </p:txBody>
      </p:sp>
    </p:spTree>
    <p:extLst>
      <p:ext uri="{BB962C8B-B14F-4D97-AF65-F5344CB8AC3E}">
        <p14:creationId xmlns:p14="http://schemas.microsoft.com/office/powerpoint/2010/main" val="2538794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a:t>统借统还业务中，企业集团或企业集团中的核心企业以及集团所属财务公司按不高于支付给金融机构的借款利率水平或者支付的债券票面利率水平，向企业集团或者集团内下属单位收取的利息。</a:t>
            </a:r>
          </a:p>
          <a:p>
            <a:r>
              <a:rPr lang="zh-CN" altLang="en-US" dirty="0"/>
              <a:t>统借方向资金使用单位收取的利息，高于支付给金融机构借款利率水平或者支付的债券票面利率水平的，应全额缴纳增值税</a:t>
            </a:r>
          </a:p>
          <a:p>
            <a:r>
              <a:rPr lang="zh-CN" altLang="en-US" dirty="0"/>
              <a:t>统借统还业务，是指：</a:t>
            </a:r>
          </a:p>
          <a:p>
            <a:r>
              <a:rPr lang="zh-CN" altLang="en-US" dirty="0"/>
              <a:t>（</a:t>
            </a:r>
            <a:r>
              <a:rPr lang="en-US" altLang="zh-CN" dirty="0"/>
              <a:t>1</a:t>
            </a:r>
            <a:r>
              <a:rPr lang="zh-CN" altLang="en-US" dirty="0"/>
              <a:t>）企业集团或者企业集团中的核心企业向金融机构借款或对外发行债券取得资金后，将所借资金分拨给下属单位（包括独立核算单位和非独立核算单位，下同），并向下属单位收取用于归还金融机构或债券购买方本息的业务</a:t>
            </a:r>
          </a:p>
          <a:p>
            <a:r>
              <a:rPr lang="zh-CN" altLang="en-US" dirty="0"/>
              <a:t>（</a:t>
            </a:r>
            <a:r>
              <a:rPr lang="en-US" altLang="zh-CN" dirty="0"/>
              <a:t>2</a:t>
            </a:r>
            <a:r>
              <a:rPr lang="zh-CN" altLang="en-US" dirty="0"/>
              <a:t>）企业集团向金融机构借款或对外发行债券取得资金后，由集团所属财务公司与企业集团或者集团内下属单位签订统借统还贷款合同并分拨资金，并向企业集团或者集团内下属单位收取本息，再转付企业集团，由企业集团统一归还金融机构或债券购买方的</a:t>
            </a:r>
            <a:r>
              <a:rPr lang="zh-CN" altLang="en-US" dirty="0" smtClean="0"/>
              <a:t>业务</a:t>
            </a:r>
            <a:endParaRPr lang="zh-CN" altLang="en-US" dirty="0"/>
          </a:p>
        </p:txBody>
      </p:sp>
    </p:spTree>
    <p:extLst>
      <p:ext uri="{BB962C8B-B14F-4D97-AF65-F5344CB8AC3E}">
        <p14:creationId xmlns:p14="http://schemas.microsoft.com/office/powerpoint/2010/main" val="3013543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lstStyle/>
          <a:p>
            <a:r>
              <a:rPr lang="en-US" altLang="zh-CN" dirty="0" smtClean="0"/>
              <a:t>2.</a:t>
            </a:r>
            <a:r>
              <a:rPr lang="zh-CN" altLang="zh-CN" dirty="0" smtClean="0"/>
              <a:t>财税</a:t>
            </a:r>
            <a:r>
              <a:rPr lang="zh-CN" altLang="zh-CN" dirty="0"/>
              <a:t>〔</a:t>
            </a:r>
            <a:r>
              <a:rPr lang="en-US" altLang="zh-CN" dirty="0"/>
              <a:t>2019</a:t>
            </a:r>
            <a:r>
              <a:rPr lang="zh-CN" altLang="zh-CN" dirty="0"/>
              <a:t>〕</a:t>
            </a:r>
            <a:r>
              <a:rPr lang="en-US" altLang="zh-CN" dirty="0"/>
              <a:t>20</a:t>
            </a:r>
            <a:r>
              <a:rPr lang="zh-CN" altLang="zh-CN" dirty="0"/>
              <a:t>号</a:t>
            </a:r>
            <a:endParaRPr lang="en-US" altLang="zh-CN" dirty="0"/>
          </a:p>
          <a:p>
            <a:r>
              <a:rPr lang="zh-CN" altLang="zh-CN" dirty="0"/>
              <a:t>自</a:t>
            </a:r>
            <a:r>
              <a:rPr lang="en-US" altLang="zh-CN" dirty="0"/>
              <a:t>2019</a:t>
            </a:r>
            <a:r>
              <a:rPr lang="zh-CN" altLang="zh-CN" dirty="0"/>
              <a:t>年</a:t>
            </a:r>
            <a:r>
              <a:rPr lang="en-US" altLang="zh-CN" dirty="0"/>
              <a:t>2</a:t>
            </a:r>
            <a:r>
              <a:rPr lang="zh-CN" altLang="zh-CN" dirty="0"/>
              <a:t>月</a:t>
            </a:r>
            <a:r>
              <a:rPr lang="en-US" altLang="zh-CN" dirty="0"/>
              <a:t>1</a:t>
            </a:r>
            <a:r>
              <a:rPr lang="zh-CN" altLang="zh-CN" dirty="0"/>
              <a:t>日至</a:t>
            </a:r>
            <a:r>
              <a:rPr lang="en-US" altLang="zh-CN" dirty="0"/>
              <a:t>2020</a:t>
            </a:r>
            <a:r>
              <a:rPr lang="zh-CN" altLang="zh-CN" dirty="0"/>
              <a:t>年</a:t>
            </a:r>
            <a:r>
              <a:rPr lang="en-US" altLang="zh-CN" dirty="0"/>
              <a:t>12</a:t>
            </a:r>
            <a:r>
              <a:rPr lang="zh-CN" altLang="zh-CN" dirty="0"/>
              <a:t>月</a:t>
            </a:r>
            <a:r>
              <a:rPr lang="en-US" altLang="zh-CN" dirty="0"/>
              <a:t>31</a:t>
            </a:r>
            <a:r>
              <a:rPr lang="zh-CN" altLang="zh-CN" dirty="0"/>
              <a:t>日，对企业集团内单位（含企业集团）之间的资金</a:t>
            </a:r>
            <a:r>
              <a:rPr lang="zh-CN" altLang="zh-CN" dirty="0">
                <a:solidFill>
                  <a:srgbClr val="FF0000"/>
                </a:solidFill>
              </a:rPr>
              <a:t>无偿</a:t>
            </a:r>
            <a:r>
              <a:rPr lang="zh-CN" altLang="zh-CN" dirty="0"/>
              <a:t>借贷行为，免征增值税</a:t>
            </a:r>
            <a:endParaRPr lang="en-US" altLang="zh-CN" dirty="0"/>
          </a:p>
          <a:p>
            <a:r>
              <a:rPr lang="zh-CN" altLang="zh-CN" dirty="0"/>
              <a:t>自发布之日起执行。此前已发生未处理的事项，按本规定执行</a:t>
            </a:r>
            <a:endParaRPr lang="en-US" altLang="zh-CN" dirty="0"/>
          </a:p>
          <a:p>
            <a:r>
              <a:rPr lang="zh-CN" altLang="en-US" dirty="0" smtClean="0">
                <a:solidFill>
                  <a:srgbClr val="0070C0"/>
                </a:solidFill>
              </a:rPr>
              <a:t>（二）付款</a:t>
            </a:r>
            <a:r>
              <a:rPr lang="zh-CN" altLang="en-US" dirty="0">
                <a:solidFill>
                  <a:srgbClr val="0070C0"/>
                </a:solidFill>
              </a:rPr>
              <a:t>方</a:t>
            </a:r>
            <a:endParaRPr lang="en-US" altLang="zh-CN" dirty="0">
              <a:solidFill>
                <a:srgbClr val="0070C0"/>
              </a:solidFill>
            </a:endParaRPr>
          </a:p>
          <a:p>
            <a:r>
              <a:rPr lang="zh-CN" altLang="en-US" dirty="0"/>
              <a:t>财税</a:t>
            </a:r>
            <a:r>
              <a:rPr lang="en-US" altLang="zh-CN" dirty="0"/>
              <a:t>【2016】36</a:t>
            </a:r>
            <a:r>
              <a:rPr lang="zh-CN" altLang="en-US" dirty="0"/>
              <a:t>号</a:t>
            </a:r>
            <a:endParaRPr lang="en-US" altLang="zh-CN" dirty="0"/>
          </a:p>
          <a:p>
            <a:r>
              <a:rPr lang="zh-CN" altLang="en-US" dirty="0"/>
              <a:t>贷款服务的进项税额不得从销项税额中抵扣</a:t>
            </a:r>
          </a:p>
          <a:p>
            <a:endParaRPr lang="zh-CN" altLang="en-US" dirty="0"/>
          </a:p>
        </p:txBody>
      </p:sp>
    </p:spTree>
    <p:extLst>
      <p:ext uri="{BB962C8B-B14F-4D97-AF65-F5344CB8AC3E}">
        <p14:creationId xmlns:p14="http://schemas.microsoft.com/office/powerpoint/2010/main" val="2124632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lstStyle/>
          <a:p>
            <a:r>
              <a:rPr lang="zh-CN" altLang="en-US" dirty="0">
                <a:solidFill>
                  <a:srgbClr val="FF0000"/>
                </a:solidFill>
              </a:rPr>
              <a:t>启示：</a:t>
            </a:r>
            <a:endParaRPr lang="en-US" altLang="zh-CN" dirty="0">
              <a:solidFill>
                <a:srgbClr val="FF0000"/>
              </a:solidFill>
            </a:endParaRPr>
          </a:p>
          <a:p>
            <a:r>
              <a:rPr lang="en-US" altLang="zh-CN" dirty="0" smtClean="0"/>
              <a:t>1</a:t>
            </a:r>
            <a:r>
              <a:rPr lang="en-US" altLang="zh-CN" dirty="0"/>
              <a:t>.</a:t>
            </a:r>
            <a:r>
              <a:rPr lang="zh-CN" altLang="en-US" dirty="0"/>
              <a:t> 区分纯粹的融资或相关业务的延期付息</a:t>
            </a:r>
            <a:endParaRPr lang="en-US" altLang="zh-CN" dirty="0"/>
          </a:p>
          <a:p>
            <a:r>
              <a:rPr lang="zh-CN" altLang="en-US" dirty="0"/>
              <a:t>（</a:t>
            </a:r>
            <a:r>
              <a:rPr lang="en-US" altLang="zh-CN" dirty="0"/>
              <a:t>1</a:t>
            </a:r>
            <a:r>
              <a:rPr lang="zh-CN" altLang="en-US" dirty="0"/>
              <a:t>）相关业务延期付息，属于价外费用；免予收取通常</a:t>
            </a:r>
            <a:r>
              <a:rPr lang="zh-CN" altLang="en-US" dirty="0">
                <a:solidFill>
                  <a:srgbClr val="FF0000"/>
                </a:solidFill>
              </a:rPr>
              <a:t>不存在无偿</a:t>
            </a:r>
            <a:r>
              <a:rPr lang="zh-CN" altLang="en-US" dirty="0"/>
              <a:t>提供的视同销售</a:t>
            </a:r>
            <a:endParaRPr lang="en-US" altLang="zh-CN" dirty="0"/>
          </a:p>
          <a:p>
            <a:r>
              <a:rPr lang="en-US" altLang="zh-CN" dirty="0"/>
              <a:t>①</a:t>
            </a:r>
            <a:r>
              <a:rPr lang="zh-CN" altLang="en-US" dirty="0"/>
              <a:t>借出方收取时</a:t>
            </a:r>
            <a:endParaRPr lang="en-US" altLang="zh-CN" dirty="0"/>
          </a:p>
          <a:p>
            <a:r>
              <a:rPr lang="zh-CN" altLang="en-US" dirty="0"/>
              <a:t>按应税行为适用的增值税税率或征收率计算缴纳增值税（</a:t>
            </a:r>
            <a:r>
              <a:rPr lang="en-US" altLang="zh-CN" dirty="0"/>
              <a:t>13%</a:t>
            </a:r>
            <a:r>
              <a:rPr lang="zh-CN" altLang="en-US" dirty="0"/>
              <a:t>、</a:t>
            </a:r>
            <a:r>
              <a:rPr lang="en-US" altLang="zh-CN" dirty="0"/>
              <a:t>9%</a:t>
            </a:r>
            <a:r>
              <a:rPr lang="zh-CN" altLang="en-US" dirty="0"/>
              <a:t>、</a:t>
            </a:r>
            <a:r>
              <a:rPr lang="en-US" altLang="zh-CN" dirty="0"/>
              <a:t>6%</a:t>
            </a:r>
            <a:r>
              <a:rPr lang="zh-CN" altLang="en-US" dirty="0"/>
              <a:t>、</a:t>
            </a:r>
            <a:r>
              <a:rPr lang="en-US" altLang="zh-CN" dirty="0"/>
              <a:t>5%</a:t>
            </a:r>
            <a:r>
              <a:rPr lang="zh-CN" altLang="en-US" dirty="0"/>
              <a:t>或</a:t>
            </a:r>
            <a:r>
              <a:rPr lang="en-US" altLang="zh-CN" dirty="0"/>
              <a:t>3%</a:t>
            </a:r>
            <a:r>
              <a:rPr lang="zh-CN" altLang="en-US" dirty="0"/>
              <a:t>不等）；可以开具增值税专用发票</a:t>
            </a:r>
            <a:endParaRPr lang="en-US" altLang="zh-CN" dirty="0"/>
          </a:p>
          <a:p>
            <a:r>
              <a:rPr lang="en-US" altLang="zh-CN" dirty="0"/>
              <a:t>②</a:t>
            </a:r>
            <a:r>
              <a:rPr lang="zh-CN" altLang="en-US" dirty="0"/>
              <a:t>借入方支付时</a:t>
            </a:r>
            <a:endParaRPr lang="en-US" altLang="zh-CN" dirty="0"/>
          </a:p>
          <a:p>
            <a:r>
              <a:rPr lang="zh-CN" altLang="en-US" dirty="0"/>
              <a:t>属于货物或劳务的成本中费用，进项税额允许 抵扣</a:t>
            </a:r>
            <a:endParaRPr lang="en-US" altLang="zh-CN" dirty="0"/>
          </a:p>
        </p:txBody>
      </p:sp>
    </p:spTree>
    <p:extLst>
      <p:ext uri="{BB962C8B-B14F-4D97-AF65-F5344CB8AC3E}">
        <p14:creationId xmlns:p14="http://schemas.microsoft.com/office/powerpoint/2010/main" val="32059964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）纯粹的融资行为</a:t>
            </a:r>
            <a:endParaRPr lang="en-US" altLang="zh-CN" dirty="0"/>
          </a:p>
          <a:p>
            <a:r>
              <a:rPr lang="zh-CN" altLang="en-US" dirty="0"/>
              <a:t>免予收取，存在无偿提供视同销售问题</a:t>
            </a:r>
            <a:endParaRPr lang="en-US" altLang="zh-CN" dirty="0"/>
          </a:p>
          <a:p>
            <a:r>
              <a:rPr lang="en-US" altLang="zh-CN" dirty="0"/>
              <a:t>①</a:t>
            </a:r>
            <a:r>
              <a:rPr lang="zh-CN" altLang="en-US" dirty="0"/>
              <a:t>借出方收取时</a:t>
            </a:r>
            <a:endParaRPr lang="en-US" altLang="zh-CN" dirty="0"/>
          </a:p>
          <a:p>
            <a:r>
              <a:rPr lang="zh-CN" altLang="en-US" dirty="0"/>
              <a:t>按金融服务</a:t>
            </a:r>
            <a:r>
              <a:rPr lang="en-US" altLang="zh-CN" dirty="0"/>
              <a:t>——</a:t>
            </a:r>
            <a:r>
              <a:rPr lang="zh-CN" altLang="en-US" dirty="0"/>
              <a:t>贷款服务适用税率或征收率计算缴纳增值税；不允许开具增值税专用发票</a:t>
            </a:r>
            <a:endParaRPr lang="en-US" altLang="zh-CN" dirty="0"/>
          </a:p>
          <a:p>
            <a:r>
              <a:rPr lang="en-US" altLang="zh-CN" dirty="0"/>
              <a:t>②</a:t>
            </a:r>
            <a:r>
              <a:rPr lang="zh-CN" altLang="en-US" dirty="0"/>
              <a:t>借入方支付时</a:t>
            </a:r>
            <a:endParaRPr lang="en-US" altLang="zh-CN" dirty="0"/>
          </a:p>
          <a:p>
            <a:r>
              <a:rPr lang="zh-CN" altLang="en-US" dirty="0"/>
              <a:t>属于融资费用，进项税额不允许 抵扣</a:t>
            </a:r>
            <a:endParaRPr lang="en-US" altLang="zh-CN" dirty="0"/>
          </a:p>
          <a:p>
            <a:endParaRPr lang="zh-CN" altLang="en-US" dirty="0"/>
          </a:p>
          <a:p>
            <a:endParaRPr lang="zh-CN" altLang="en-US" dirty="0"/>
          </a:p>
        </p:txBody>
      </p:sp>
    </p:spTree>
    <p:extLst>
      <p:ext uri="{BB962C8B-B14F-4D97-AF65-F5344CB8AC3E}">
        <p14:creationId xmlns:p14="http://schemas.microsoft.com/office/powerpoint/2010/main" val="2858431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lstStyle/>
          <a:p>
            <a:r>
              <a:rPr lang="en-US" altLang="zh-CN" dirty="0"/>
              <a:t>2.</a:t>
            </a:r>
            <a:r>
              <a:rPr lang="zh-CN" altLang="en-US" dirty="0">
                <a:solidFill>
                  <a:srgbClr val="FF0000"/>
                </a:solidFill>
              </a:rPr>
              <a:t>免收</a:t>
            </a:r>
            <a:r>
              <a:rPr lang="zh-CN" altLang="en-US" dirty="0"/>
              <a:t>融资利息免税，仅限于集团内企业（期限内）</a:t>
            </a:r>
            <a:endParaRPr lang="en-US" altLang="zh-CN" dirty="0"/>
          </a:p>
          <a:p>
            <a:r>
              <a:rPr lang="zh-CN" altLang="en-US" dirty="0"/>
              <a:t>（</a:t>
            </a:r>
            <a:r>
              <a:rPr lang="en-US" altLang="zh-CN" dirty="0"/>
              <a:t>1</a:t>
            </a:r>
            <a:r>
              <a:rPr lang="zh-CN" altLang="en-US" dirty="0"/>
              <a:t>）符合</a:t>
            </a:r>
            <a:endParaRPr lang="en-US" altLang="zh-CN" dirty="0"/>
          </a:p>
          <a:p>
            <a:r>
              <a:rPr lang="zh-CN" altLang="en-US" dirty="0"/>
              <a:t>借出方，免税；借入方无进项</a:t>
            </a:r>
            <a:endParaRPr lang="en-US" altLang="zh-CN" dirty="0"/>
          </a:p>
          <a:p>
            <a:r>
              <a:rPr lang="zh-CN" altLang="en-US" dirty="0"/>
              <a:t>（</a:t>
            </a:r>
            <a:r>
              <a:rPr lang="en-US" altLang="zh-CN" dirty="0"/>
              <a:t>2</a:t>
            </a:r>
            <a:r>
              <a:rPr lang="zh-CN" altLang="en-US" dirty="0"/>
              <a:t>）不符合的</a:t>
            </a:r>
            <a:endParaRPr lang="en-US" altLang="zh-CN" dirty="0"/>
          </a:p>
          <a:p>
            <a:r>
              <a:rPr lang="zh-CN" altLang="en-US" dirty="0"/>
              <a:t>即使免收：借出方即使免收也应视同销售；借入方，无进项税额</a:t>
            </a:r>
            <a:endParaRPr lang="en-US" altLang="zh-CN" dirty="0"/>
          </a:p>
          <a:p>
            <a:endParaRPr lang="zh-CN" altLang="en-US" dirty="0"/>
          </a:p>
        </p:txBody>
      </p:sp>
    </p:spTree>
    <p:extLst>
      <p:ext uri="{BB962C8B-B14F-4D97-AF65-F5344CB8AC3E}">
        <p14:creationId xmlns:p14="http://schemas.microsoft.com/office/powerpoint/2010/main" val="3488286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lstStyle/>
          <a:p>
            <a:r>
              <a:rPr lang="en-US" altLang="zh-CN" dirty="0"/>
              <a:t>3.</a:t>
            </a:r>
            <a:r>
              <a:rPr lang="zh-CN" altLang="en-US" dirty="0">
                <a:solidFill>
                  <a:srgbClr val="FF0000"/>
                </a:solidFill>
              </a:rPr>
              <a:t>收取</a:t>
            </a:r>
            <a:r>
              <a:rPr lang="zh-CN" altLang="en-US" dirty="0"/>
              <a:t>融资利息，仅限统借统还的免税</a:t>
            </a:r>
            <a:endParaRPr lang="en-US" altLang="zh-CN" dirty="0"/>
          </a:p>
          <a:p>
            <a:r>
              <a:rPr lang="zh-CN" altLang="en-US" dirty="0"/>
              <a:t>（</a:t>
            </a:r>
            <a:r>
              <a:rPr lang="en-US" altLang="zh-CN" dirty="0"/>
              <a:t>1</a:t>
            </a:r>
            <a:r>
              <a:rPr lang="zh-CN" altLang="en-US" dirty="0"/>
              <a:t>）符合（集团内，利率不高于）</a:t>
            </a:r>
            <a:endParaRPr lang="en-US" altLang="zh-CN" dirty="0"/>
          </a:p>
          <a:p>
            <a:r>
              <a:rPr lang="zh-CN" altLang="en-US" dirty="0"/>
              <a:t>借出方，免税；借入方，进项税额不允许抵扣</a:t>
            </a:r>
            <a:endParaRPr lang="en-US" altLang="zh-CN" dirty="0"/>
          </a:p>
          <a:p>
            <a:r>
              <a:rPr lang="zh-CN" altLang="en-US" dirty="0"/>
              <a:t>（</a:t>
            </a:r>
            <a:r>
              <a:rPr lang="en-US" altLang="zh-CN" dirty="0"/>
              <a:t>2</a:t>
            </a:r>
            <a:r>
              <a:rPr lang="zh-CN" altLang="en-US" dirty="0"/>
              <a:t>）不符合（非集团的关联或非关联）、利率高于）</a:t>
            </a:r>
            <a:endParaRPr lang="en-US" altLang="zh-CN" dirty="0"/>
          </a:p>
          <a:p>
            <a:r>
              <a:rPr lang="zh-CN" altLang="en-US" dirty="0"/>
              <a:t>借出方，按规定纳税；借入方，进项税额不允许抵扣</a:t>
            </a:r>
            <a:endParaRPr lang="en-US" altLang="zh-CN" dirty="0"/>
          </a:p>
          <a:p>
            <a:endParaRPr lang="zh-CN" altLang="en-US" dirty="0"/>
          </a:p>
        </p:txBody>
      </p:sp>
    </p:spTree>
    <p:extLst>
      <p:ext uri="{BB962C8B-B14F-4D97-AF65-F5344CB8AC3E}">
        <p14:creationId xmlns:p14="http://schemas.microsoft.com/office/powerpoint/2010/main" val="3128966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企业</a:t>
            </a:r>
            <a:r>
              <a:rPr lang="zh-CN" altLang="en-US" dirty="0">
                <a:solidFill>
                  <a:srgbClr val="FF0000"/>
                </a:solidFill>
              </a:rPr>
              <a:t>所得税的政策规定</a:t>
            </a:r>
            <a:endParaRPr lang="en-US" altLang="zh-CN" dirty="0">
              <a:solidFill>
                <a:srgbClr val="FF0000"/>
              </a:solidFill>
            </a:endParaRPr>
          </a:p>
          <a:p>
            <a:r>
              <a:rPr lang="zh-CN" altLang="en-US" dirty="0" smtClean="0">
                <a:solidFill>
                  <a:srgbClr val="0070C0"/>
                </a:solidFill>
              </a:rPr>
              <a:t>（一）收款</a:t>
            </a:r>
            <a:r>
              <a:rPr lang="zh-CN" altLang="en-US" dirty="0">
                <a:solidFill>
                  <a:srgbClr val="0070C0"/>
                </a:solidFill>
              </a:rPr>
              <a:t>方（资金借出方）</a:t>
            </a:r>
            <a:endParaRPr lang="en-US" altLang="zh-CN" dirty="0">
              <a:solidFill>
                <a:srgbClr val="0070C0"/>
              </a:solidFill>
            </a:endParaRPr>
          </a:p>
          <a:p>
            <a:r>
              <a:rPr lang="zh-CN" altLang="en-US" dirty="0"/>
              <a:t>企业所得税法及实施条例、国税发</a:t>
            </a:r>
            <a:r>
              <a:rPr lang="zh-CN" altLang="zh-CN" dirty="0"/>
              <a:t>〔</a:t>
            </a:r>
            <a:r>
              <a:rPr lang="en-US" altLang="zh-CN" dirty="0"/>
              <a:t>2009</a:t>
            </a:r>
            <a:r>
              <a:rPr lang="zh-CN" altLang="zh-CN" dirty="0"/>
              <a:t>〕</a:t>
            </a:r>
            <a:r>
              <a:rPr lang="en-US" altLang="zh-CN" dirty="0"/>
              <a:t>2</a:t>
            </a:r>
            <a:r>
              <a:rPr lang="zh-CN" altLang="zh-CN" dirty="0"/>
              <a:t>号</a:t>
            </a:r>
            <a:endParaRPr lang="en-US" altLang="zh-CN" dirty="0"/>
          </a:p>
          <a:p>
            <a:r>
              <a:rPr lang="en-US" altLang="zh-CN" dirty="0" smtClean="0"/>
              <a:t>1.</a:t>
            </a:r>
            <a:r>
              <a:rPr lang="zh-CN" altLang="en-US" dirty="0" smtClean="0"/>
              <a:t>取得</a:t>
            </a:r>
            <a:r>
              <a:rPr lang="zh-CN" altLang="en-US" dirty="0"/>
              <a:t>的利息收入，应按照有关规定缴纳企业所得税</a:t>
            </a:r>
          </a:p>
          <a:p>
            <a:r>
              <a:rPr lang="en-US" altLang="zh-CN" dirty="0" smtClean="0"/>
              <a:t>2.</a:t>
            </a:r>
            <a:r>
              <a:rPr lang="zh-CN" altLang="en-US" dirty="0" smtClean="0"/>
              <a:t>未</a:t>
            </a:r>
            <a:r>
              <a:rPr lang="zh-CN" altLang="en-US" dirty="0"/>
              <a:t>取得利息，发生的利息支出，按“经营无关”支出，不得税前扣除</a:t>
            </a:r>
            <a:endParaRPr lang="en-US" altLang="zh-CN" dirty="0"/>
          </a:p>
          <a:p>
            <a:r>
              <a:rPr lang="en-US" altLang="zh-CN" dirty="0" smtClean="0"/>
              <a:t>3.</a:t>
            </a:r>
            <a:r>
              <a:rPr lang="zh-CN" altLang="en-US" dirty="0" smtClean="0"/>
              <a:t>关联</a:t>
            </a:r>
            <a:r>
              <a:rPr lang="zh-CN" altLang="en-US" dirty="0"/>
              <a:t>方借款，应按独立交易原则。不符合独立交易原则而减少企业或者关联方应纳税收入或者应纳税所得额的，税务机关有权按照合理方法进行调整</a:t>
            </a:r>
            <a:endParaRPr lang="en-US" altLang="zh-CN" dirty="0"/>
          </a:p>
          <a:p>
            <a:r>
              <a:rPr lang="zh-CN" altLang="en-US" dirty="0"/>
              <a:t>关联方税负一致的不作纳税调整</a:t>
            </a:r>
            <a:endParaRPr lang="en-US" altLang="zh-CN" dirty="0"/>
          </a:p>
          <a:p>
            <a:endParaRPr lang="zh-CN" altLang="en-US" dirty="0"/>
          </a:p>
        </p:txBody>
      </p:sp>
    </p:spTree>
    <p:extLst>
      <p:ext uri="{BB962C8B-B14F-4D97-AF65-F5344CB8AC3E}">
        <p14:creationId xmlns:p14="http://schemas.microsoft.com/office/powerpoint/2010/main" val="23874989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lstStyle/>
          <a:p>
            <a:r>
              <a:rPr lang="zh-CN" altLang="en-US" dirty="0"/>
              <a:t>税负一致，不等于税率一致；税率一致但税负不一致情况：</a:t>
            </a:r>
            <a:endParaRPr lang="en-US" altLang="zh-CN" dirty="0"/>
          </a:p>
          <a:p>
            <a:r>
              <a:rPr lang="zh-CN" altLang="en-US" dirty="0"/>
              <a:t>其中一方</a:t>
            </a:r>
            <a:endParaRPr lang="en-US" altLang="zh-CN" dirty="0"/>
          </a:p>
          <a:p>
            <a:r>
              <a:rPr lang="en-US" altLang="zh-CN" dirty="0"/>
              <a:t>①</a:t>
            </a:r>
            <a:r>
              <a:rPr lang="zh-CN" altLang="en-US" dirty="0"/>
              <a:t>享受定期减免税政策</a:t>
            </a:r>
            <a:endParaRPr lang="en-US" altLang="zh-CN" dirty="0"/>
          </a:p>
          <a:p>
            <a:r>
              <a:rPr lang="en-US" altLang="zh-CN" dirty="0"/>
              <a:t>②</a:t>
            </a:r>
            <a:r>
              <a:rPr lang="zh-CN" altLang="en-US" dirty="0"/>
              <a:t>享受减税率优惠政策</a:t>
            </a:r>
            <a:endParaRPr lang="en-US" altLang="zh-CN" dirty="0"/>
          </a:p>
          <a:p>
            <a:r>
              <a:rPr lang="zh-CN" altLang="en-US" dirty="0"/>
              <a:t>③发生经营亏损且期限不一致</a:t>
            </a:r>
            <a:endParaRPr lang="en-US" altLang="zh-CN" dirty="0"/>
          </a:p>
          <a:p>
            <a:r>
              <a:rPr lang="zh-CN" altLang="en-US" dirty="0"/>
              <a:t>④采取核定征收方式</a:t>
            </a:r>
          </a:p>
          <a:p>
            <a:endParaRPr lang="zh-CN" altLang="en-US" dirty="0"/>
          </a:p>
        </p:txBody>
      </p:sp>
    </p:spTree>
    <p:extLst>
      <p:ext uri="{BB962C8B-B14F-4D97-AF65-F5344CB8AC3E}">
        <p14:creationId xmlns:p14="http://schemas.microsoft.com/office/powerpoint/2010/main" val="42287388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（二）付款</a:t>
            </a:r>
            <a:r>
              <a:rPr lang="zh-CN" altLang="en-US" dirty="0">
                <a:solidFill>
                  <a:srgbClr val="0070C0"/>
                </a:solidFill>
              </a:rPr>
              <a:t>方（资金借入方）</a:t>
            </a:r>
            <a:endParaRPr lang="en-US" altLang="zh-CN" dirty="0">
              <a:solidFill>
                <a:srgbClr val="0070C0"/>
              </a:solidFill>
            </a:endParaRPr>
          </a:p>
          <a:p>
            <a:r>
              <a:rPr lang="zh-CN" altLang="en-US" dirty="0"/>
              <a:t>企业所得税法及实施条例、财税</a:t>
            </a:r>
            <a:r>
              <a:rPr lang="en-US" altLang="zh-CN" dirty="0"/>
              <a:t>[2008]121</a:t>
            </a:r>
            <a:r>
              <a:rPr lang="zh-CN" altLang="en-US" dirty="0"/>
              <a:t>号</a:t>
            </a:r>
            <a:endParaRPr lang="en-US" altLang="zh-CN" dirty="0"/>
          </a:p>
          <a:p>
            <a:r>
              <a:rPr lang="en-US" altLang="zh-CN" dirty="0" smtClean="0"/>
              <a:t>1.</a:t>
            </a:r>
            <a:r>
              <a:rPr lang="zh-CN" altLang="en-US" dirty="0" smtClean="0"/>
              <a:t>以</a:t>
            </a:r>
            <a:r>
              <a:rPr lang="zh-CN" altLang="en-US" dirty="0"/>
              <a:t>价外费用方式支出的，属于成本费用</a:t>
            </a:r>
            <a:endParaRPr lang="en-US" altLang="zh-CN" dirty="0"/>
          </a:p>
          <a:p>
            <a:r>
              <a:rPr lang="en-US" altLang="zh-CN" dirty="0" smtClean="0"/>
              <a:t>2.</a:t>
            </a:r>
            <a:r>
              <a:rPr lang="zh-CN" altLang="en-US" dirty="0" smtClean="0"/>
              <a:t>融资</a:t>
            </a:r>
            <a:r>
              <a:rPr lang="zh-CN" altLang="en-US" dirty="0"/>
              <a:t>利息支出</a:t>
            </a:r>
            <a:endParaRPr lang="en-US" altLang="zh-CN" dirty="0"/>
          </a:p>
          <a:p>
            <a:r>
              <a:rPr lang="zh-CN" altLang="en-US" dirty="0" smtClean="0"/>
              <a:t>（</a:t>
            </a:r>
            <a:r>
              <a:rPr lang="en-US" altLang="zh-CN" dirty="0" smtClean="0"/>
              <a:t>1</a:t>
            </a:r>
            <a:r>
              <a:rPr lang="zh-CN" altLang="en-US" dirty="0" smtClean="0"/>
              <a:t>）非</a:t>
            </a:r>
            <a:r>
              <a:rPr lang="zh-CN" altLang="en-US" dirty="0"/>
              <a:t>金融企业向非金融企业借款的利息支出，不超过按照金融企业</a:t>
            </a:r>
            <a:r>
              <a:rPr lang="zh-CN" altLang="en-US" dirty="0">
                <a:solidFill>
                  <a:srgbClr val="FF0000"/>
                </a:solidFill>
              </a:rPr>
              <a:t>同期同类贷款利率</a:t>
            </a:r>
            <a:r>
              <a:rPr lang="zh-CN" altLang="en-US" dirty="0"/>
              <a:t>计算的数额的部分</a:t>
            </a:r>
            <a:endParaRPr lang="en-US" altLang="zh-CN" dirty="0"/>
          </a:p>
          <a:p>
            <a:r>
              <a:rPr lang="zh-CN" altLang="en-US" dirty="0" smtClean="0"/>
              <a:t>（</a:t>
            </a:r>
            <a:r>
              <a:rPr lang="en-US" altLang="zh-CN" dirty="0" smtClean="0"/>
              <a:t>2</a:t>
            </a:r>
            <a:r>
              <a:rPr lang="zh-CN" altLang="en-US" dirty="0" smtClean="0"/>
              <a:t>）企业</a:t>
            </a:r>
            <a:r>
              <a:rPr lang="zh-CN" altLang="en-US" dirty="0"/>
              <a:t>从其关联方接受的债权性投资与权益性投资的比例</a:t>
            </a:r>
            <a:r>
              <a:rPr lang="zh-CN" altLang="en-US" dirty="0">
                <a:solidFill>
                  <a:srgbClr val="FF0000"/>
                </a:solidFill>
              </a:rPr>
              <a:t>超过规定标准</a:t>
            </a:r>
            <a:r>
              <a:rPr lang="zh-CN" altLang="en-US" dirty="0"/>
              <a:t>而发生的利息支出，不得在计算应纳税所得额时扣除 （</a:t>
            </a:r>
            <a:r>
              <a:rPr lang="zh-CN" altLang="en-US" dirty="0">
                <a:solidFill>
                  <a:srgbClr val="FF0000"/>
                </a:solidFill>
              </a:rPr>
              <a:t>注：</a:t>
            </a:r>
            <a:r>
              <a:rPr lang="zh-CN" altLang="en-US" dirty="0"/>
              <a:t>也不得超过同期同类利率）</a:t>
            </a:r>
          </a:p>
          <a:p>
            <a:r>
              <a:rPr lang="zh-CN" altLang="en-US" dirty="0"/>
              <a:t>债资比：金融企业：</a:t>
            </a:r>
            <a:r>
              <a:rPr lang="en-US" altLang="zh-CN" dirty="0"/>
              <a:t>5</a:t>
            </a:r>
            <a:r>
              <a:rPr lang="zh-CN" altLang="en-US" dirty="0"/>
              <a:t>：</a:t>
            </a:r>
            <a:r>
              <a:rPr lang="en-US" altLang="zh-CN" dirty="0"/>
              <a:t>1</a:t>
            </a:r>
            <a:r>
              <a:rPr lang="zh-CN" altLang="en-US" dirty="0"/>
              <a:t>； 其他企业：</a:t>
            </a:r>
            <a:r>
              <a:rPr lang="en-US" altLang="zh-CN" dirty="0"/>
              <a:t>2</a:t>
            </a:r>
            <a:r>
              <a:rPr lang="zh-CN" altLang="en-US" dirty="0"/>
              <a:t>：</a:t>
            </a:r>
            <a:r>
              <a:rPr lang="en-US" altLang="zh-CN" dirty="0"/>
              <a:t>1 </a:t>
            </a:r>
          </a:p>
          <a:p>
            <a:pPr>
              <a:buNone/>
            </a:pPr>
            <a:endParaRPr lang="zh-CN" altLang="en-US" dirty="0"/>
          </a:p>
          <a:p>
            <a:endParaRPr lang="zh-CN" altLang="en-US" dirty="0"/>
          </a:p>
        </p:txBody>
      </p:sp>
    </p:spTree>
    <p:extLst>
      <p:ext uri="{BB962C8B-B14F-4D97-AF65-F5344CB8AC3E}">
        <p14:creationId xmlns:p14="http://schemas.microsoft.com/office/powerpoint/2010/main" val="2613170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rgbClr val="0070C0"/>
                </a:solidFill>
              </a:rPr>
              <a:t>增值税的销售额确定</a:t>
            </a:r>
            <a:endParaRPr lang="en-US" altLang="zh-CN" dirty="0">
              <a:solidFill>
                <a:srgbClr val="0070C0"/>
              </a:solidFill>
            </a:endParaRPr>
          </a:p>
        </p:txBody>
      </p:sp>
      <p:sp>
        <p:nvSpPr>
          <p:cNvPr id="3" name="内容占位符 2"/>
          <p:cNvSpPr>
            <a:spLocks noGrp="1"/>
          </p:cNvSpPr>
          <p:nvPr>
            <p:ph idx="1"/>
          </p:nvPr>
        </p:nvSpPr>
        <p:spPr/>
        <p:txBody>
          <a:bodyPr/>
          <a:lstStyle/>
          <a:p>
            <a:r>
              <a:rPr lang="zh-CN" altLang="en-US" dirty="0" smtClean="0">
                <a:solidFill>
                  <a:srgbClr val="FF0000"/>
                </a:solidFill>
              </a:rPr>
              <a:t>一</a:t>
            </a:r>
            <a:r>
              <a:rPr lang="en-US" altLang="zh-CN" dirty="0" smtClean="0">
                <a:solidFill>
                  <a:srgbClr val="FF0000"/>
                </a:solidFill>
              </a:rPr>
              <a:t>.</a:t>
            </a:r>
            <a:r>
              <a:rPr lang="zh-CN" altLang="en-US" dirty="0">
                <a:solidFill>
                  <a:srgbClr val="FF0000"/>
                </a:solidFill>
              </a:rPr>
              <a:t>增值税的</a:t>
            </a:r>
            <a:r>
              <a:rPr lang="zh-CN" altLang="en-US" dirty="0" smtClean="0">
                <a:solidFill>
                  <a:srgbClr val="FF0000"/>
                </a:solidFill>
              </a:rPr>
              <a:t>销售额基本规定</a:t>
            </a:r>
            <a:endParaRPr lang="en-US" altLang="zh-CN" dirty="0" smtClean="0">
              <a:solidFill>
                <a:srgbClr val="FF0000"/>
              </a:solidFill>
            </a:endParaRPr>
          </a:p>
          <a:p>
            <a:r>
              <a:rPr lang="zh-CN" altLang="en-US" dirty="0" smtClean="0"/>
              <a:t>销售额</a:t>
            </a:r>
            <a:r>
              <a:rPr lang="zh-CN" altLang="en-US" dirty="0"/>
              <a:t>，是指纳税人发生应税行为（销售货物、应税劳务、服务、无形资产和不动产）取得的全部价款和价外费用，但不包括收取的销项税额</a:t>
            </a:r>
            <a:endParaRPr lang="en-US" altLang="zh-CN" dirty="0"/>
          </a:p>
          <a:p>
            <a:r>
              <a:rPr lang="en-US" altLang="zh-CN" dirty="0"/>
              <a:t>                             ——</a:t>
            </a:r>
            <a:r>
              <a:rPr lang="zh-CN" altLang="en-US" dirty="0"/>
              <a:t>增值税暂行条例、财税（</a:t>
            </a:r>
            <a:r>
              <a:rPr lang="en-US" altLang="zh-CN" dirty="0"/>
              <a:t>2016</a:t>
            </a:r>
            <a:r>
              <a:rPr lang="zh-CN" altLang="en-US" dirty="0"/>
              <a:t>）</a:t>
            </a:r>
            <a:r>
              <a:rPr lang="en-US" altLang="zh-CN" dirty="0"/>
              <a:t>36</a:t>
            </a:r>
            <a:r>
              <a:rPr lang="zh-CN" altLang="en-US" dirty="0"/>
              <a:t>号</a:t>
            </a:r>
            <a:endParaRPr lang="en-US" altLang="zh-CN" dirty="0"/>
          </a:p>
          <a:p>
            <a:r>
              <a:rPr lang="zh-CN" altLang="en-US" dirty="0">
                <a:solidFill>
                  <a:srgbClr val="FF0000"/>
                </a:solidFill>
              </a:rPr>
              <a:t>注：</a:t>
            </a:r>
            <a:r>
              <a:rPr lang="zh-CN" altLang="en-US" dirty="0"/>
              <a:t>不再强调</a:t>
            </a:r>
            <a:r>
              <a:rPr lang="zh-CN" altLang="en-US" dirty="0">
                <a:solidFill>
                  <a:srgbClr val="FF0000"/>
                </a:solidFill>
              </a:rPr>
              <a:t>向购买方</a:t>
            </a:r>
            <a:r>
              <a:rPr lang="zh-CN" altLang="en-US" dirty="0"/>
              <a:t>收取 </a:t>
            </a:r>
            <a:endParaRPr lang="en-US" altLang="zh-CN" dirty="0"/>
          </a:p>
          <a:p>
            <a:r>
              <a:rPr lang="zh-CN" altLang="en-US" dirty="0"/>
              <a:t>价外费用，是指价外收取的各种性质的收费</a:t>
            </a:r>
            <a:endParaRPr lang="en-US" altLang="zh-CN" dirty="0"/>
          </a:p>
          <a:p>
            <a:r>
              <a:rPr lang="en-US" altLang="zh-CN" dirty="0"/>
              <a:t>                            ——</a:t>
            </a:r>
            <a:r>
              <a:rPr lang="zh-CN" altLang="en-US" dirty="0"/>
              <a:t>财税（</a:t>
            </a:r>
            <a:r>
              <a:rPr lang="en-US" altLang="zh-CN" dirty="0"/>
              <a:t>2016</a:t>
            </a:r>
            <a:r>
              <a:rPr lang="zh-CN" altLang="en-US" dirty="0"/>
              <a:t>）</a:t>
            </a:r>
            <a:r>
              <a:rPr lang="en-US" altLang="zh-CN" dirty="0"/>
              <a:t>36</a:t>
            </a:r>
            <a:r>
              <a:rPr lang="zh-CN" altLang="en-US" dirty="0"/>
              <a:t>号</a:t>
            </a:r>
            <a:endParaRPr lang="en-US" altLang="zh-CN" dirty="0"/>
          </a:p>
          <a:p>
            <a:r>
              <a:rPr lang="zh-CN" altLang="en-US" dirty="0">
                <a:solidFill>
                  <a:srgbClr val="FF0000"/>
                </a:solidFill>
              </a:rPr>
              <a:t>注：</a:t>
            </a:r>
            <a:r>
              <a:rPr lang="zh-CN" altLang="en-US" dirty="0"/>
              <a:t>不再列举具体项目</a:t>
            </a:r>
            <a:endParaRPr lang="en-US" altLang="zh-CN" dirty="0"/>
          </a:p>
        </p:txBody>
      </p:sp>
    </p:spTree>
    <p:extLst>
      <p:ext uri="{BB962C8B-B14F-4D97-AF65-F5344CB8AC3E}">
        <p14:creationId xmlns:p14="http://schemas.microsoft.com/office/powerpoint/2010/main" val="1317930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关联企业的资金拆借</a:t>
            </a:r>
            <a:endParaRPr lang="zh-CN" altLang="en-US" dirty="0"/>
          </a:p>
        </p:txBody>
      </p:sp>
      <p:sp>
        <p:nvSpPr>
          <p:cNvPr id="3" name="内容占位符 2"/>
          <p:cNvSpPr>
            <a:spLocks noGrp="1"/>
          </p:cNvSpPr>
          <p:nvPr>
            <p:ph idx="1"/>
          </p:nvPr>
        </p:nvSpPr>
        <p:spPr/>
        <p:txBody>
          <a:bodyPr/>
          <a:lstStyle/>
          <a:p>
            <a:r>
              <a:rPr lang="zh-CN" altLang="en-US" dirty="0">
                <a:solidFill>
                  <a:srgbClr val="FF0000"/>
                </a:solidFill>
              </a:rPr>
              <a:t>启示：</a:t>
            </a:r>
            <a:endParaRPr lang="en-US" altLang="zh-CN" dirty="0">
              <a:solidFill>
                <a:srgbClr val="FF0000"/>
              </a:solidFill>
            </a:endParaRPr>
          </a:p>
          <a:p>
            <a:r>
              <a:rPr lang="en-US" altLang="zh-CN" dirty="0"/>
              <a:t>1.</a:t>
            </a:r>
            <a:r>
              <a:rPr lang="zh-CN" altLang="en-US" dirty="0"/>
              <a:t>资金借出方，可以收入确认的双向处理，也可作收入不确认的单向调整处理（放弃了借入方的利息税前扣除）</a:t>
            </a:r>
            <a:endParaRPr lang="en-US" altLang="zh-CN" dirty="0"/>
          </a:p>
          <a:p>
            <a:r>
              <a:rPr lang="en-US" altLang="zh-CN" dirty="0"/>
              <a:t>2.</a:t>
            </a:r>
            <a:r>
              <a:rPr lang="zh-CN" altLang="en-US" dirty="0"/>
              <a:t>资金借入方，税前扣除，受利率限制；若为关联借款还受债资比的限制（双重）</a:t>
            </a:r>
            <a:endParaRPr lang="en-US" altLang="zh-CN" dirty="0"/>
          </a:p>
          <a:p>
            <a:endParaRPr lang="en-US" altLang="zh-CN" dirty="0"/>
          </a:p>
          <a:p>
            <a:r>
              <a:rPr lang="zh-CN" altLang="en-US" dirty="0">
                <a:solidFill>
                  <a:srgbClr val="FF0000"/>
                </a:solidFill>
              </a:rPr>
              <a:t>总体考虑：</a:t>
            </a:r>
            <a:endParaRPr lang="en-US" altLang="zh-CN" dirty="0">
              <a:solidFill>
                <a:srgbClr val="FF0000"/>
              </a:solidFill>
            </a:endParaRPr>
          </a:p>
          <a:p>
            <a:r>
              <a:rPr lang="zh-CN" altLang="en-US" dirty="0"/>
              <a:t>企业间关系：是否关联、是否属于企业集团</a:t>
            </a:r>
            <a:endParaRPr lang="en-US" altLang="zh-CN" dirty="0"/>
          </a:p>
          <a:p>
            <a:r>
              <a:rPr lang="zh-CN" altLang="en-US" dirty="0"/>
              <a:t>利息是否收取考虑：作单向处理还是双向处理</a:t>
            </a:r>
            <a:endParaRPr lang="en-US" altLang="zh-CN" dirty="0"/>
          </a:p>
          <a:p>
            <a:r>
              <a:rPr lang="zh-CN" altLang="en-US" dirty="0"/>
              <a:t>扣除标准：是否超过规定</a:t>
            </a:r>
            <a:r>
              <a:rPr lang="zh-CN" altLang="en-US" dirty="0" smtClean="0"/>
              <a:t>标准</a:t>
            </a:r>
            <a:endParaRPr lang="en-US" altLang="zh-CN" dirty="0"/>
          </a:p>
        </p:txBody>
      </p:sp>
    </p:spTree>
    <p:extLst>
      <p:ext uri="{BB962C8B-B14F-4D97-AF65-F5344CB8AC3E}">
        <p14:creationId xmlns:p14="http://schemas.microsoft.com/office/powerpoint/2010/main" val="53870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0070C0"/>
                </a:solidFill>
              </a:rPr>
              <a:t>搬迁</a:t>
            </a:r>
            <a:r>
              <a:rPr lang="zh-CN" altLang="en-US" dirty="0">
                <a:solidFill>
                  <a:srgbClr val="0070C0"/>
                </a:solidFill>
              </a:rPr>
              <a:t>补偿收入的税务处理</a:t>
            </a:r>
            <a:endParaRPr lang="en-US" altLang="zh-CN" dirty="0">
              <a:solidFill>
                <a:srgbClr val="0070C0"/>
              </a:solidFill>
            </a:endParaRPr>
          </a:p>
        </p:txBody>
      </p:sp>
      <p:sp>
        <p:nvSpPr>
          <p:cNvPr id="3" name="内容占位符 2"/>
          <p:cNvSpPr>
            <a:spLocks noGrp="1"/>
          </p:cNvSpPr>
          <p:nvPr>
            <p:ph idx="1"/>
          </p:nvPr>
        </p:nvSpPr>
        <p:spPr/>
        <p:txBody>
          <a:bodyPr>
            <a:normAutofit lnSpcReduction="10000"/>
          </a:bodyPr>
          <a:lstStyle/>
          <a:p>
            <a:r>
              <a:rPr lang="zh-CN" altLang="en-US" dirty="0" smtClean="0">
                <a:solidFill>
                  <a:srgbClr val="FF0000"/>
                </a:solidFill>
              </a:rPr>
              <a:t>一</a:t>
            </a:r>
            <a:r>
              <a:rPr lang="en-US" altLang="zh-CN" dirty="0" smtClean="0">
                <a:solidFill>
                  <a:srgbClr val="FF0000"/>
                </a:solidFill>
              </a:rPr>
              <a:t>.</a:t>
            </a:r>
            <a:r>
              <a:rPr lang="zh-CN" altLang="en-US" dirty="0" smtClean="0">
                <a:solidFill>
                  <a:srgbClr val="FF0000"/>
                </a:solidFill>
              </a:rPr>
              <a:t> </a:t>
            </a:r>
            <a:r>
              <a:rPr lang="zh-CN" altLang="en-US" dirty="0">
                <a:solidFill>
                  <a:srgbClr val="FF0000"/>
                </a:solidFill>
              </a:rPr>
              <a:t>搬迁补偿的涉及问题</a:t>
            </a:r>
            <a:endParaRPr lang="en-US" altLang="zh-CN" dirty="0">
              <a:solidFill>
                <a:srgbClr val="FF0000"/>
              </a:solidFill>
            </a:endParaRPr>
          </a:p>
          <a:p>
            <a:r>
              <a:rPr lang="zh-CN" altLang="en-US" dirty="0" smtClean="0">
                <a:solidFill>
                  <a:srgbClr val="0070C0"/>
                </a:solidFill>
              </a:rPr>
              <a:t>（一）搬迁</a:t>
            </a:r>
            <a:r>
              <a:rPr lang="zh-CN" altLang="en-US" dirty="0">
                <a:solidFill>
                  <a:srgbClr val="0070C0"/>
                </a:solidFill>
              </a:rPr>
              <a:t>的性质</a:t>
            </a:r>
          </a:p>
          <a:p>
            <a:r>
              <a:rPr lang="zh-CN" altLang="en-US" dirty="0"/>
              <a:t>政策性（收回、非收回等）、商业性</a:t>
            </a:r>
            <a:endParaRPr lang="en-US" altLang="zh-CN" dirty="0"/>
          </a:p>
          <a:p>
            <a:r>
              <a:rPr lang="zh-CN" altLang="en-US" dirty="0" smtClean="0">
                <a:solidFill>
                  <a:srgbClr val="0070C0"/>
                </a:solidFill>
              </a:rPr>
              <a:t>（二）搬迁</a:t>
            </a:r>
            <a:r>
              <a:rPr lang="zh-CN" altLang="en-US" dirty="0">
                <a:solidFill>
                  <a:srgbClr val="0070C0"/>
                </a:solidFill>
              </a:rPr>
              <a:t>补偿的主体</a:t>
            </a:r>
            <a:endParaRPr lang="en-US" altLang="zh-CN" dirty="0">
              <a:solidFill>
                <a:srgbClr val="0070C0"/>
              </a:solidFill>
            </a:endParaRPr>
          </a:p>
          <a:p>
            <a:r>
              <a:rPr lang="zh-CN" altLang="en-US" dirty="0"/>
              <a:t>政府有关部门、其他组织或企业</a:t>
            </a:r>
            <a:endParaRPr lang="en-US" altLang="zh-CN" dirty="0"/>
          </a:p>
          <a:p>
            <a:r>
              <a:rPr lang="zh-CN" altLang="en-US" dirty="0" smtClean="0">
                <a:solidFill>
                  <a:srgbClr val="0070C0"/>
                </a:solidFill>
              </a:rPr>
              <a:t>（三）搬迁</a:t>
            </a:r>
            <a:r>
              <a:rPr lang="zh-CN" altLang="en-US" dirty="0">
                <a:solidFill>
                  <a:srgbClr val="0070C0"/>
                </a:solidFill>
              </a:rPr>
              <a:t>的标的物</a:t>
            </a:r>
            <a:endParaRPr lang="en-US" altLang="zh-CN" dirty="0">
              <a:solidFill>
                <a:srgbClr val="0070C0"/>
              </a:solidFill>
            </a:endParaRPr>
          </a:p>
          <a:p>
            <a:r>
              <a:rPr lang="zh-CN" altLang="en-US" dirty="0"/>
              <a:t>土地等无形资产；房屋、建筑物、构筑物或绿化等不动产；固定资产、存货等动产</a:t>
            </a:r>
            <a:endParaRPr lang="en-US" altLang="zh-CN" dirty="0"/>
          </a:p>
          <a:p>
            <a:r>
              <a:rPr lang="zh-CN" altLang="en-US" dirty="0" smtClean="0">
                <a:solidFill>
                  <a:srgbClr val="0070C0"/>
                </a:solidFill>
              </a:rPr>
              <a:t>（四）搬迁</a:t>
            </a:r>
            <a:r>
              <a:rPr lang="zh-CN" altLang="en-US" dirty="0">
                <a:solidFill>
                  <a:srgbClr val="0070C0"/>
                </a:solidFill>
              </a:rPr>
              <a:t>的内容</a:t>
            </a:r>
            <a:endParaRPr lang="en-US" altLang="zh-CN" dirty="0">
              <a:solidFill>
                <a:srgbClr val="0070C0"/>
              </a:solidFill>
            </a:endParaRPr>
          </a:p>
          <a:p>
            <a:r>
              <a:rPr lang="zh-CN" altLang="en-US" dirty="0"/>
              <a:t>资产价值补偿、其他补偿（停工损失、安置费、货币补偿奖励、限期搬迁奖励等）</a:t>
            </a:r>
            <a:endParaRPr lang="en-US" altLang="zh-CN" dirty="0"/>
          </a:p>
          <a:p>
            <a:r>
              <a:rPr lang="zh-CN" altLang="en-US" dirty="0" smtClean="0">
                <a:solidFill>
                  <a:srgbClr val="0070C0"/>
                </a:solidFill>
              </a:rPr>
              <a:t>（五）补偿</a:t>
            </a:r>
            <a:r>
              <a:rPr lang="zh-CN" altLang="en-US" dirty="0">
                <a:solidFill>
                  <a:srgbClr val="0070C0"/>
                </a:solidFill>
              </a:rPr>
              <a:t>形式</a:t>
            </a:r>
            <a:endParaRPr lang="en-US" altLang="zh-CN" dirty="0">
              <a:solidFill>
                <a:srgbClr val="0070C0"/>
              </a:solidFill>
            </a:endParaRPr>
          </a:p>
          <a:p>
            <a:r>
              <a:rPr lang="zh-CN" altLang="en-US" dirty="0"/>
              <a:t>货币补偿、实物置换</a:t>
            </a:r>
          </a:p>
        </p:txBody>
      </p:sp>
    </p:spTree>
    <p:extLst>
      <p:ext uri="{BB962C8B-B14F-4D97-AF65-F5344CB8AC3E}">
        <p14:creationId xmlns:p14="http://schemas.microsoft.com/office/powerpoint/2010/main" val="7975854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搬迁补偿收入的税务处理</a:t>
            </a:r>
            <a:endParaRPr lang="en-US" altLang="zh-CN" dirty="0">
              <a:solidFill>
                <a:srgbClr val="FF0000"/>
              </a:solidFill>
            </a:endParaRPr>
          </a:p>
        </p:txBody>
      </p:sp>
      <p:sp>
        <p:nvSpPr>
          <p:cNvPr id="3" name="内容占位符 2"/>
          <p:cNvSpPr>
            <a:spLocks noGrp="1"/>
          </p:cNvSpPr>
          <p:nvPr>
            <p:ph idx="1"/>
          </p:nvPr>
        </p:nvSpPr>
        <p:spPr/>
        <p:txBody>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拆迁</a:t>
            </a:r>
            <a:r>
              <a:rPr lang="zh-CN" altLang="en-US" dirty="0">
                <a:solidFill>
                  <a:srgbClr val="FF0000"/>
                </a:solidFill>
              </a:rPr>
              <a:t>补偿的涉税处理（不考虑印花税）</a:t>
            </a:r>
            <a:endParaRPr lang="en-US" altLang="zh-CN" dirty="0">
              <a:solidFill>
                <a:srgbClr val="FF0000"/>
              </a:solidFill>
            </a:endParaRPr>
          </a:p>
          <a:p>
            <a:endParaRPr lang="zh-CN" altLang="en-US" dirty="0">
              <a:solidFill>
                <a:srgbClr val="0070C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2019855481"/>
              </p:ext>
            </p:extLst>
          </p:nvPr>
        </p:nvGraphicFramePr>
        <p:xfrm>
          <a:off x="323528" y="1628800"/>
          <a:ext cx="8496944" cy="4111104"/>
        </p:xfrm>
        <a:graphic>
          <a:graphicData uri="http://schemas.openxmlformats.org/drawingml/2006/table">
            <a:tbl>
              <a:tblPr firstRow="1" bandRow="1">
                <a:tableStyleId>{93296810-A885-4BE3-A3E7-6D5BEEA58F35}</a:tableStyleId>
              </a:tblPr>
              <a:tblGrid>
                <a:gridCol w="648072">
                  <a:extLst>
                    <a:ext uri="{9D8B030D-6E8A-4147-A177-3AD203B41FA5}">
                      <a16:colId xmlns="" xmlns:a16="http://schemas.microsoft.com/office/drawing/2014/main" val="20000"/>
                    </a:ext>
                  </a:extLst>
                </a:gridCol>
                <a:gridCol w="1008112">
                  <a:extLst>
                    <a:ext uri="{9D8B030D-6E8A-4147-A177-3AD203B41FA5}">
                      <a16:colId xmlns="" xmlns:a16="http://schemas.microsoft.com/office/drawing/2014/main" val="20001"/>
                    </a:ext>
                  </a:extLst>
                </a:gridCol>
                <a:gridCol w="2448272">
                  <a:extLst>
                    <a:ext uri="{9D8B030D-6E8A-4147-A177-3AD203B41FA5}">
                      <a16:colId xmlns="" xmlns:a16="http://schemas.microsoft.com/office/drawing/2014/main" val="20002"/>
                    </a:ext>
                  </a:extLst>
                </a:gridCol>
                <a:gridCol w="1584176">
                  <a:extLst>
                    <a:ext uri="{9D8B030D-6E8A-4147-A177-3AD203B41FA5}">
                      <a16:colId xmlns="" xmlns:a16="http://schemas.microsoft.com/office/drawing/2014/main" val="20003"/>
                    </a:ext>
                  </a:extLst>
                </a:gridCol>
                <a:gridCol w="1440160">
                  <a:extLst>
                    <a:ext uri="{9D8B030D-6E8A-4147-A177-3AD203B41FA5}">
                      <a16:colId xmlns="" xmlns:a16="http://schemas.microsoft.com/office/drawing/2014/main" val="20004"/>
                    </a:ext>
                  </a:extLst>
                </a:gridCol>
                <a:gridCol w="1368152">
                  <a:extLst>
                    <a:ext uri="{9D8B030D-6E8A-4147-A177-3AD203B41FA5}">
                      <a16:colId xmlns="" xmlns:a16="http://schemas.microsoft.com/office/drawing/2014/main" val="20005"/>
                    </a:ext>
                  </a:extLst>
                </a:gridCol>
              </a:tblGrid>
              <a:tr h="356438">
                <a:tc rowSpan="2">
                  <a:txBody>
                    <a:bodyPr/>
                    <a:lstStyle/>
                    <a:p>
                      <a:r>
                        <a:rPr lang="zh-CN" altLang="en-US" sz="1800" b="1" i="0" kern="1200" baseline="0" dirty="0">
                          <a:solidFill>
                            <a:schemeClr val="tx1"/>
                          </a:solidFill>
                          <a:latin typeface="+mn-lt"/>
                          <a:ea typeface="+mn-ea"/>
                          <a:cs typeface="+mn-cs"/>
                        </a:rPr>
                        <a:t>搬迁性质</a:t>
                      </a:r>
                    </a:p>
                  </a:txBody>
                  <a:tcPr/>
                </a:tc>
                <a:tc rowSpan="2">
                  <a:txBody>
                    <a:bodyPr/>
                    <a:lstStyle/>
                    <a:p>
                      <a:r>
                        <a:rPr lang="zh-CN" altLang="en-US" sz="1800" b="1" i="0" kern="1200" baseline="0" dirty="0">
                          <a:solidFill>
                            <a:schemeClr val="tx1"/>
                          </a:solidFill>
                          <a:latin typeface="+mn-lt"/>
                          <a:ea typeface="+mn-ea"/>
                          <a:cs typeface="+mn-cs"/>
                        </a:rPr>
                        <a:t>搬迁主体</a:t>
                      </a:r>
                    </a:p>
                  </a:txBody>
                  <a:tcPr/>
                </a:tc>
                <a:tc rowSpan="2">
                  <a:txBody>
                    <a:bodyPr/>
                    <a:lstStyle/>
                    <a:p>
                      <a:r>
                        <a:rPr lang="zh-CN" altLang="en-US" sz="1800" b="1" i="0" kern="1200" baseline="0" dirty="0">
                          <a:solidFill>
                            <a:schemeClr val="tx1"/>
                          </a:solidFill>
                          <a:latin typeface="+mn-lt"/>
                          <a:ea typeface="+mn-ea"/>
                          <a:cs typeface="+mn-cs"/>
                        </a:rPr>
                        <a:t>补偿内容</a:t>
                      </a:r>
                    </a:p>
                  </a:txBody>
                  <a:tcPr/>
                </a:tc>
                <a:tc gridSpan="3">
                  <a:txBody>
                    <a:bodyPr/>
                    <a:lstStyle/>
                    <a:p>
                      <a:r>
                        <a:rPr lang="zh-CN" altLang="en-US" sz="1800" b="1" i="0" kern="1200" baseline="0" dirty="0">
                          <a:solidFill>
                            <a:schemeClr val="tx1"/>
                          </a:solidFill>
                          <a:latin typeface="+mn-lt"/>
                          <a:ea typeface="+mn-ea"/>
                          <a:cs typeface="+mn-cs"/>
                        </a:rPr>
                        <a:t>涉税处理</a:t>
                      </a:r>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 xmlns:a16="http://schemas.microsoft.com/office/drawing/2014/main" val="10000"/>
                  </a:ext>
                </a:extLst>
              </a:tr>
              <a:tr h="544944">
                <a:tc vMerge="1">
                  <a:txBody>
                    <a:bodyPr/>
                    <a:lstStyle/>
                    <a:p>
                      <a:endParaRPr lang="zh-CN" altLang="en-US" dirty="0"/>
                    </a:p>
                  </a:txBody>
                  <a:tcPr/>
                </a:tc>
                <a:tc vMerge="1">
                  <a:txBody>
                    <a:bodyPr/>
                    <a:lstStyle/>
                    <a:p>
                      <a:endParaRPr lang="zh-CN" altLang="en-US" dirty="0"/>
                    </a:p>
                  </a:txBody>
                  <a:tcPr/>
                </a:tc>
                <a:tc vMerge="1">
                  <a:txBody>
                    <a:bodyPr/>
                    <a:lstStyle/>
                    <a:p>
                      <a:endParaRPr lang="zh-CN" altLang="en-US" dirty="0"/>
                    </a:p>
                  </a:txBody>
                  <a:tcPr/>
                </a:tc>
                <a:tc>
                  <a:txBody>
                    <a:bodyPr/>
                    <a:lstStyle/>
                    <a:p>
                      <a:r>
                        <a:rPr lang="zh-CN" altLang="en-US" sz="1800" b="1" i="0" kern="1200" baseline="0" dirty="0">
                          <a:solidFill>
                            <a:schemeClr val="tx1"/>
                          </a:solidFill>
                          <a:latin typeface="+mn-lt"/>
                          <a:ea typeface="+mn-ea"/>
                          <a:cs typeface="+mn-cs"/>
                        </a:rPr>
                        <a:t>增值税及附加</a:t>
                      </a:r>
                    </a:p>
                  </a:txBody>
                  <a:tcPr/>
                </a:tc>
                <a:tc>
                  <a:txBody>
                    <a:bodyPr/>
                    <a:lstStyle/>
                    <a:p>
                      <a:r>
                        <a:rPr lang="zh-CN" altLang="en-US" sz="1800" b="1" i="0" kern="1200" baseline="0" dirty="0">
                          <a:solidFill>
                            <a:schemeClr val="tx1"/>
                          </a:solidFill>
                          <a:latin typeface="+mn-lt"/>
                          <a:ea typeface="+mn-ea"/>
                          <a:cs typeface="+mn-cs"/>
                        </a:rPr>
                        <a:t>土地增值税</a:t>
                      </a:r>
                    </a:p>
                  </a:txBody>
                  <a:tcPr/>
                </a:tc>
                <a:tc>
                  <a:txBody>
                    <a:bodyPr/>
                    <a:lstStyle/>
                    <a:p>
                      <a:r>
                        <a:rPr lang="zh-CN" altLang="en-US" sz="1800" b="1" i="0" kern="1200" baseline="0" dirty="0">
                          <a:solidFill>
                            <a:schemeClr val="tx1"/>
                          </a:solidFill>
                          <a:latin typeface="+mn-lt"/>
                          <a:ea typeface="+mn-ea"/>
                          <a:cs typeface="+mn-cs"/>
                        </a:rPr>
                        <a:t>企业所得税</a:t>
                      </a:r>
                    </a:p>
                  </a:txBody>
                  <a:tcPr/>
                </a:tc>
                <a:extLst>
                  <a:ext uri="{0D108BD9-81ED-4DB2-BD59-A6C34878D82A}">
                    <a16:rowId xmlns="" xmlns:a16="http://schemas.microsoft.com/office/drawing/2014/main" val="10001"/>
                  </a:ext>
                </a:extLst>
              </a:tr>
              <a:tr h="345440">
                <a:tc rowSpan="3">
                  <a:txBody>
                    <a:bodyPr/>
                    <a:lstStyle/>
                    <a:p>
                      <a:r>
                        <a:rPr lang="zh-CN" altLang="en-US" sz="1800" b="1" i="0" kern="1200" baseline="0" dirty="0">
                          <a:solidFill>
                            <a:schemeClr val="tx1"/>
                          </a:solidFill>
                          <a:latin typeface="+mn-lt"/>
                          <a:ea typeface="+mn-ea"/>
                          <a:cs typeface="+mn-cs"/>
                        </a:rPr>
                        <a:t>商业性</a:t>
                      </a:r>
                    </a:p>
                  </a:txBody>
                  <a:tcPr/>
                </a:tc>
                <a:tc rowSpan="3">
                  <a:txBody>
                    <a:bodyPr/>
                    <a:lstStyle/>
                    <a:p>
                      <a:r>
                        <a:rPr lang="zh-CN" altLang="en-US" sz="1800" b="1" i="0" kern="1200" baseline="0" dirty="0">
                          <a:solidFill>
                            <a:schemeClr val="tx1"/>
                          </a:solidFill>
                          <a:latin typeface="+mn-lt"/>
                          <a:ea typeface="+mn-ea"/>
                          <a:cs typeface="+mn-cs"/>
                        </a:rPr>
                        <a:t>政府或</a:t>
                      </a:r>
                    </a:p>
                    <a:p>
                      <a:r>
                        <a:rPr lang="zh-CN" altLang="en-US" sz="1800" b="1" i="0" kern="1200" baseline="0" dirty="0">
                          <a:solidFill>
                            <a:schemeClr val="tx1"/>
                          </a:solidFill>
                          <a:latin typeface="+mn-lt"/>
                          <a:ea typeface="+mn-ea"/>
                          <a:cs typeface="+mn-cs"/>
                        </a:rPr>
                        <a:t>其他</a:t>
                      </a:r>
                    </a:p>
                  </a:txBody>
                  <a:tcPr/>
                </a:tc>
                <a:tc>
                  <a:txBody>
                    <a:bodyPr/>
                    <a:lstStyle/>
                    <a:p>
                      <a:r>
                        <a:rPr lang="zh-CN" altLang="en-US" sz="1800" b="1" i="0" kern="1200" baseline="0" dirty="0">
                          <a:solidFill>
                            <a:schemeClr val="tx1"/>
                          </a:solidFill>
                          <a:latin typeface="+mn-lt"/>
                          <a:ea typeface="+mn-ea"/>
                          <a:cs typeface="+mn-cs"/>
                        </a:rPr>
                        <a:t>土地及附属物补偿</a:t>
                      </a:r>
                      <a:endParaRPr lang="en-US" altLang="zh-CN" sz="1800" b="1" i="0" kern="1200" baseline="0" dirty="0">
                        <a:solidFill>
                          <a:schemeClr val="tx1"/>
                        </a:solidFill>
                        <a:latin typeface="+mn-lt"/>
                        <a:ea typeface="+mn-ea"/>
                        <a:cs typeface="+mn-cs"/>
                      </a:endParaRPr>
                    </a:p>
                  </a:txBody>
                  <a:tcPr/>
                </a:tc>
                <a:tc rowSpan="3">
                  <a:txBody>
                    <a:bodyPr/>
                    <a:lstStyle/>
                    <a:p>
                      <a:r>
                        <a:rPr lang="zh-CN" altLang="en-US" sz="1800" b="1" i="0" kern="1200" baseline="0" dirty="0">
                          <a:solidFill>
                            <a:schemeClr val="tx1"/>
                          </a:solidFill>
                          <a:latin typeface="+mn-lt"/>
                          <a:ea typeface="+mn-ea"/>
                          <a:cs typeface="+mn-cs"/>
                        </a:rPr>
                        <a:t>按规定缴纳（价外费用）</a:t>
                      </a:r>
                    </a:p>
                  </a:txBody>
                  <a:tcPr/>
                </a:tc>
                <a:tc>
                  <a:txBody>
                    <a:bodyPr/>
                    <a:lstStyle/>
                    <a:p>
                      <a:r>
                        <a:rPr lang="zh-CN" altLang="en-US" sz="1800" b="1" i="0" kern="1200" baseline="0" dirty="0">
                          <a:solidFill>
                            <a:schemeClr val="tx1"/>
                          </a:solidFill>
                          <a:latin typeface="+mn-lt"/>
                          <a:ea typeface="+mn-ea"/>
                          <a:cs typeface="+mn-cs"/>
                        </a:rPr>
                        <a:t>按规定缴纳</a:t>
                      </a:r>
                    </a:p>
                  </a:txBody>
                  <a:tcPr/>
                </a:tc>
                <a:tc rowSpan="3">
                  <a:txBody>
                    <a:bodyPr/>
                    <a:lstStyle/>
                    <a:p>
                      <a:r>
                        <a:rPr lang="zh-CN" altLang="en-US" sz="1800" b="1" i="0" kern="1200" baseline="0" dirty="0">
                          <a:solidFill>
                            <a:schemeClr val="tx1"/>
                          </a:solidFill>
                          <a:latin typeface="+mn-lt"/>
                          <a:ea typeface="+mn-ea"/>
                          <a:cs typeface="+mn-cs"/>
                        </a:rPr>
                        <a:t>资产处置，当年并计</a:t>
                      </a:r>
                    </a:p>
                  </a:txBody>
                  <a:tcPr/>
                </a:tc>
                <a:extLst>
                  <a:ext uri="{0D108BD9-81ED-4DB2-BD59-A6C34878D82A}">
                    <a16:rowId xmlns="" xmlns:a16="http://schemas.microsoft.com/office/drawing/2014/main" val="10002"/>
                  </a:ext>
                </a:extLst>
              </a:tr>
              <a:tr h="294640">
                <a:tc vMerge="1">
                  <a:txBody>
                    <a:bodyPr/>
                    <a:lstStyle/>
                    <a:p>
                      <a:endParaRPr lang="zh-CN" altLang="en-US"/>
                    </a:p>
                  </a:txBody>
                  <a:tcPr/>
                </a:tc>
                <a:tc vMerge="1">
                  <a:txBody>
                    <a:bodyPr/>
                    <a:lstStyle/>
                    <a:p>
                      <a:endParaRPr lang="zh-CN" altLang="en-US"/>
                    </a:p>
                  </a:txBody>
                  <a:tcPr/>
                </a:tc>
                <a:tc>
                  <a:txBody>
                    <a:bodyPr/>
                    <a:lstStyle/>
                    <a:p>
                      <a:r>
                        <a:rPr lang="zh-CN" altLang="en-US" sz="1800" b="1" i="0" kern="1200" baseline="0" dirty="0">
                          <a:solidFill>
                            <a:schemeClr val="tx1"/>
                          </a:solidFill>
                          <a:latin typeface="+mn-lt"/>
                          <a:ea typeface="+mn-ea"/>
                          <a:cs typeface="+mn-cs"/>
                        </a:rPr>
                        <a:t>其他资产补偿</a:t>
                      </a:r>
                      <a:endParaRPr lang="en-US" altLang="zh-CN" sz="1800" b="1" i="0" kern="1200" baseline="0" dirty="0">
                        <a:solidFill>
                          <a:schemeClr val="tx1"/>
                        </a:solidFill>
                        <a:latin typeface="+mn-lt"/>
                        <a:ea typeface="+mn-ea"/>
                        <a:cs typeface="+mn-cs"/>
                      </a:endParaRPr>
                    </a:p>
                  </a:txBody>
                  <a:tcPr/>
                </a:tc>
                <a:tc vMerge="1">
                  <a:txBody>
                    <a:bodyPr/>
                    <a:lstStyle/>
                    <a:p>
                      <a:endParaRPr lang="zh-CN" altLang="en-US"/>
                    </a:p>
                  </a:txBody>
                  <a:tcPr/>
                </a:tc>
                <a:tc rowSpan="2">
                  <a:txBody>
                    <a:bodyPr/>
                    <a:lstStyle/>
                    <a:p>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vMerge="1">
                  <a:txBody>
                    <a:bodyPr/>
                    <a:lstStyle/>
                    <a:p>
                      <a:endParaRPr lang="zh-CN" altLang="en-US"/>
                    </a:p>
                  </a:txBody>
                  <a:tcPr/>
                </a:tc>
                <a:extLst>
                  <a:ext uri="{0D108BD9-81ED-4DB2-BD59-A6C34878D82A}">
                    <a16:rowId xmlns="" xmlns:a16="http://schemas.microsoft.com/office/drawing/2014/main" val="10003"/>
                  </a:ext>
                </a:extLst>
              </a:tr>
              <a:tr h="345440">
                <a:tc vMerge="1">
                  <a:txBody>
                    <a:bodyPr/>
                    <a:lstStyle/>
                    <a:p>
                      <a:endParaRPr lang="zh-CN" altLang="en-US"/>
                    </a:p>
                  </a:txBody>
                  <a:tcPr/>
                </a:tc>
                <a:tc vMerge="1">
                  <a:txBody>
                    <a:bodyPr/>
                    <a:lstStyle/>
                    <a:p>
                      <a:endParaRPr lang="zh-CN" altLang="en-US"/>
                    </a:p>
                  </a:txBody>
                  <a:tcPr/>
                </a:tc>
                <a:tc>
                  <a:txBody>
                    <a:bodyPr/>
                    <a:lstStyle/>
                    <a:p>
                      <a:r>
                        <a:rPr lang="zh-CN" altLang="en-US" sz="1800" b="1" i="0" kern="1200" baseline="0" dirty="0">
                          <a:solidFill>
                            <a:schemeClr val="tx1"/>
                          </a:solidFill>
                          <a:latin typeface="+mn-lt"/>
                          <a:ea typeface="+mn-ea"/>
                          <a:cs typeface="+mn-cs"/>
                        </a:rPr>
                        <a:t>其他补偿</a:t>
                      </a:r>
                      <a:endParaRPr lang="en-US" altLang="zh-CN" sz="1800" b="1" i="0" kern="1200" baseline="0" dirty="0">
                        <a:solidFill>
                          <a:schemeClr val="tx1"/>
                        </a:solidFill>
                        <a:latin typeface="+mn-lt"/>
                        <a:ea typeface="+mn-ea"/>
                        <a:cs typeface="+mn-cs"/>
                      </a:endParaRP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 xmlns:a16="http://schemas.microsoft.com/office/drawing/2014/main" val="10004"/>
                  </a:ext>
                </a:extLst>
              </a:tr>
              <a:tr h="186690">
                <a:tc rowSpan="5">
                  <a:txBody>
                    <a:bodyPr/>
                    <a:lstStyle/>
                    <a:p>
                      <a:r>
                        <a:rPr lang="zh-CN" altLang="en-US" sz="1800" b="1" i="0" kern="1200" baseline="0" dirty="0">
                          <a:solidFill>
                            <a:schemeClr val="tx1"/>
                          </a:solidFill>
                          <a:latin typeface="+mn-lt"/>
                          <a:ea typeface="+mn-ea"/>
                          <a:cs typeface="+mn-cs"/>
                        </a:rPr>
                        <a:t>政策性</a:t>
                      </a:r>
                    </a:p>
                  </a:txBody>
                  <a:tcPr/>
                </a:tc>
                <a:tc rowSpan="5">
                  <a:txBody>
                    <a:bodyPr/>
                    <a:lstStyle/>
                    <a:p>
                      <a:r>
                        <a:rPr lang="zh-CN" altLang="en-US" sz="1800" b="1" i="0" kern="1200" baseline="0" dirty="0">
                          <a:solidFill>
                            <a:schemeClr val="tx1"/>
                          </a:solidFill>
                          <a:latin typeface="+mn-lt"/>
                          <a:ea typeface="+mn-ea"/>
                          <a:cs typeface="+mn-cs"/>
                        </a:rPr>
                        <a:t>其他单位实施</a:t>
                      </a: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土地补偿</a:t>
                      </a:r>
                    </a:p>
                  </a:txBody>
                  <a:tcPr/>
                </a:tc>
                <a:tc rowSpan="4">
                  <a:txBody>
                    <a:bodyPr/>
                    <a:lstStyle/>
                    <a:p>
                      <a:pPr marL="0" algn="l" defTabSz="914400" rtl="0" eaLnBrk="1" latinLnBrk="0" hangingPunct="1"/>
                      <a:endParaRPr lang="en-US" altLang="zh-CN" sz="1800" b="1" i="0" kern="1200" baseline="0" dirty="0">
                        <a:solidFill>
                          <a:schemeClr val="tx1"/>
                        </a:solidFill>
                        <a:latin typeface="+mn-lt"/>
                        <a:ea typeface="+mn-ea"/>
                        <a:cs typeface="+mn-cs"/>
                      </a:endParaRPr>
                    </a:p>
                    <a:p>
                      <a:pPr marL="0" algn="l" defTabSz="914400" rtl="0" eaLnBrk="1" latinLnBrk="0" hangingPunct="1"/>
                      <a:endParaRPr lang="en-US" altLang="zh-CN" sz="1800" b="1" i="0" kern="1200" baseline="0" dirty="0">
                        <a:solidFill>
                          <a:schemeClr val="tx1"/>
                        </a:solidFill>
                        <a:latin typeface="+mn-lt"/>
                        <a:ea typeface="+mn-ea"/>
                        <a:cs typeface="+mn-cs"/>
                      </a:endParaRPr>
                    </a:p>
                    <a:p>
                      <a:pPr marL="0" algn="l" defTabSz="914400" rtl="0" eaLnBrk="1" latinLnBrk="0" hangingPunct="1"/>
                      <a:r>
                        <a:rPr lang="zh-CN" altLang="en-US" sz="1800" b="1" i="0" kern="1200" baseline="0" dirty="0">
                          <a:solidFill>
                            <a:schemeClr val="tx1"/>
                          </a:solidFill>
                          <a:latin typeface="+mn-lt"/>
                          <a:ea typeface="+mn-ea"/>
                          <a:cs typeface="+mn-cs"/>
                        </a:rPr>
                        <a:t>按规定缴纳</a:t>
                      </a:r>
                    </a:p>
                  </a:txBody>
                  <a:tcPr/>
                </a:tc>
                <a:tc rowSpan="2">
                  <a:txBody>
                    <a:bodyPr/>
                    <a:lstStyle/>
                    <a:p>
                      <a:pPr marL="0" algn="l" defTabSz="914400" rtl="0" eaLnBrk="1" latinLnBrk="0" hangingPunct="1"/>
                      <a:r>
                        <a:rPr lang="zh-CN" altLang="en-US" sz="1800" b="1" i="0" kern="1200" baseline="0" dirty="0">
                          <a:solidFill>
                            <a:schemeClr val="tx1"/>
                          </a:solidFill>
                          <a:latin typeface="+mn-lt"/>
                          <a:ea typeface="+mn-ea"/>
                          <a:cs typeface="+mn-cs"/>
                        </a:rPr>
                        <a:t>按规定免税</a:t>
                      </a:r>
                    </a:p>
                  </a:txBody>
                  <a:tcPr/>
                </a:tc>
                <a:tc rowSpan="3">
                  <a:txBody>
                    <a:bodyPr/>
                    <a:lstStyle/>
                    <a:p>
                      <a:pPr marL="0" algn="l" defTabSz="914400" rtl="0" eaLnBrk="1" latinLnBrk="0" hangingPunct="1"/>
                      <a:r>
                        <a:rPr lang="zh-CN" altLang="en-US" sz="1800" b="1" i="0" kern="1200" baseline="0" dirty="0">
                          <a:solidFill>
                            <a:schemeClr val="tx1"/>
                          </a:solidFill>
                          <a:latin typeface="+mn-lt"/>
                          <a:ea typeface="+mn-ea"/>
                          <a:cs typeface="+mn-cs"/>
                        </a:rPr>
                        <a:t>政策性搬迁所得处理</a:t>
                      </a:r>
                    </a:p>
                  </a:txBody>
                  <a:tcPr/>
                </a:tc>
                <a:extLst>
                  <a:ext uri="{0D108BD9-81ED-4DB2-BD59-A6C34878D82A}">
                    <a16:rowId xmlns="" xmlns:a16="http://schemas.microsoft.com/office/drawing/2014/main" val="10005"/>
                  </a:ext>
                </a:extLst>
              </a:tr>
              <a:tr h="209550">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建筑物等不动产补偿</a:t>
                      </a:r>
                    </a:p>
                  </a:txBody>
                  <a:tcPr/>
                </a:tc>
                <a:tc vMerge="1">
                  <a:txBody>
                    <a:bodyPr/>
                    <a:lstStyle/>
                    <a:p>
                      <a:pPr marL="0" algn="l" defTabSz="914400" rtl="0" eaLnBrk="1" latinLnBrk="0" hangingPunct="1"/>
                      <a:endParaRPr lang="zh-CN" altLang="en-US" sz="1800" b="1" i="0" kern="1200" baseline="0" dirty="0">
                        <a:solidFill>
                          <a:srgbClr val="FF0000"/>
                        </a:solidFill>
                        <a:latin typeface="+mn-lt"/>
                        <a:ea typeface="+mn-ea"/>
                        <a:cs typeface="+mn-cs"/>
                      </a:endParaRP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extLst>
                  <a:ext uri="{0D108BD9-81ED-4DB2-BD59-A6C34878D82A}">
                    <a16:rowId xmlns="" xmlns:a16="http://schemas.microsoft.com/office/drawing/2014/main" val="10006"/>
                  </a:ext>
                </a:extLst>
              </a:tr>
              <a:tr h="186690">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其他固定资产补偿</a:t>
                      </a: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extLst>
                  <a:ext uri="{0D108BD9-81ED-4DB2-BD59-A6C34878D82A}">
                    <a16:rowId xmlns="" xmlns:a16="http://schemas.microsoft.com/office/drawing/2014/main" val="10007"/>
                  </a:ext>
                </a:extLst>
              </a:tr>
              <a:tr h="186690">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存货补偿</a:t>
                      </a: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i="0" kern="1200" baseline="0" dirty="0">
                          <a:solidFill>
                            <a:schemeClr val="tx1"/>
                          </a:solidFill>
                          <a:latin typeface="+mn-lt"/>
                          <a:ea typeface="+mn-ea"/>
                          <a:cs typeface="+mn-cs"/>
                        </a:rPr>
                        <a:t>资产转让</a:t>
                      </a:r>
                    </a:p>
                  </a:txBody>
                  <a:tcPr/>
                </a:tc>
                <a:extLst>
                  <a:ext uri="{0D108BD9-81ED-4DB2-BD59-A6C34878D82A}">
                    <a16:rowId xmlns="" xmlns:a16="http://schemas.microsoft.com/office/drawing/2014/main" val="10008"/>
                  </a:ext>
                </a:extLst>
              </a:tr>
              <a:tr h="561424">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其他补偿</a:t>
                      </a: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不征税</a:t>
                      </a:r>
                    </a:p>
                  </a:txBody>
                  <a:tcPr/>
                </a:tc>
                <a:tc>
                  <a:txBody>
                    <a:bodyPr/>
                    <a:lstStyle/>
                    <a:p>
                      <a:pPr marL="0" algn="l" defTabSz="914400" rtl="0" eaLnBrk="1" latinLnBrk="0" hangingPunct="1"/>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政策性搬迁所得处理</a:t>
                      </a:r>
                    </a:p>
                  </a:txBody>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31654743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搬迁补偿收入的税务处理</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742496040"/>
              </p:ext>
            </p:extLst>
          </p:nvPr>
        </p:nvGraphicFramePr>
        <p:xfrm>
          <a:off x="323528" y="1268760"/>
          <a:ext cx="8496944" cy="5116944"/>
        </p:xfrm>
        <a:graphic>
          <a:graphicData uri="http://schemas.openxmlformats.org/drawingml/2006/table">
            <a:tbl>
              <a:tblPr firstRow="1" bandRow="1">
                <a:tableStyleId>{93296810-A885-4BE3-A3E7-6D5BEEA58F35}</a:tableStyleId>
              </a:tblPr>
              <a:tblGrid>
                <a:gridCol w="648072">
                  <a:extLst>
                    <a:ext uri="{9D8B030D-6E8A-4147-A177-3AD203B41FA5}">
                      <a16:colId xmlns="" xmlns:a16="http://schemas.microsoft.com/office/drawing/2014/main" val="20000"/>
                    </a:ext>
                  </a:extLst>
                </a:gridCol>
                <a:gridCol w="1008112">
                  <a:extLst>
                    <a:ext uri="{9D8B030D-6E8A-4147-A177-3AD203B41FA5}">
                      <a16:colId xmlns="" xmlns:a16="http://schemas.microsoft.com/office/drawing/2014/main" val="20001"/>
                    </a:ext>
                  </a:extLst>
                </a:gridCol>
                <a:gridCol w="2304256">
                  <a:extLst>
                    <a:ext uri="{9D8B030D-6E8A-4147-A177-3AD203B41FA5}">
                      <a16:colId xmlns="" xmlns:a16="http://schemas.microsoft.com/office/drawing/2014/main" val="20002"/>
                    </a:ext>
                  </a:extLst>
                </a:gridCol>
                <a:gridCol w="1728192">
                  <a:extLst>
                    <a:ext uri="{9D8B030D-6E8A-4147-A177-3AD203B41FA5}">
                      <a16:colId xmlns="" xmlns:a16="http://schemas.microsoft.com/office/drawing/2014/main" val="20003"/>
                    </a:ext>
                  </a:extLst>
                </a:gridCol>
                <a:gridCol w="1440160">
                  <a:extLst>
                    <a:ext uri="{9D8B030D-6E8A-4147-A177-3AD203B41FA5}">
                      <a16:colId xmlns="" xmlns:a16="http://schemas.microsoft.com/office/drawing/2014/main" val="20004"/>
                    </a:ext>
                  </a:extLst>
                </a:gridCol>
                <a:gridCol w="1368152">
                  <a:extLst>
                    <a:ext uri="{9D8B030D-6E8A-4147-A177-3AD203B41FA5}">
                      <a16:colId xmlns="" xmlns:a16="http://schemas.microsoft.com/office/drawing/2014/main" val="20005"/>
                    </a:ext>
                  </a:extLst>
                </a:gridCol>
              </a:tblGrid>
              <a:tr h="356438">
                <a:tc rowSpan="2">
                  <a:txBody>
                    <a:bodyPr/>
                    <a:lstStyle/>
                    <a:p>
                      <a:r>
                        <a:rPr lang="zh-CN" altLang="en-US" sz="1800" b="1" i="0" kern="1200" baseline="0" dirty="0">
                          <a:solidFill>
                            <a:schemeClr val="tx1"/>
                          </a:solidFill>
                          <a:latin typeface="+mn-lt"/>
                          <a:ea typeface="+mn-ea"/>
                          <a:cs typeface="+mn-cs"/>
                        </a:rPr>
                        <a:t>搬迁性质</a:t>
                      </a:r>
                    </a:p>
                  </a:txBody>
                  <a:tcPr/>
                </a:tc>
                <a:tc rowSpan="2">
                  <a:txBody>
                    <a:bodyPr/>
                    <a:lstStyle/>
                    <a:p>
                      <a:r>
                        <a:rPr lang="zh-CN" altLang="en-US" sz="1800" b="1" i="0" kern="1200" baseline="0" dirty="0">
                          <a:solidFill>
                            <a:schemeClr val="tx1"/>
                          </a:solidFill>
                          <a:latin typeface="+mn-lt"/>
                          <a:ea typeface="+mn-ea"/>
                          <a:cs typeface="+mn-cs"/>
                        </a:rPr>
                        <a:t>搬迁主体</a:t>
                      </a:r>
                    </a:p>
                  </a:txBody>
                  <a:tcPr/>
                </a:tc>
                <a:tc rowSpan="2">
                  <a:txBody>
                    <a:bodyPr/>
                    <a:lstStyle/>
                    <a:p>
                      <a:r>
                        <a:rPr lang="zh-CN" altLang="en-US" sz="1800" b="1" i="0" kern="1200" baseline="0" dirty="0">
                          <a:solidFill>
                            <a:schemeClr val="tx1"/>
                          </a:solidFill>
                          <a:latin typeface="+mn-lt"/>
                          <a:ea typeface="+mn-ea"/>
                          <a:cs typeface="+mn-cs"/>
                        </a:rPr>
                        <a:t>补偿内容</a:t>
                      </a:r>
                    </a:p>
                  </a:txBody>
                  <a:tcPr/>
                </a:tc>
                <a:tc gridSpan="3">
                  <a:txBody>
                    <a:bodyPr/>
                    <a:lstStyle/>
                    <a:p>
                      <a:r>
                        <a:rPr lang="zh-CN" altLang="en-US" sz="1800" b="1" i="0" kern="1200" baseline="0" dirty="0">
                          <a:solidFill>
                            <a:schemeClr val="tx1"/>
                          </a:solidFill>
                          <a:latin typeface="+mn-lt"/>
                          <a:ea typeface="+mn-ea"/>
                          <a:cs typeface="+mn-cs"/>
                        </a:rPr>
                        <a:t>涉税处理</a:t>
                      </a:r>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 xmlns:a16="http://schemas.microsoft.com/office/drawing/2014/main" val="10000"/>
                  </a:ext>
                </a:extLst>
              </a:tr>
              <a:tr h="544944">
                <a:tc vMerge="1">
                  <a:txBody>
                    <a:bodyPr/>
                    <a:lstStyle/>
                    <a:p>
                      <a:endParaRPr lang="zh-CN" altLang="en-US" dirty="0"/>
                    </a:p>
                  </a:txBody>
                  <a:tcPr/>
                </a:tc>
                <a:tc vMerge="1">
                  <a:txBody>
                    <a:bodyPr/>
                    <a:lstStyle/>
                    <a:p>
                      <a:endParaRPr lang="zh-CN" altLang="en-US" dirty="0"/>
                    </a:p>
                  </a:txBody>
                  <a:tcPr/>
                </a:tc>
                <a:tc vMerge="1">
                  <a:txBody>
                    <a:bodyPr/>
                    <a:lstStyle/>
                    <a:p>
                      <a:endParaRPr lang="zh-CN" altLang="en-US" dirty="0"/>
                    </a:p>
                  </a:txBody>
                  <a:tcPr/>
                </a:tc>
                <a:tc>
                  <a:txBody>
                    <a:bodyPr/>
                    <a:lstStyle/>
                    <a:p>
                      <a:r>
                        <a:rPr lang="zh-CN" altLang="en-US" sz="1800" b="1" i="0" kern="1200" baseline="0" dirty="0">
                          <a:solidFill>
                            <a:schemeClr val="tx1"/>
                          </a:solidFill>
                          <a:latin typeface="+mn-lt"/>
                          <a:ea typeface="+mn-ea"/>
                          <a:cs typeface="+mn-cs"/>
                        </a:rPr>
                        <a:t>增值税及附加</a:t>
                      </a:r>
                    </a:p>
                  </a:txBody>
                  <a:tcPr/>
                </a:tc>
                <a:tc>
                  <a:txBody>
                    <a:bodyPr/>
                    <a:lstStyle/>
                    <a:p>
                      <a:r>
                        <a:rPr lang="zh-CN" altLang="en-US" sz="1800" b="1" i="0" kern="1200" baseline="0" dirty="0">
                          <a:solidFill>
                            <a:schemeClr val="tx1"/>
                          </a:solidFill>
                          <a:latin typeface="+mn-lt"/>
                          <a:ea typeface="+mn-ea"/>
                          <a:cs typeface="+mn-cs"/>
                        </a:rPr>
                        <a:t>土地增值税</a:t>
                      </a:r>
                    </a:p>
                  </a:txBody>
                  <a:tcPr/>
                </a:tc>
                <a:tc>
                  <a:txBody>
                    <a:bodyPr/>
                    <a:lstStyle/>
                    <a:p>
                      <a:r>
                        <a:rPr lang="zh-CN" altLang="en-US" sz="1800" b="1" i="0" kern="1200" baseline="0" dirty="0">
                          <a:solidFill>
                            <a:schemeClr val="tx1"/>
                          </a:solidFill>
                          <a:latin typeface="+mn-lt"/>
                          <a:ea typeface="+mn-ea"/>
                          <a:cs typeface="+mn-cs"/>
                        </a:rPr>
                        <a:t>企业所得税</a:t>
                      </a:r>
                    </a:p>
                  </a:txBody>
                  <a:tcPr/>
                </a:tc>
                <a:extLst>
                  <a:ext uri="{0D108BD9-81ED-4DB2-BD59-A6C34878D82A}">
                    <a16:rowId xmlns="" xmlns:a16="http://schemas.microsoft.com/office/drawing/2014/main" val="10001"/>
                  </a:ext>
                </a:extLst>
              </a:tr>
              <a:tr h="186690">
                <a:tc rowSpan="10">
                  <a:txBody>
                    <a:bodyPr/>
                    <a:lstStyle/>
                    <a:p>
                      <a:r>
                        <a:rPr lang="zh-CN" altLang="en-US" sz="1800" b="1" i="0" kern="1200" baseline="0" dirty="0">
                          <a:solidFill>
                            <a:schemeClr val="tx1"/>
                          </a:solidFill>
                          <a:latin typeface="+mn-lt"/>
                          <a:ea typeface="+mn-ea"/>
                          <a:cs typeface="+mn-cs"/>
                        </a:rPr>
                        <a:t>政策性</a:t>
                      </a:r>
                    </a:p>
                  </a:txBody>
                  <a:tcPr/>
                </a:tc>
                <a:tc rowSpan="5">
                  <a:txBody>
                    <a:bodyPr/>
                    <a:lstStyle/>
                    <a:p>
                      <a:r>
                        <a:rPr lang="zh-CN" altLang="en-US" sz="1800" b="1" i="0" kern="1200" baseline="0" dirty="0">
                          <a:solidFill>
                            <a:schemeClr val="tx1"/>
                          </a:solidFill>
                          <a:latin typeface="+mn-lt"/>
                          <a:ea typeface="+mn-ea"/>
                          <a:cs typeface="+mn-cs"/>
                        </a:rPr>
                        <a:t>政府收回</a:t>
                      </a: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土地补偿</a:t>
                      </a:r>
                    </a:p>
                  </a:txBody>
                  <a:tcPr/>
                </a:tc>
                <a:tc rowSpan="4">
                  <a:txBody>
                    <a:bodyPr/>
                    <a:lstStyle/>
                    <a:p>
                      <a:endParaRPr lang="en-US" altLang="zh-CN" dirty="0" smtClean="0"/>
                    </a:p>
                    <a:p>
                      <a:endParaRPr lang="en-US" altLang="zh-CN" dirty="0" smtClean="0"/>
                    </a:p>
                    <a:p>
                      <a:pPr marL="0" algn="l" defTabSz="914400" rtl="0" eaLnBrk="1" latinLnBrk="0" hangingPunct="1"/>
                      <a:r>
                        <a:rPr lang="zh-CN" altLang="en-US" sz="1800" b="1" i="0" kern="1200" baseline="0" dirty="0" smtClean="0">
                          <a:solidFill>
                            <a:schemeClr val="tx1"/>
                          </a:solidFill>
                          <a:latin typeface="+mn-lt"/>
                          <a:ea typeface="+mn-ea"/>
                          <a:cs typeface="+mn-cs"/>
                        </a:rPr>
                        <a:t>免税</a:t>
                      </a:r>
                      <a:endParaRPr lang="zh-CN" altLang="en-US" sz="1800" b="1" i="0" kern="1200" baseline="0" dirty="0">
                        <a:solidFill>
                          <a:schemeClr val="tx1"/>
                        </a:solidFill>
                        <a:latin typeface="+mn-lt"/>
                        <a:ea typeface="+mn-ea"/>
                        <a:cs typeface="+mn-cs"/>
                      </a:endParaRPr>
                    </a:p>
                  </a:txBody>
                  <a:tcPr/>
                </a:tc>
                <a:tc rowSpan="2">
                  <a:txBody>
                    <a:bodyPr/>
                    <a:lstStyle/>
                    <a:p>
                      <a:pPr marL="0" algn="l" defTabSz="914400" rtl="0" eaLnBrk="1" latinLnBrk="0" hangingPunct="1"/>
                      <a:r>
                        <a:rPr lang="zh-CN" altLang="en-US" sz="1800" b="1" i="0" kern="1200" baseline="0" dirty="0">
                          <a:solidFill>
                            <a:schemeClr val="tx1"/>
                          </a:solidFill>
                          <a:latin typeface="+mn-lt"/>
                          <a:ea typeface="+mn-ea"/>
                          <a:cs typeface="+mn-cs"/>
                        </a:rPr>
                        <a:t>按规定免税</a:t>
                      </a:r>
                    </a:p>
                  </a:txBody>
                  <a:tcPr/>
                </a:tc>
                <a:tc rowSpan="3">
                  <a:txBody>
                    <a:bodyPr/>
                    <a:lstStyle/>
                    <a:p>
                      <a:pPr marL="0" algn="l" defTabSz="914400" rtl="0" eaLnBrk="1" latinLnBrk="0" hangingPunct="1"/>
                      <a:r>
                        <a:rPr lang="zh-CN" altLang="en-US" sz="1800" b="1" i="0" kern="1200" baseline="0" dirty="0">
                          <a:solidFill>
                            <a:schemeClr val="tx1"/>
                          </a:solidFill>
                          <a:latin typeface="+mn-lt"/>
                          <a:ea typeface="+mn-ea"/>
                          <a:cs typeface="+mn-cs"/>
                        </a:rPr>
                        <a:t>政策性搬迁所得处理</a:t>
                      </a:r>
                    </a:p>
                  </a:txBody>
                  <a:tcPr/>
                </a:tc>
                <a:extLst>
                  <a:ext uri="{0D108BD9-81ED-4DB2-BD59-A6C34878D82A}">
                    <a16:rowId xmlns="" xmlns:a16="http://schemas.microsoft.com/office/drawing/2014/main" val="10002"/>
                  </a:ext>
                </a:extLst>
              </a:tr>
              <a:tr h="209550">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建筑物等不动产补偿</a:t>
                      </a:r>
                    </a:p>
                  </a:txBody>
                  <a:tcPr/>
                </a:tc>
                <a:tc vMerge="1">
                  <a:txBody>
                    <a:bodyPr/>
                    <a:lstStyle/>
                    <a:p>
                      <a:endParaRPr lang="zh-CN" altLang="en-US" dirty="0"/>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extLst>
                  <a:ext uri="{0D108BD9-81ED-4DB2-BD59-A6C34878D82A}">
                    <a16:rowId xmlns="" xmlns:a16="http://schemas.microsoft.com/office/drawing/2014/main" val="10003"/>
                  </a:ext>
                </a:extLst>
              </a:tr>
              <a:tr h="186690">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其他固定资产补偿</a:t>
                      </a: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extLst>
                  <a:ext uri="{0D108BD9-81ED-4DB2-BD59-A6C34878D82A}">
                    <a16:rowId xmlns="" xmlns:a16="http://schemas.microsoft.com/office/drawing/2014/main" val="10004"/>
                  </a:ext>
                </a:extLst>
              </a:tr>
              <a:tr h="186690">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存货补偿</a:t>
                      </a: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i="0" kern="1200" baseline="0" dirty="0">
                          <a:solidFill>
                            <a:schemeClr val="tx1"/>
                          </a:solidFill>
                          <a:latin typeface="+mn-lt"/>
                          <a:ea typeface="+mn-ea"/>
                          <a:cs typeface="+mn-cs"/>
                        </a:rPr>
                        <a:t>资产转让</a:t>
                      </a:r>
                    </a:p>
                  </a:txBody>
                  <a:tcPr/>
                </a:tc>
                <a:extLst>
                  <a:ext uri="{0D108BD9-81ED-4DB2-BD59-A6C34878D82A}">
                    <a16:rowId xmlns="" xmlns:a16="http://schemas.microsoft.com/office/drawing/2014/main" val="10005"/>
                  </a:ext>
                </a:extLst>
              </a:tr>
              <a:tr h="186690">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其他补偿</a:t>
                      </a: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不征税</a:t>
                      </a:r>
                    </a:p>
                  </a:txBody>
                  <a:tcPr/>
                </a:tc>
                <a:tc>
                  <a:txBody>
                    <a:bodyPr/>
                    <a:lstStyle/>
                    <a:p>
                      <a:pPr marL="0" algn="l" defTabSz="914400" rtl="0" eaLnBrk="1" latinLnBrk="0" hangingPunct="1"/>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政策性搬迁所得处理</a:t>
                      </a:r>
                    </a:p>
                  </a:txBody>
                  <a:tcPr/>
                </a:tc>
                <a:extLst>
                  <a:ext uri="{0D108BD9-81ED-4DB2-BD59-A6C34878D82A}">
                    <a16:rowId xmlns="" xmlns:a16="http://schemas.microsoft.com/office/drawing/2014/main" val="10006"/>
                  </a:ext>
                </a:extLst>
              </a:tr>
              <a:tr h="356438">
                <a:tc vMerge="1">
                  <a:txBody>
                    <a:bodyPr/>
                    <a:lstStyle/>
                    <a:p>
                      <a:endParaRPr lang="zh-CN" altLang="en-US" sz="2000" b="1" i="0" kern="1200" baseline="0" dirty="0">
                        <a:solidFill>
                          <a:schemeClr val="tx1"/>
                        </a:solidFill>
                        <a:latin typeface="+mn-lt"/>
                        <a:ea typeface="+mn-ea"/>
                        <a:cs typeface="+mn-cs"/>
                      </a:endParaRPr>
                    </a:p>
                  </a:txBody>
                  <a:tcPr/>
                </a:tc>
                <a:tc rowSpan="5">
                  <a:txBody>
                    <a:bodyPr/>
                    <a:lstStyle/>
                    <a:p>
                      <a:r>
                        <a:rPr lang="zh-CN" altLang="en-US" sz="1800" b="1" i="0" kern="1200" baseline="0" dirty="0">
                          <a:solidFill>
                            <a:schemeClr val="tx1"/>
                          </a:solidFill>
                          <a:latin typeface="+mn-lt"/>
                          <a:ea typeface="+mn-ea"/>
                          <a:cs typeface="+mn-cs"/>
                        </a:rPr>
                        <a:t>政府非收回</a:t>
                      </a: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土地补偿</a:t>
                      </a:r>
                    </a:p>
                  </a:txBody>
                  <a:tcPr/>
                </a:tc>
                <a:tc rowSpan="4">
                  <a:txBody>
                    <a:bodyPr/>
                    <a:lstStyle/>
                    <a:p>
                      <a:pPr marL="0" algn="l" defTabSz="914400" rtl="0" eaLnBrk="1" latinLnBrk="0" hangingPunct="1"/>
                      <a:endParaRPr lang="en-US" altLang="zh-CN" sz="1800" b="1" i="0" kern="1200" baseline="0" dirty="0">
                        <a:solidFill>
                          <a:schemeClr val="tx1"/>
                        </a:solidFill>
                        <a:latin typeface="+mn-lt"/>
                        <a:ea typeface="+mn-ea"/>
                        <a:cs typeface="+mn-cs"/>
                      </a:endParaRPr>
                    </a:p>
                    <a:p>
                      <a:pPr marL="0" algn="l" defTabSz="914400" rtl="0" eaLnBrk="1" latinLnBrk="0" hangingPunct="1"/>
                      <a:r>
                        <a:rPr lang="zh-CN" altLang="en-US" sz="1800" b="1" i="0" kern="1200" baseline="0" dirty="0">
                          <a:solidFill>
                            <a:schemeClr val="tx1"/>
                          </a:solidFill>
                          <a:latin typeface="+mn-lt"/>
                          <a:ea typeface="+mn-ea"/>
                          <a:cs typeface="+mn-cs"/>
                        </a:rPr>
                        <a:t>按规定缴纳</a:t>
                      </a:r>
                      <a:endParaRPr lang="zh-CN" altLang="en-US" sz="1800" b="1" i="0" kern="1200" baseline="0" dirty="0">
                        <a:solidFill>
                          <a:srgbClr val="FF0000"/>
                        </a:solidFill>
                        <a:latin typeface="+mn-lt"/>
                        <a:ea typeface="+mn-ea"/>
                        <a:cs typeface="+mn-cs"/>
                      </a:endParaRPr>
                    </a:p>
                  </a:txBody>
                  <a:tcPr/>
                </a:tc>
                <a:tc rowSpan="2">
                  <a:txBody>
                    <a:bodyPr/>
                    <a:lstStyle/>
                    <a:p>
                      <a:pPr marL="0" algn="l" defTabSz="914400" rtl="0" eaLnBrk="1" latinLnBrk="0" hangingPunct="1"/>
                      <a:r>
                        <a:rPr lang="zh-CN" altLang="en-US" sz="1800" b="1" i="0" kern="1200" baseline="0" dirty="0">
                          <a:solidFill>
                            <a:schemeClr val="tx1"/>
                          </a:solidFill>
                          <a:latin typeface="+mn-lt"/>
                          <a:ea typeface="+mn-ea"/>
                          <a:cs typeface="+mn-cs"/>
                        </a:rPr>
                        <a:t>按规定免税</a:t>
                      </a:r>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i="0" kern="1200" baseline="0" dirty="0">
                          <a:solidFill>
                            <a:schemeClr val="tx1"/>
                          </a:solidFill>
                          <a:latin typeface="+mn-lt"/>
                          <a:ea typeface="+mn-ea"/>
                          <a:cs typeface="+mn-cs"/>
                        </a:rPr>
                        <a:t>政策性搬迁所得处理</a:t>
                      </a:r>
                    </a:p>
                    <a:p>
                      <a:pPr marL="0" algn="l" defTabSz="914400" rtl="0" eaLnBrk="1" latinLnBrk="0" hangingPunct="1"/>
                      <a:endParaRPr lang="zh-CN" altLang="en-US" sz="1800" b="1" i="0" kern="1200" baseline="0" dirty="0">
                        <a:solidFill>
                          <a:schemeClr val="tx1"/>
                        </a:solidFill>
                        <a:latin typeface="+mn-lt"/>
                        <a:ea typeface="+mn-ea"/>
                        <a:cs typeface="+mn-cs"/>
                      </a:endParaRPr>
                    </a:p>
                  </a:txBody>
                  <a:tcPr/>
                </a:tc>
                <a:extLst>
                  <a:ext uri="{0D108BD9-81ED-4DB2-BD59-A6C34878D82A}">
                    <a16:rowId xmlns="" xmlns:a16="http://schemas.microsoft.com/office/drawing/2014/main" val="10007"/>
                  </a:ext>
                </a:extLst>
              </a:tr>
              <a:tr h="356438">
                <a:tc vMerge="1">
                  <a:txBody>
                    <a:bodyPr/>
                    <a:lstStyle/>
                    <a:p>
                      <a:endParaRPr lang="zh-CN" altLang="en-US"/>
                    </a:p>
                  </a:txBody>
                  <a:tcPr/>
                </a:tc>
                <a:tc vMerge="1">
                  <a:txBody>
                    <a:bodyPr/>
                    <a:lstStyle/>
                    <a:p>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建筑物等不动产补偿</a:t>
                      </a:r>
                    </a:p>
                  </a:txBody>
                  <a:tcPr/>
                </a:tc>
                <a:tc vMerge="1">
                  <a:txBody>
                    <a:bodyPr/>
                    <a:lstStyle/>
                    <a:p>
                      <a:pPr marL="0" algn="l" defTabSz="914400" rtl="0" eaLnBrk="1" latinLnBrk="0" hangingPunct="1"/>
                      <a:endParaRPr lang="zh-CN" altLang="en-US" sz="1800" b="1" i="0" kern="1200" baseline="0" dirty="0">
                        <a:solidFill>
                          <a:srgbClr val="FF0000"/>
                        </a:solidFill>
                        <a:latin typeface="+mn-lt"/>
                        <a:ea typeface="+mn-ea"/>
                        <a:cs typeface="+mn-cs"/>
                      </a:endParaRP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extLst>
                  <a:ext uri="{0D108BD9-81ED-4DB2-BD59-A6C34878D82A}">
                    <a16:rowId xmlns="" xmlns:a16="http://schemas.microsoft.com/office/drawing/2014/main" val="10008"/>
                  </a:ext>
                </a:extLst>
              </a:tr>
              <a:tr h="356438">
                <a:tc vMerge="1">
                  <a:txBody>
                    <a:bodyPr/>
                    <a:lstStyle/>
                    <a:p>
                      <a:endParaRPr lang="zh-CN" altLang="en-US"/>
                    </a:p>
                  </a:txBody>
                  <a:tcPr/>
                </a:tc>
                <a:tc vMerge="1">
                  <a:txBody>
                    <a:bodyPr/>
                    <a:lstStyle/>
                    <a:p>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其他固定资产补偿</a:t>
                      </a: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800" b="1" i="0" kern="1200" baseline="0" dirty="0">
                        <a:solidFill>
                          <a:schemeClr val="tx1"/>
                        </a:solidFill>
                        <a:latin typeface="+mn-lt"/>
                        <a:ea typeface="+mn-ea"/>
                        <a:cs typeface="+mn-cs"/>
                      </a:endParaRPr>
                    </a:p>
                  </a:txBody>
                  <a:tcPr/>
                </a:tc>
                <a:extLst>
                  <a:ext uri="{0D108BD9-81ED-4DB2-BD59-A6C34878D82A}">
                    <a16:rowId xmlns="" xmlns:a16="http://schemas.microsoft.com/office/drawing/2014/main" val="10009"/>
                  </a:ext>
                </a:extLst>
              </a:tr>
              <a:tr h="356438">
                <a:tc vMerge="1">
                  <a:txBody>
                    <a:bodyPr/>
                    <a:lstStyle/>
                    <a:p>
                      <a:endParaRPr lang="zh-CN" altLang="en-US" sz="2000" b="1" i="0" kern="1200" baseline="0" dirty="0">
                        <a:solidFill>
                          <a:schemeClr val="tx1"/>
                        </a:solidFill>
                        <a:latin typeface="+mn-lt"/>
                        <a:ea typeface="+mn-ea"/>
                        <a:cs typeface="+mn-cs"/>
                      </a:endParaRPr>
                    </a:p>
                  </a:txBody>
                  <a:tcPr/>
                </a:tc>
                <a:tc vMerge="1">
                  <a:txBody>
                    <a:bodyPr/>
                    <a:lstStyle/>
                    <a:p>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存货补偿</a:t>
                      </a:r>
                    </a:p>
                  </a:txBody>
                  <a:tcPr/>
                </a:tc>
                <a:tc vMerge="1">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i="0" kern="1200" baseline="0" dirty="0">
                          <a:solidFill>
                            <a:schemeClr val="tx1"/>
                          </a:solidFill>
                          <a:latin typeface="+mn-lt"/>
                          <a:ea typeface="+mn-ea"/>
                          <a:cs typeface="+mn-cs"/>
                        </a:rPr>
                        <a:t>资产转让</a:t>
                      </a:r>
                    </a:p>
                  </a:txBody>
                  <a:tcPr/>
                </a:tc>
                <a:extLst>
                  <a:ext uri="{0D108BD9-81ED-4DB2-BD59-A6C34878D82A}">
                    <a16:rowId xmlns="" xmlns:a16="http://schemas.microsoft.com/office/drawing/2014/main" val="10010"/>
                  </a:ext>
                </a:extLst>
              </a:tr>
              <a:tr h="356438">
                <a:tc vMerge="1">
                  <a:txBody>
                    <a:bodyPr/>
                    <a:lstStyle/>
                    <a:p>
                      <a:endParaRPr lang="zh-CN" altLang="en-US" sz="1800" b="1" i="0" kern="1200" baseline="0" dirty="0">
                        <a:solidFill>
                          <a:schemeClr val="tx1"/>
                        </a:solidFill>
                        <a:latin typeface="+mn-lt"/>
                        <a:ea typeface="+mn-ea"/>
                        <a:cs typeface="+mn-cs"/>
                      </a:endParaRPr>
                    </a:p>
                  </a:txBody>
                  <a:tcPr/>
                </a:tc>
                <a:tc vMerge="1">
                  <a:txBody>
                    <a:bodyPr/>
                    <a:lstStyle/>
                    <a:p>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zh-CN" altLang="en-US" sz="1800" b="1" i="0" kern="1200" baseline="0" dirty="0">
                          <a:solidFill>
                            <a:schemeClr val="tx1"/>
                          </a:solidFill>
                          <a:latin typeface="+mn-lt"/>
                          <a:ea typeface="+mn-ea"/>
                          <a:cs typeface="+mn-cs"/>
                        </a:rPr>
                        <a:t>其他补偿</a:t>
                      </a:r>
                    </a:p>
                  </a:txBody>
                  <a:tcPr/>
                </a:tc>
                <a:tc>
                  <a:txBody>
                    <a:bodyPr/>
                    <a:lstStyle/>
                    <a:p>
                      <a:pPr marL="0" algn="l" defTabSz="914400" rtl="0" eaLnBrk="1" latinLnBrk="0" hangingPunct="1"/>
                      <a:endParaRPr lang="zh-CN" altLang="en-US" sz="1800" b="1" i="0" kern="1200" baseline="0" dirty="0">
                        <a:solidFill>
                          <a:schemeClr val="tx1"/>
                        </a:solidFill>
                        <a:latin typeface="+mn-lt"/>
                        <a:ea typeface="+mn-ea"/>
                        <a:cs typeface="+mn-cs"/>
                      </a:endParaRPr>
                    </a:p>
                  </a:txBody>
                  <a:tcPr/>
                </a:tc>
                <a:tc>
                  <a:txBody>
                    <a:bodyPr/>
                    <a:lstStyle/>
                    <a:p>
                      <a:pPr marL="0" algn="l" defTabSz="914400" rtl="0" eaLnBrk="1" latinLnBrk="0" hangingPunct="1"/>
                      <a:r>
                        <a:rPr lang="en-US" altLang="zh-CN" sz="1800" b="1" i="0" kern="1200" baseline="0" dirty="0">
                          <a:solidFill>
                            <a:schemeClr val="tx1"/>
                          </a:solidFill>
                          <a:latin typeface="+mn-lt"/>
                          <a:ea typeface="+mn-ea"/>
                          <a:cs typeface="+mn-cs"/>
                        </a:rPr>
                        <a:t>——</a:t>
                      </a:r>
                      <a:endParaRPr lang="zh-CN" altLang="en-US" sz="1800" b="1" i="0" kern="1200" baseline="0" dirty="0">
                        <a:solidFill>
                          <a:schemeClr val="tx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i="0" kern="1200" baseline="0" dirty="0">
                          <a:solidFill>
                            <a:schemeClr val="tx1"/>
                          </a:solidFill>
                          <a:latin typeface="+mn-lt"/>
                          <a:ea typeface="+mn-ea"/>
                          <a:cs typeface="+mn-cs"/>
                        </a:rPr>
                        <a:t>政策性搬迁所得处理</a:t>
                      </a:r>
                    </a:p>
                  </a:txBody>
                  <a:tcP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4266700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部分业务的税务处理</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a:solidFill>
                  <a:srgbClr val="FF0000"/>
                </a:solidFill>
              </a:rPr>
              <a:t>政策性搬迁的资产置换</a:t>
            </a:r>
            <a:endParaRPr lang="en-US" altLang="zh-CN" dirty="0">
              <a:solidFill>
                <a:srgbClr val="FF0000"/>
              </a:solidFill>
            </a:endParaRPr>
          </a:p>
          <a:p>
            <a:r>
              <a:rPr lang="zh-CN" altLang="en-US" dirty="0">
                <a:solidFill>
                  <a:srgbClr val="0070C0"/>
                </a:solidFill>
              </a:rPr>
              <a:t>（一）增值税及发票处理</a:t>
            </a:r>
            <a:endParaRPr lang="en-US" altLang="zh-CN" dirty="0">
              <a:solidFill>
                <a:srgbClr val="0070C0"/>
              </a:solidFill>
            </a:endParaRPr>
          </a:p>
          <a:p>
            <a:r>
              <a:rPr lang="zh-CN" altLang="en-US" dirty="0"/>
              <a:t>均无政策规定</a:t>
            </a:r>
            <a:endParaRPr lang="en-US" altLang="zh-CN" dirty="0"/>
          </a:p>
          <a:p>
            <a:r>
              <a:rPr lang="zh-CN" altLang="en-US" dirty="0"/>
              <a:t>按增值税原理</a:t>
            </a:r>
            <a:endParaRPr lang="en-US" altLang="zh-CN" dirty="0"/>
          </a:p>
          <a:p>
            <a:r>
              <a:rPr lang="en-US" altLang="zh-CN" dirty="0"/>
              <a:t>1.</a:t>
            </a:r>
            <a:r>
              <a:rPr lang="zh-CN" altLang="en-US" dirty="0"/>
              <a:t>被置换的资产：以收到实物，按规定缴纳增值税；按公允价开具增值税发票</a:t>
            </a:r>
            <a:endParaRPr lang="en-US" altLang="zh-CN" dirty="0"/>
          </a:p>
          <a:p>
            <a:r>
              <a:rPr lang="en-US" altLang="zh-CN" dirty="0"/>
              <a:t>2.</a:t>
            </a:r>
            <a:r>
              <a:rPr lang="zh-CN" altLang="en-US" dirty="0"/>
              <a:t>换入的资产：除从政府部门取得土地外，应按规定取得增值税专用发票，并按规定抵扣</a:t>
            </a:r>
            <a:endParaRPr lang="en-US" altLang="zh-CN" dirty="0"/>
          </a:p>
          <a:p>
            <a:r>
              <a:rPr lang="zh-CN" altLang="en-US" dirty="0">
                <a:solidFill>
                  <a:srgbClr val="FF0000"/>
                </a:solidFill>
              </a:rPr>
              <a:t>注：</a:t>
            </a:r>
            <a:r>
              <a:rPr lang="zh-CN" altLang="en-US" dirty="0"/>
              <a:t>换入资产不能按公允价计价且未能取得发票等凭证，会影响出售、处置时的增值税和土地增值税</a:t>
            </a:r>
            <a:endParaRPr lang="en-US" altLang="zh-CN" dirty="0"/>
          </a:p>
          <a:p>
            <a:r>
              <a:rPr lang="zh-CN" altLang="en-US" dirty="0">
                <a:solidFill>
                  <a:srgbClr val="0070C0"/>
                </a:solidFill>
              </a:rPr>
              <a:t>（二）企业所得税的处理</a:t>
            </a:r>
            <a:endParaRPr lang="en-US" altLang="zh-CN" dirty="0">
              <a:solidFill>
                <a:srgbClr val="0070C0"/>
              </a:solidFill>
            </a:endParaRPr>
          </a:p>
          <a:p>
            <a:r>
              <a:rPr lang="zh-CN" altLang="en-US" dirty="0">
                <a:solidFill>
                  <a:schemeClr val="tx1">
                    <a:lumMod val="50000"/>
                  </a:schemeClr>
                </a:solidFill>
              </a:rPr>
              <a:t>企业政策性搬迁被征用的资产（土地），采取资产置换的，其换入资产的计税成本按被征用资产的净值，加上换入资产所支付的税费（涉及补价，还应加上补价款）计算确定</a:t>
            </a:r>
            <a:endParaRPr lang="zh-CN" altLang="en-US" dirty="0">
              <a:solidFill>
                <a:srgbClr val="0070C0"/>
              </a:solidFill>
            </a:endParaRPr>
          </a:p>
        </p:txBody>
      </p:sp>
    </p:spTree>
    <p:extLst>
      <p:ext uri="{BB962C8B-B14F-4D97-AF65-F5344CB8AC3E}">
        <p14:creationId xmlns:p14="http://schemas.microsoft.com/office/powerpoint/2010/main" val="27515236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rgbClr val="0070C0"/>
                </a:solidFill>
              </a:rPr>
              <a:t>应税项目和发票开具</a:t>
            </a:r>
          </a:p>
        </p:txBody>
      </p:sp>
      <p:sp>
        <p:nvSpPr>
          <p:cNvPr id="3" name="内容占位符 2"/>
          <p:cNvSpPr>
            <a:spLocks noGrp="1"/>
          </p:cNvSpPr>
          <p:nvPr>
            <p:ph idx="1"/>
          </p:nvPr>
        </p:nvSpPr>
        <p:spPr/>
        <p:txBody>
          <a:bodyPr/>
          <a:lstStyle/>
          <a:p>
            <a:r>
              <a:rPr lang="zh-CN" altLang="en-US" dirty="0">
                <a:solidFill>
                  <a:srgbClr val="FF0000"/>
                </a:solidFill>
              </a:rPr>
              <a:t>一</a:t>
            </a:r>
            <a:r>
              <a:rPr lang="en-US" altLang="zh-CN" dirty="0" smtClean="0">
                <a:solidFill>
                  <a:srgbClr val="FF0000"/>
                </a:solidFill>
              </a:rPr>
              <a:t>.</a:t>
            </a:r>
            <a:r>
              <a:rPr lang="zh-CN" altLang="en-US" dirty="0" smtClean="0">
                <a:solidFill>
                  <a:srgbClr val="FF0000"/>
                </a:solidFill>
              </a:rPr>
              <a:t> 劳务</a:t>
            </a:r>
            <a:r>
              <a:rPr lang="zh-CN" altLang="en-US" dirty="0">
                <a:solidFill>
                  <a:srgbClr val="FF0000"/>
                </a:solidFill>
              </a:rPr>
              <a:t>派遣及服务外包</a:t>
            </a:r>
            <a:endParaRPr lang="en-US" altLang="zh-CN" dirty="0">
              <a:solidFill>
                <a:srgbClr val="FF0000"/>
              </a:solidFill>
            </a:endParaRPr>
          </a:p>
          <a:p>
            <a:endParaRPr lang="zh-CN" altLang="en-US" dirty="0">
              <a:solidFill>
                <a:srgbClr val="0070C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3747709356"/>
              </p:ext>
            </p:extLst>
          </p:nvPr>
        </p:nvGraphicFramePr>
        <p:xfrm>
          <a:off x="710373" y="1772816"/>
          <a:ext cx="8424937" cy="3603729"/>
        </p:xfrm>
        <a:graphic>
          <a:graphicData uri="http://schemas.openxmlformats.org/drawingml/2006/table">
            <a:tbl>
              <a:tblPr firstRow="1" bandRow="1">
                <a:tableStyleId>{93296810-A885-4BE3-A3E7-6D5BEEA58F35}</a:tableStyleId>
              </a:tblPr>
              <a:tblGrid>
                <a:gridCol w="1234689">
                  <a:extLst>
                    <a:ext uri="{9D8B030D-6E8A-4147-A177-3AD203B41FA5}">
                      <a16:colId xmlns="" xmlns:a16="http://schemas.microsoft.com/office/drawing/2014/main" val="20000"/>
                    </a:ext>
                  </a:extLst>
                </a:gridCol>
                <a:gridCol w="1213583">
                  <a:extLst>
                    <a:ext uri="{9D8B030D-6E8A-4147-A177-3AD203B41FA5}">
                      <a16:colId xmlns="" xmlns:a16="http://schemas.microsoft.com/office/drawing/2014/main" val="20001"/>
                    </a:ext>
                  </a:extLst>
                </a:gridCol>
                <a:gridCol w="1512168">
                  <a:extLst>
                    <a:ext uri="{9D8B030D-6E8A-4147-A177-3AD203B41FA5}">
                      <a16:colId xmlns="" xmlns:a16="http://schemas.microsoft.com/office/drawing/2014/main" val="20002"/>
                    </a:ext>
                  </a:extLst>
                </a:gridCol>
                <a:gridCol w="1512168">
                  <a:extLst>
                    <a:ext uri="{9D8B030D-6E8A-4147-A177-3AD203B41FA5}">
                      <a16:colId xmlns="" xmlns:a16="http://schemas.microsoft.com/office/drawing/2014/main" val="20003"/>
                    </a:ext>
                  </a:extLst>
                </a:gridCol>
                <a:gridCol w="1080120">
                  <a:extLst>
                    <a:ext uri="{9D8B030D-6E8A-4147-A177-3AD203B41FA5}">
                      <a16:colId xmlns="" xmlns:a16="http://schemas.microsoft.com/office/drawing/2014/main" val="20004"/>
                    </a:ext>
                  </a:extLst>
                </a:gridCol>
                <a:gridCol w="1872209">
                  <a:extLst>
                    <a:ext uri="{9D8B030D-6E8A-4147-A177-3AD203B41FA5}">
                      <a16:colId xmlns="" xmlns:a16="http://schemas.microsoft.com/office/drawing/2014/main" val="20005"/>
                    </a:ext>
                  </a:extLst>
                </a:gridCol>
              </a:tblGrid>
              <a:tr h="404380">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应税项目</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业务性质</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提供方资质</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劳动工具等</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食宿等</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发票开具</a:t>
                      </a:r>
                    </a:p>
                  </a:txBody>
                  <a:tcPr/>
                </a:tc>
                <a:extLst>
                  <a:ext uri="{0D108BD9-81ED-4DB2-BD59-A6C34878D82A}">
                    <a16:rowId xmlns="" xmlns:a16="http://schemas.microsoft.com/office/drawing/2014/main" val="10000"/>
                  </a:ext>
                </a:extLst>
              </a:tr>
              <a:tr h="1461989">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劳务 派遣</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“借人付费”</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人社部门认定或备案</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由接受方提供</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可以</a:t>
                      </a:r>
                      <a:r>
                        <a:rPr lang="zh-CN" altLang="en-US" sz="2000" b="1" i="0" kern="1200" baseline="0" dirty="0">
                          <a:solidFill>
                            <a:srgbClr val="FF0000"/>
                          </a:solidFill>
                          <a:latin typeface="+mn-lt"/>
                          <a:ea typeface="+mn-ea"/>
                          <a:cs typeface="+mn-cs"/>
                        </a:rPr>
                        <a:t>选择</a:t>
                      </a:r>
                      <a:r>
                        <a:rPr lang="zh-CN" altLang="en-US" sz="2000" b="1" i="0" kern="1200" baseline="0" dirty="0">
                          <a:solidFill>
                            <a:schemeClr val="tx1"/>
                          </a:solidFill>
                          <a:latin typeface="+mn-lt"/>
                          <a:ea typeface="+mn-ea"/>
                          <a:cs typeface="+mn-cs"/>
                        </a:rPr>
                        <a:t>由接受方提供</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“人力资源服务”</a:t>
                      </a:r>
                      <a:endParaRPr lang="en-US" altLang="zh-CN" sz="2000" b="1" i="0" kern="1200" baseline="0" dirty="0">
                        <a:solidFill>
                          <a:schemeClr val="tx1"/>
                        </a:solidFill>
                        <a:latin typeface="+mn-lt"/>
                        <a:ea typeface="+mn-ea"/>
                        <a:cs typeface="+mn-cs"/>
                      </a:endParaRPr>
                    </a:p>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全额</a:t>
                      </a:r>
                      <a:r>
                        <a:rPr lang="en-US" altLang="zh-CN" sz="2000" b="1" i="0" kern="1200" baseline="0" dirty="0">
                          <a:solidFill>
                            <a:schemeClr val="tx1"/>
                          </a:solidFill>
                          <a:latin typeface="+mn-lt"/>
                          <a:ea typeface="+mn-ea"/>
                          <a:cs typeface="+mn-cs"/>
                        </a:rPr>
                        <a:t>6%</a:t>
                      </a:r>
                      <a:r>
                        <a:rPr lang="zh-CN" altLang="en-US" sz="2000" b="1" i="0" kern="1200" baseline="0" dirty="0">
                          <a:solidFill>
                            <a:schemeClr val="tx1"/>
                          </a:solidFill>
                          <a:latin typeface="+mn-lt"/>
                          <a:ea typeface="+mn-ea"/>
                          <a:cs typeface="+mn-cs"/>
                        </a:rPr>
                        <a:t>或</a:t>
                      </a:r>
                      <a:r>
                        <a:rPr lang="en-US" altLang="zh-CN" sz="2000" b="1" i="0" kern="1200" baseline="0" dirty="0">
                          <a:solidFill>
                            <a:schemeClr val="tx1"/>
                          </a:solidFill>
                          <a:latin typeface="+mn-lt"/>
                          <a:ea typeface="+mn-ea"/>
                          <a:cs typeface="+mn-cs"/>
                        </a:rPr>
                        <a:t>3%</a:t>
                      </a:r>
                    </a:p>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差额</a:t>
                      </a:r>
                      <a:r>
                        <a:rPr lang="en-US" altLang="zh-CN" sz="2000" b="1" i="0" kern="1200" baseline="0" dirty="0">
                          <a:solidFill>
                            <a:schemeClr val="tx1"/>
                          </a:solidFill>
                          <a:latin typeface="+mn-lt"/>
                          <a:ea typeface="+mn-ea"/>
                          <a:cs typeface="+mn-cs"/>
                        </a:rPr>
                        <a:t>5%</a:t>
                      </a:r>
                      <a:endParaRPr lang="zh-CN" altLang="en-US" sz="2000" b="1" i="0" kern="1200" baseline="0" dirty="0">
                        <a:solidFill>
                          <a:schemeClr val="tx1"/>
                        </a:solidFill>
                        <a:latin typeface="+mn-lt"/>
                        <a:ea typeface="+mn-ea"/>
                        <a:cs typeface="+mn-cs"/>
                      </a:endParaRPr>
                    </a:p>
                  </a:txBody>
                  <a:tcPr/>
                </a:tc>
                <a:extLst>
                  <a:ext uri="{0D108BD9-81ED-4DB2-BD59-A6C34878D82A}">
                    <a16:rowId xmlns="" xmlns:a16="http://schemas.microsoft.com/office/drawing/2014/main" val="10001"/>
                  </a:ext>
                </a:extLst>
              </a:tr>
              <a:tr h="1710838">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服务外包</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“派人服务”</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不同服务由对应部门认定或备案</a:t>
                      </a:r>
                      <a:endParaRPr lang="en-US" altLang="zh-CN" sz="2000" b="1" i="0" kern="1200" baseline="0" dirty="0">
                        <a:solidFill>
                          <a:schemeClr val="tx1"/>
                        </a:solidFill>
                        <a:latin typeface="+mn-lt"/>
                        <a:ea typeface="+mn-ea"/>
                        <a:cs typeface="+mn-cs"/>
                      </a:endParaRPr>
                    </a:p>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有的不需要资质</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由服务方提供设备、工具等</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由服务方提供</a:t>
                      </a:r>
                      <a:endParaRPr lang="en-US" altLang="zh-CN" sz="2000" b="1" i="0" kern="1200" baseline="0" dirty="0">
                        <a:solidFill>
                          <a:schemeClr val="tx1"/>
                        </a:solidFill>
                        <a:latin typeface="+mn-lt"/>
                        <a:ea typeface="+mn-ea"/>
                        <a:cs typeface="+mn-cs"/>
                      </a:endParaRPr>
                    </a:p>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接受方提供为</a:t>
                      </a:r>
                      <a:r>
                        <a:rPr lang="zh-CN" altLang="en-US" sz="2000" b="1" i="0" kern="1200" baseline="0" dirty="0">
                          <a:solidFill>
                            <a:srgbClr val="FF0000"/>
                          </a:solidFill>
                          <a:latin typeface="+mn-lt"/>
                          <a:ea typeface="+mn-ea"/>
                          <a:cs typeface="+mn-cs"/>
                        </a:rPr>
                        <a:t>招待费</a:t>
                      </a:r>
                    </a:p>
                  </a:txBody>
                  <a:tcPr/>
                </a:tc>
                <a:tc>
                  <a:txBody>
                    <a:bodyPr/>
                    <a:lstStyle/>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不同服务项目</a:t>
                      </a:r>
                      <a:endParaRPr lang="en-US" altLang="zh-CN" sz="2000" b="1" i="0" kern="1200" baseline="0" dirty="0">
                        <a:solidFill>
                          <a:schemeClr val="tx1"/>
                        </a:solidFill>
                        <a:latin typeface="+mn-lt"/>
                        <a:ea typeface="+mn-ea"/>
                        <a:cs typeface="+mn-cs"/>
                      </a:endParaRPr>
                    </a:p>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税率</a:t>
                      </a:r>
                      <a:r>
                        <a:rPr lang="en-US" altLang="zh-CN" sz="2000" b="1" i="0" kern="1200" baseline="0" dirty="0">
                          <a:solidFill>
                            <a:schemeClr val="tx1"/>
                          </a:solidFill>
                          <a:latin typeface="+mn-lt"/>
                          <a:ea typeface="+mn-ea"/>
                          <a:cs typeface="+mn-cs"/>
                        </a:rPr>
                        <a:t>13%</a:t>
                      </a:r>
                      <a:r>
                        <a:rPr lang="zh-CN" altLang="en-US" sz="2000" b="1" i="0" kern="1200" baseline="0" dirty="0">
                          <a:solidFill>
                            <a:schemeClr val="tx1"/>
                          </a:solidFill>
                          <a:latin typeface="+mn-lt"/>
                          <a:ea typeface="+mn-ea"/>
                          <a:cs typeface="+mn-cs"/>
                        </a:rPr>
                        <a:t>、</a:t>
                      </a:r>
                      <a:r>
                        <a:rPr lang="en-US" altLang="zh-CN" sz="2000" b="1" i="0" kern="1200" baseline="0" dirty="0">
                          <a:solidFill>
                            <a:schemeClr val="tx1"/>
                          </a:solidFill>
                          <a:latin typeface="+mn-lt"/>
                          <a:ea typeface="+mn-ea"/>
                          <a:cs typeface="+mn-cs"/>
                        </a:rPr>
                        <a:t>9%</a:t>
                      </a:r>
                      <a:r>
                        <a:rPr lang="zh-CN" altLang="en-US" sz="2000" b="1" i="0" kern="1200" baseline="0" dirty="0">
                          <a:solidFill>
                            <a:schemeClr val="tx1"/>
                          </a:solidFill>
                          <a:latin typeface="+mn-lt"/>
                          <a:ea typeface="+mn-ea"/>
                          <a:cs typeface="+mn-cs"/>
                        </a:rPr>
                        <a:t>、</a:t>
                      </a:r>
                      <a:r>
                        <a:rPr lang="en-US" altLang="zh-CN" sz="2000" b="1" i="0" kern="1200" baseline="0" dirty="0">
                          <a:solidFill>
                            <a:schemeClr val="tx1"/>
                          </a:solidFill>
                          <a:latin typeface="+mn-lt"/>
                          <a:ea typeface="+mn-ea"/>
                          <a:cs typeface="+mn-cs"/>
                        </a:rPr>
                        <a:t>6%</a:t>
                      </a:r>
                      <a:r>
                        <a:rPr lang="zh-CN" altLang="en-US" sz="2000" b="1" i="0" kern="1200" baseline="0" dirty="0">
                          <a:solidFill>
                            <a:schemeClr val="tx1"/>
                          </a:solidFill>
                          <a:latin typeface="+mn-lt"/>
                          <a:ea typeface="+mn-ea"/>
                          <a:cs typeface="+mn-cs"/>
                        </a:rPr>
                        <a:t>或</a:t>
                      </a:r>
                      <a:r>
                        <a:rPr lang="en-US" altLang="zh-CN" sz="2000" b="1" i="0" kern="1200" baseline="0" dirty="0">
                          <a:solidFill>
                            <a:schemeClr val="tx1"/>
                          </a:solidFill>
                          <a:latin typeface="+mn-lt"/>
                          <a:ea typeface="+mn-ea"/>
                          <a:cs typeface="+mn-cs"/>
                        </a:rPr>
                        <a:t>3%</a:t>
                      </a:r>
                      <a:r>
                        <a:rPr lang="zh-CN" altLang="en-US" sz="2000" b="1" i="0" kern="1200" baseline="0" dirty="0">
                          <a:solidFill>
                            <a:schemeClr val="tx1"/>
                          </a:solidFill>
                          <a:latin typeface="+mn-lt"/>
                          <a:ea typeface="+mn-ea"/>
                          <a:cs typeface="+mn-cs"/>
                        </a:rPr>
                        <a:t>征收率</a:t>
                      </a:r>
                      <a:endParaRPr lang="en-US" altLang="zh-CN" sz="2000" b="1" i="0" kern="1200" baseline="0" dirty="0">
                        <a:solidFill>
                          <a:schemeClr val="tx1"/>
                        </a:solidFill>
                        <a:latin typeface="+mn-lt"/>
                        <a:ea typeface="+mn-ea"/>
                        <a:cs typeface="+mn-cs"/>
                      </a:endParaRPr>
                    </a:p>
                    <a:p>
                      <a:pPr marL="0" indent="0" algn="l" defTabSz="914400" rtl="0" eaLnBrk="1" latinLnBrk="0" hangingPunct="1">
                        <a:spcBef>
                          <a:spcPct val="20000"/>
                        </a:spcBef>
                        <a:buFont typeface="Arial" pitchFamily="34" charset="0"/>
                        <a:buNone/>
                      </a:pPr>
                      <a:r>
                        <a:rPr lang="zh-CN" altLang="en-US" sz="2000" b="1" i="0" kern="1200" baseline="0" dirty="0">
                          <a:solidFill>
                            <a:schemeClr val="tx1"/>
                          </a:solidFill>
                          <a:latin typeface="+mn-lt"/>
                          <a:ea typeface="+mn-ea"/>
                          <a:cs typeface="+mn-cs"/>
                        </a:rPr>
                        <a:t>建筑等需要备注或预缴</a:t>
                      </a: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9706637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应税项目和发票开具</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修理</a:t>
            </a:r>
            <a:r>
              <a:rPr lang="zh-CN" altLang="en-US" dirty="0">
                <a:solidFill>
                  <a:srgbClr val="FF0000"/>
                </a:solidFill>
              </a:rPr>
              <a:t>、修缮和维护保养、植物养护</a:t>
            </a:r>
            <a:endParaRPr lang="en-US" altLang="zh-CN" dirty="0">
              <a:solidFill>
                <a:srgbClr val="FF0000"/>
              </a:solidFill>
            </a:endParaRPr>
          </a:p>
          <a:p>
            <a:r>
              <a:rPr lang="en-US" altLang="zh-CN" dirty="0"/>
              <a:t>1.</a:t>
            </a:r>
            <a:r>
              <a:rPr lang="zh-CN" altLang="en-US" dirty="0"/>
              <a:t>修理</a:t>
            </a:r>
            <a:endParaRPr lang="en-US" altLang="zh-CN" dirty="0"/>
          </a:p>
          <a:p>
            <a:r>
              <a:rPr lang="zh-CN" altLang="en-US" dirty="0"/>
              <a:t>对象为</a:t>
            </a:r>
            <a:r>
              <a:rPr lang="zh-CN" altLang="en-US" dirty="0">
                <a:solidFill>
                  <a:srgbClr val="FF0000"/>
                </a:solidFill>
              </a:rPr>
              <a:t>动产</a:t>
            </a:r>
            <a:r>
              <a:rPr lang="zh-CN" altLang="en-US" dirty="0"/>
              <a:t>，对损伤和丧失功能的货物进行修复，使其</a:t>
            </a:r>
            <a:r>
              <a:rPr lang="zh-CN" altLang="en-US" dirty="0">
                <a:solidFill>
                  <a:srgbClr val="FF0000"/>
                </a:solidFill>
              </a:rPr>
              <a:t>恢复原状和功能</a:t>
            </a:r>
            <a:r>
              <a:rPr lang="zh-CN" altLang="en-US" dirty="0"/>
              <a:t>的业务</a:t>
            </a:r>
            <a:endParaRPr lang="en-US" altLang="zh-CN" dirty="0"/>
          </a:p>
          <a:p>
            <a:r>
              <a:rPr lang="zh-CN" altLang="en-US" dirty="0"/>
              <a:t>按“应税劳务”（加工修理修配），适用</a:t>
            </a:r>
            <a:r>
              <a:rPr lang="en-US" altLang="zh-CN" dirty="0"/>
              <a:t>13%</a:t>
            </a:r>
            <a:r>
              <a:rPr lang="zh-CN" altLang="en-US" dirty="0"/>
              <a:t>税率或</a:t>
            </a:r>
            <a:r>
              <a:rPr lang="en-US" altLang="zh-CN" dirty="0"/>
              <a:t>3%</a:t>
            </a:r>
            <a:r>
              <a:rPr lang="zh-CN" altLang="en-US" dirty="0"/>
              <a:t>征收率</a:t>
            </a:r>
            <a:endParaRPr lang="en-US" altLang="zh-CN" dirty="0"/>
          </a:p>
          <a:p>
            <a:r>
              <a:rPr lang="en-US" altLang="zh-CN" dirty="0"/>
              <a:t>2.</a:t>
            </a:r>
            <a:r>
              <a:rPr lang="zh-CN" altLang="en-US" dirty="0"/>
              <a:t>修缮</a:t>
            </a:r>
            <a:endParaRPr lang="en-US" altLang="zh-CN" dirty="0"/>
          </a:p>
          <a:p>
            <a:r>
              <a:rPr lang="zh-CN" altLang="en-US" dirty="0"/>
              <a:t>对象为建筑物，对建筑物、构筑物进行修补、加固、养护、改善，使之恢复原来的使用价值或者延长其使用期限</a:t>
            </a:r>
            <a:endParaRPr lang="en-US" altLang="zh-CN" dirty="0"/>
          </a:p>
          <a:p>
            <a:r>
              <a:rPr lang="zh-CN" altLang="en-US" dirty="0"/>
              <a:t>按“建筑服务” ，</a:t>
            </a:r>
            <a:r>
              <a:rPr lang="zh-CN" altLang="en-US" dirty="0" smtClean="0"/>
              <a:t>适用</a:t>
            </a:r>
            <a:r>
              <a:rPr lang="en-US" altLang="zh-CN" dirty="0" smtClean="0"/>
              <a:t>9%</a:t>
            </a:r>
            <a:r>
              <a:rPr lang="zh-CN" altLang="en-US" dirty="0"/>
              <a:t>税率或</a:t>
            </a:r>
            <a:r>
              <a:rPr lang="en-US" altLang="zh-CN" dirty="0"/>
              <a:t>3%</a:t>
            </a:r>
            <a:r>
              <a:rPr lang="zh-CN" altLang="en-US" dirty="0"/>
              <a:t>征收率，发票备注栏注明“项目所在地及名称”</a:t>
            </a:r>
            <a:endParaRPr lang="en-US" altLang="zh-CN" dirty="0"/>
          </a:p>
          <a:p>
            <a:endParaRPr lang="zh-CN" altLang="en-US" dirty="0"/>
          </a:p>
        </p:txBody>
      </p:sp>
    </p:spTree>
    <p:extLst>
      <p:ext uri="{BB962C8B-B14F-4D97-AF65-F5344CB8AC3E}">
        <p14:creationId xmlns:p14="http://schemas.microsoft.com/office/powerpoint/2010/main" val="42082092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应税项目和发票开具</a:t>
            </a:r>
            <a:endParaRPr lang="zh-CN" altLang="en-US" dirty="0"/>
          </a:p>
        </p:txBody>
      </p:sp>
      <p:sp>
        <p:nvSpPr>
          <p:cNvPr id="3" name="内容占位符 2"/>
          <p:cNvSpPr>
            <a:spLocks noGrp="1"/>
          </p:cNvSpPr>
          <p:nvPr>
            <p:ph idx="1"/>
          </p:nvPr>
        </p:nvSpPr>
        <p:spPr/>
        <p:txBody>
          <a:bodyPr/>
          <a:lstStyle/>
          <a:p>
            <a:r>
              <a:rPr lang="en-US" altLang="zh-CN" dirty="0"/>
              <a:t>3.</a:t>
            </a:r>
            <a:r>
              <a:rPr lang="zh-CN" altLang="en-US" dirty="0"/>
              <a:t>维护保养</a:t>
            </a:r>
            <a:endParaRPr lang="en-US" altLang="zh-CN" dirty="0"/>
          </a:p>
          <a:p>
            <a:r>
              <a:rPr lang="zh-CN" altLang="en-US" dirty="0"/>
              <a:t>对象机器设备，通过日常检测、维护、保养，使之干净、整洁、运行正常</a:t>
            </a:r>
            <a:endParaRPr lang="en-US" altLang="zh-CN" dirty="0"/>
          </a:p>
          <a:p>
            <a:r>
              <a:rPr lang="zh-CN" altLang="en-US" dirty="0"/>
              <a:t>按“其他现代服务”，适用</a:t>
            </a:r>
            <a:r>
              <a:rPr lang="en-US" altLang="zh-CN" dirty="0"/>
              <a:t>6%</a:t>
            </a:r>
            <a:r>
              <a:rPr lang="zh-CN" altLang="en-US" dirty="0"/>
              <a:t>税率或</a:t>
            </a:r>
            <a:r>
              <a:rPr lang="en-US" altLang="zh-CN" dirty="0"/>
              <a:t>3%</a:t>
            </a:r>
            <a:r>
              <a:rPr lang="zh-CN" altLang="en-US" dirty="0"/>
              <a:t>征收率</a:t>
            </a:r>
            <a:endParaRPr lang="en-US" altLang="zh-CN" dirty="0"/>
          </a:p>
          <a:p>
            <a:r>
              <a:rPr lang="en-US" altLang="zh-CN" dirty="0"/>
              <a:t>4.</a:t>
            </a:r>
            <a:r>
              <a:rPr lang="zh-CN" altLang="en-US" dirty="0"/>
              <a:t>植物养护</a:t>
            </a:r>
            <a:endParaRPr lang="en-US" altLang="zh-CN" dirty="0"/>
          </a:p>
          <a:p>
            <a:r>
              <a:rPr lang="zh-CN" altLang="en-US" dirty="0"/>
              <a:t>按“其他生活服务”，适用</a:t>
            </a:r>
            <a:r>
              <a:rPr lang="en-US" altLang="zh-CN" dirty="0"/>
              <a:t>6%</a:t>
            </a:r>
            <a:r>
              <a:rPr lang="zh-CN" altLang="en-US" dirty="0"/>
              <a:t>税率或</a:t>
            </a:r>
            <a:r>
              <a:rPr lang="en-US" altLang="zh-CN" dirty="0"/>
              <a:t>3%</a:t>
            </a:r>
            <a:r>
              <a:rPr lang="zh-CN" altLang="en-US" dirty="0"/>
              <a:t>征收率</a:t>
            </a:r>
            <a:endParaRPr lang="en-US" altLang="zh-CN" dirty="0"/>
          </a:p>
          <a:p>
            <a:endParaRPr lang="zh-CN" altLang="en-US" dirty="0"/>
          </a:p>
        </p:txBody>
      </p:sp>
    </p:spTree>
    <p:extLst>
      <p:ext uri="{BB962C8B-B14F-4D97-AF65-F5344CB8AC3E}">
        <p14:creationId xmlns:p14="http://schemas.microsoft.com/office/powerpoint/2010/main" val="40134526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应税项目和发票开具</a:t>
            </a:r>
            <a:endParaRPr lang="zh-CN" altLang="en-US" dirty="0"/>
          </a:p>
        </p:txBody>
      </p:sp>
      <p:sp>
        <p:nvSpPr>
          <p:cNvPr id="3" name="内容占位符 2"/>
          <p:cNvSpPr>
            <a:spLocks noGrp="1"/>
          </p:cNvSpPr>
          <p:nvPr>
            <p:ph idx="1"/>
          </p:nvPr>
        </p:nvSpPr>
        <p:spPr/>
        <p:txBody>
          <a:bodyPr>
            <a:normAutofit/>
          </a:bodyPr>
          <a:lstStyle/>
          <a:p>
            <a:r>
              <a:rPr lang="zh-CN" altLang="en-US" sz="2200" dirty="0" smtClean="0">
                <a:solidFill>
                  <a:srgbClr val="FF0000"/>
                </a:solidFill>
              </a:rPr>
              <a:t>三</a:t>
            </a:r>
            <a:r>
              <a:rPr lang="en-US" altLang="zh-CN" sz="2200" dirty="0" smtClean="0">
                <a:solidFill>
                  <a:srgbClr val="FF0000"/>
                </a:solidFill>
              </a:rPr>
              <a:t>.</a:t>
            </a:r>
            <a:r>
              <a:rPr lang="zh-CN" altLang="en-US" sz="2200" dirty="0" smtClean="0">
                <a:solidFill>
                  <a:srgbClr val="FF0000"/>
                </a:solidFill>
              </a:rPr>
              <a:t>免税</a:t>
            </a:r>
            <a:r>
              <a:rPr lang="zh-CN" altLang="en-US" sz="2200" dirty="0">
                <a:solidFill>
                  <a:srgbClr val="FF0000"/>
                </a:solidFill>
              </a:rPr>
              <a:t>、不征税及零税率项目</a:t>
            </a:r>
            <a:endParaRPr lang="en-US" altLang="zh-CN" sz="2200" dirty="0">
              <a:solidFill>
                <a:srgbClr val="FF0000"/>
              </a:solidFill>
            </a:endParaRPr>
          </a:p>
          <a:p>
            <a:r>
              <a:rPr lang="en-US" altLang="zh-CN" sz="2200" dirty="0"/>
              <a:t>1.</a:t>
            </a:r>
            <a:r>
              <a:rPr lang="zh-CN" altLang="en-US" sz="2200" dirty="0"/>
              <a:t>免税</a:t>
            </a:r>
            <a:endParaRPr lang="en-US" altLang="zh-CN" sz="2200" dirty="0"/>
          </a:p>
          <a:p>
            <a:r>
              <a:rPr lang="zh-CN" altLang="en-US" sz="2200" dirty="0"/>
              <a:t>按增值税法及相关规定免征增值税</a:t>
            </a:r>
            <a:endParaRPr lang="en-US" altLang="zh-CN" sz="2200" dirty="0"/>
          </a:p>
          <a:p>
            <a:r>
              <a:rPr lang="en-US" altLang="zh-CN" sz="2200" dirty="0"/>
              <a:t>2.</a:t>
            </a:r>
            <a:r>
              <a:rPr lang="zh-CN" altLang="en-US" sz="2200" dirty="0"/>
              <a:t>不征税</a:t>
            </a:r>
            <a:endParaRPr lang="en-US" altLang="zh-CN" sz="2200" dirty="0"/>
          </a:p>
          <a:p>
            <a:r>
              <a:rPr lang="zh-CN" altLang="en-US" sz="2200" dirty="0"/>
              <a:t>按增值税法及相关规定，不属于征税范围及预收性质的项目</a:t>
            </a:r>
            <a:endParaRPr lang="en-US" altLang="zh-CN" sz="2200" dirty="0"/>
          </a:p>
          <a:p>
            <a:r>
              <a:rPr lang="en-US" altLang="zh-CN" sz="2200" dirty="0"/>
              <a:t>3.</a:t>
            </a:r>
            <a:r>
              <a:rPr lang="zh-CN" altLang="en-US" sz="2200" dirty="0"/>
              <a:t>零税率</a:t>
            </a:r>
            <a:endParaRPr lang="en-US" altLang="zh-CN" sz="2200" dirty="0"/>
          </a:p>
          <a:p>
            <a:r>
              <a:rPr lang="zh-CN" altLang="en-US" sz="2200" dirty="0"/>
              <a:t>按增值税政策规定，出口并适用零税率的项目</a:t>
            </a:r>
            <a:endParaRPr lang="en-US" altLang="zh-CN" sz="2200" dirty="0"/>
          </a:p>
          <a:p>
            <a:r>
              <a:rPr lang="zh-CN" altLang="en-US" sz="2200" dirty="0"/>
              <a:t>体现地增值税发票“税率”栏分别为：“免税”、“不征税”和“零税率”</a:t>
            </a:r>
            <a:endParaRPr lang="en-US" altLang="zh-CN" sz="2200" dirty="0"/>
          </a:p>
          <a:p>
            <a:r>
              <a:rPr lang="zh-CN" altLang="en-US" sz="2200" dirty="0"/>
              <a:t>“税率”为“***”的，通常为金额与税额没有税法规定勾稽关系时使用，如差额征税</a:t>
            </a:r>
          </a:p>
        </p:txBody>
      </p:sp>
    </p:spTree>
    <p:extLst>
      <p:ext uri="{BB962C8B-B14F-4D97-AF65-F5344CB8AC3E}">
        <p14:creationId xmlns:p14="http://schemas.microsoft.com/office/powerpoint/2010/main" val="3627252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rgbClr val="0070C0"/>
                </a:solidFill>
              </a:rPr>
              <a:t>投资收益所得税处理</a:t>
            </a:r>
          </a:p>
        </p:txBody>
      </p:sp>
      <p:sp>
        <p:nvSpPr>
          <p:cNvPr id="3" name="内容占位符 2"/>
          <p:cNvSpPr>
            <a:spLocks noGrp="1"/>
          </p:cNvSpPr>
          <p:nvPr>
            <p:ph idx="1"/>
          </p:nvPr>
        </p:nvSpPr>
        <p:spPr/>
        <p:txBody>
          <a:bodyPr/>
          <a:lstStyle/>
          <a:p>
            <a:pPr>
              <a:defRPr/>
            </a:pPr>
            <a:r>
              <a:rPr lang="zh-CN" altLang="en-US" dirty="0" smtClean="0">
                <a:solidFill>
                  <a:srgbClr val="FF0000"/>
                </a:solidFill>
              </a:rPr>
              <a:t>一</a:t>
            </a:r>
            <a:r>
              <a:rPr lang="en-US" altLang="zh-CN" dirty="0" smtClean="0">
                <a:solidFill>
                  <a:srgbClr val="FF0000"/>
                </a:solidFill>
              </a:rPr>
              <a:t>.</a:t>
            </a:r>
            <a:r>
              <a:rPr lang="zh-CN" altLang="en-US" dirty="0" smtClean="0">
                <a:solidFill>
                  <a:srgbClr val="FF0000"/>
                </a:solidFill>
              </a:rPr>
              <a:t>权益</a:t>
            </a:r>
            <a:r>
              <a:rPr lang="zh-CN" altLang="en-US" dirty="0">
                <a:solidFill>
                  <a:srgbClr val="FF0000"/>
                </a:solidFill>
              </a:rPr>
              <a:t>性投资收益（派）</a:t>
            </a:r>
          </a:p>
          <a:p>
            <a:pPr>
              <a:defRPr/>
            </a:pPr>
            <a:r>
              <a:rPr lang="en-US" altLang="zh-CN" dirty="0" smtClean="0">
                <a:solidFill>
                  <a:schemeClr val="tx1">
                    <a:lumMod val="50000"/>
                  </a:schemeClr>
                </a:solidFill>
              </a:rPr>
              <a:t>1</a:t>
            </a:r>
            <a:r>
              <a:rPr lang="en-US" altLang="zh-CN" dirty="0">
                <a:solidFill>
                  <a:schemeClr val="tx1">
                    <a:lumMod val="50000"/>
                  </a:schemeClr>
                </a:solidFill>
              </a:rPr>
              <a:t>.</a:t>
            </a:r>
            <a:r>
              <a:rPr lang="zh-CN" altLang="en-US" dirty="0" smtClean="0">
                <a:solidFill>
                  <a:schemeClr val="tx1">
                    <a:lumMod val="50000"/>
                  </a:schemeClr>
                </a:solidFill>
              </a:rPr>
              <a:t>企业</a:t>
            </a:r>
            <a:r>
              <a:rPr lang="zh-CN" altLang="en-US" dirty="0">
                <a:solidFill>
                  <a:schemeClr val="tx1">
                    <a:lumMod val="50000"/>
                  </a:schemeClr>
                </a:solidFill>
              </a:rPr>
              <a:t>权益性投资取得股息、红利等收入，除国务院财政、税务主管部门另有规定外</a:t>
            </a:r>
            <a:r>
              <a:rPr lang="en-US" altLang="zh-CN" dirty="0">
                <a:solidFill>
                  <a:schemeClr val="tx1">
                    <a:lumMod val="50000"/>
                  </a:schemeClr>
                </a:solidFill>
              </a:rPr>
              <a:t>,</a:t>
            </a:r>
            <a:r>
              <a:rPr lang="zh-CN" altLang="en-US" dirty="0">
                <a:solidFill>
                  <a:schemeClr val="tx1">
                    <a:lumMod val="50000"/>
                  </a:schemeClr>
                </a:solidFill>
              </a:rPr>
              <a:t>应以被投资企业股东会或股东大会作出利润分配决定的日期，确定收入的实现</a:t>
            </a:r>
          </a:p>
          <a:p>
            <a:pPr>
              <a:defRPr/>
            </a:pPr>
            <a:r>
              <a:rPr lang="en-US" altLang="zh-CN" dirty="0" smtClean="0">
                <a:solidFill>
                  <a:schemeClr val="tx1">
                    <a:lumMod val="50000"/>
                  </a:schemeClr>
                </a:solidFill>
              </a:rPr>
              <a:t>2.</a:t>
            </a:r>
            <a:r>
              <a:rPr lang="zh-CN" altLang="en-US" dirty="0" smtClean="0">
                <a:solidFill>
                  <a:schemeClr val="tx1">
                    <a:lumMod val="50000"/>
                  </a:schemeClr>
                </a:solidFill>
              </a:rPr>
              <a:t>权益</a:t>
            </a:r>
            <a:r>
              <a:rPr lang="zh-CN" altLang="en-US" dirty="0">
                <a:solidFill>
                  <a:schemeClr val="tx1">
                    <a:lumMod val="50000"/>
                  </a:schemeClr>
                </a:solidFill>
              </a:rPr>
              <a:t>法核算的“投资收益”不确认企业收入，也不属于免税收入（免税收入备案时：实际收到部分，</a:t>
            </a:r>
            <a:r>
              <a:rPr lang="zh-CN" altLang="en-US" dirty="0">
                <a:solidFill>
                  <a:srgbClr val="FF0000"/>
                </a:solidFill>
              </a:rPr>
              <a:t>应调整</a:t>
            </a:r>
            <a:r>
              <a:rPr lang="zh-CN" altLang="en-US" dirty="0"/>
              <a:t>）</a:t>
            </a:r>
          </a:p>
          <a:p>
            <a:pPr>
              <a:defRPr/>
            </a:pPr>
            <a:r>
              <a:rPr lang="zh-CN" altLang="en-US" dirty="0">
                <a:solidFill>
                  <a:schemeClr val="tx1">
                    <a:lumMod val="50000"/>
                  </a:schemeClr>
                </a:solidFill>
              </a:rPr>
              <a:t>被投资企业发生的经营亏损，由被投资企业按规定结转弥补；投资企业不得调整减低其投资成本，也不得将其确认为投资损失 </a:t>
            </a:r>
          </a:p>
          <a:p>
            <a:pPr>
              <a:defRPr/>
            </a:pPr>
            <a:r>
              <a:rPr lang="en-US" altLang="zh-CN" dirty="0" smtClean="0">
                <a:solidFill>
                  <a:schemeClr val="tx1">
                    <a:lumMod val="50000"/>
                  </a:schemeClr>
                </a:solidFill>
              </a:rPr>
              <a:t>3.</a:t>
            </a:r>
            <a:r>
              <a:rPr lang="zh-CN" altLang="en-US" dirty="0" smtClean="0">
                <a:solidFill>
                  <a:schemeClr val="tx1">
                    <a:lumMod val="50000"/>
                  </a:schemeClr>
                </a:solidFill>
              </a:rPr>
              <a:t>符合</a:t>
            </a:r>
            <a:r>
              <a:rPr lang="zh-CN" altLang="en-US" dirty="0">
                <a:solidFill>
                  <a:schemeClr val="tx1">
                    <a:lumMod val="50000"/>
                  </a:schemeClr>
                </a:solidFill>
              </a:rPr>
              <a:t>条件的属于免税收入</a:t>
            </a:r>
          </a:p>
          <a:p>
            <a:pPr>
              <a:defRPr/>
            </a:pPr>
            <a:r>
              <a:rPr lang="zh-CN" altLang="en-US" dirty="0">
                <a:solidFill>
                  <a:srgbClr val="FF0000"/>
                </a:solidFill>
              </a:rPr>
              <a:t>除</a:t>
            </a:r>
            <a:r>
              <a:rPr lang="en-US" altLang="zh-CN" dirty="0">
                <a:solidFill>
                  <a:srgbClr val="FF0000"/>
                </a:solidFill>
              </a:rPr>
              <a:t>:</a:t>
            </a:r>
            <a:r>
              <a:rPr lang="zh-CN" altLang="en-US" dirty="0">
                <a:solidFill>
                  <a:schemeClr val="tx1">
                    <a:lumMod val="50000"/>
                  </a:schemeClr>
                </a:solidFill>
              </a:rPr>
              <a:t>连续持有居民企业公开发行并上市流通的股票不足</a:t>
            </a:r>
            <a:r>
              <a:rPr lang="en-US" altLang="zh-CN" dirty="0">
                <a:solidFill>
                  <a:schemeClr val="tx1">
                    <a:lumMod val="50000"/>
                  </a:schemeClr>
                </a:solidFill>
              </a:rPr>
              <a:t>12</a:t>
            </a:r>
            <a:r>
              <a:rPr lang="zh-CN" altLang="en-US" dirty="0">
                <a:solidFill>
                  <a:schemeClr val="tx1">
                    <a:lumMod val="50000"/>
                  </a:schemeClr>
                </a:solidFill>
              </a:rPr>
              <a:t>个月取得的投资收益</a:t>
            </a:r>
          </a:p>
          <a:p>
            <a:endParaRPr lang="zh-CN" altLang="en-US" dirty="0"/>
          </a:p>
        </p:txBody>
      </p:sp>
    </p:spTree>
    <p:extLst>
      <p:ext uri="{BB962C8B-B14F-4D97-AF65-F5344CB8AC3E}">
        <p14:creationId xmlns:p14="http://schemas.microsoft.com/office/powerpoint/2010/main" val="1113348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增值税的销售额确定</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代</a:t>
            </a:r>
            <a:r>
              <a:rPr lang="zh-CN" altLang="en-US" dirty="0">
                <a:solidFill>
                  <a:srgbClr val="FF0000"/>
                </a:solidFill>
              </a:rPr>
              <a:t>收代付费用</a:t>
            </a:r>
            <a:endParaRPr lang="en-US" altLang="zh-CN" dirty="0">
              <a:solidFill>
                <a:srgbClr val="FF0000"/>
              </a:solidFill>
            </a:endParaRPr>
          </a:p>
          <a:p>
            <a:r>
              <a:rPr lang="zh-CN" altLang="en-US" dirty="0"/>
              <a:t>不属于销售额的代收代付费用</a:t>
            </a:r>
            <a:endParaRPr lang="en-US" altLang="zh-CN" dirty="0"/>
          </a:p>
          <a:p>
            <a:r>
              <a:rPr lang="en-US" altLang="zh-CN" dirty="0"/>
              <a:t>1.</a:t>
            </a:r>
            <a:r>
              <a:rPr lang="zh-CN" altLang="en-US" dirty="0"/>
              <a:t>符合条件的代垫运输费用</a:t>
            </a:r>
            <a:endParaRPr lang="en-US" altLang="zh-CN" dirty="0"/>
          </a:p>
          <a:p>
            <a:r>
              <a:rPr lang="en-US" altLang="zh-CN" dirty="0"/>
              <a:t>2.</a:t>
            </a:r>
            <a:r>
              <a:rPr lang="zh-CN" altLang="en-US" dirty="0"/>
              <a:t>符合条件代为收取的政府性基金或者行政事业性收费（如：港口建设费、机场建设费）</a:t>
            </a:r>
            <a:endParaRPr lang="en-US" altLang="zh-CN" dirty="0"/>
          </a:p>
          <a:p>
            <a:r>
              <a:rPr lang="en-US" altLang="zh-CN" dirty="0"/>
              <a:t>3.</a:t>
            </a:r>
            <a:r>
              <a:rPr lang="zh-CN" altLang="en-US" dirty="0"/>
              <a:t>销售货物的同时代办保险等而向购买方收取的保险费，以及向购买方收取的代购买方缴纳的车辆购置税、车辆牌照费</a:t>
            </a:r>
            <a:endParaRPr lang="en-US" altLang="zh-CN" dirty="0"/>
          </a:p>
          <a:p>
            <a:r>
              <a:rPr lang="en-US" altLang="zh-CN" dirty="0"/>
              <a:t>4.36</a:t>
            </a:r>
            <a:r>
              <a:rPr lang="zh-CN" altLang="en-US" dirty="0"/>
              <a:t>号文件明确</a:t>
            </a:r>
            <a:endParaRPr lang="en-US" altLang="zh-CN" dirty="0"/>
          </a:p>
          <a:p>
            <a:r>
              <a:rPr lang="zh-CN" altLang="en-US" dirty="0"/>
              <a:t>（</a:t>
            </a:r>
            <a:r>
              <a:rPr lang="en-US" altLang="zh-CN" dirty="0"/>
              <a:t>1</a:t>
            </a:r>
            <a:r>
              <a:rPr lang="zh-CN" altLang="en-US" dirty="0"/>
              <a:t>）符合条件代为收取的政府性基金或者行政事业性收费</a:t>
            </a:r>
          </a:p>
          <a:p>
            <a:r>
              <a:rPr lang="zh-CN" altLang="en-US" dirty="0"/>
              <a:t>（</a:t>
            </a:r>
            <a:r>
              <a:rPr lang="en-US" altLang="zh-CN" dirty="0"/>
              <a:t>2</a:t>
            </a:r>
            <a:r>
              <a:rPr lang="zh-CN" altLang="en-US" dirty="0"/>
              <a:t>）以委托方名义开具发票代委托方收取的款项</a:t>
            </a:r>
            <a:endParaRPr lang="en-US" altLang="zh-CN" dirty="0"/>
          </a:p>
          <a:p>
            <a:r>
              <a:rPr lang="zh-CN" altLang="en-US" dirty="0"/>
              <a:t>不分行业，</a:t>
            </a:r>
            <a:r>
              <a:rPr lang="zh-CN" altLang="en-US" dirty="0">
                <a:solidFill>
                  <a:srgbClr val="FF0000"/>
                </a:solidFill>
              </a:rPr>
              <a:t>真实的代收代付代垫</a:t>
            </a:r>
            <a:endParaRPr lang="zh-CN" altLang="en-US" dirty="0"/>
          </a:p>
        </p:txBody>
      </p:sp>
    </p:spTree>
    <p:extLst>
      <p:ext uri="{BB962C8B-B14F-4D97-AF65-F5344CB8AC3E}">
        <p14:creationId xmlns:p14="http://schemas.microsoft.com/office/powerpoint/2010/main" val="19471453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资本</a:t>
            </a:r>
            <a:r>
              <a:rPr lang="zh-CN" altLang="en-US" dirty="0">
                <a:solidFill>
                  <a:srgbClr val="FF0000"/>
                </a:solidFill>
              </a:rPr>
              <a:t>公积转增股本（转）</a:t>
            </a:r>
          </a:p>
          <a:p>
            <a:r>
              <a:rPr lang="zh-CN" altLang="en-US" dirty="0">
                <a:solidFill>
                  <a:srgbClr val="000000"/>
                </a:solidFill>
              </a:rPr>
              <a:t>被投资企业将股权（票）溢价所形成的资本公积转为股本的，</a:t>
            </a:r>
            <a:r>
              <a:rPr lang="zh-CN" altLang="en-US" dirty="0">
                <a:solidFill>
                  <a:srgbClr val="FF0000"/>
                </a:solidFill>
              </a:rPr>
              <a:t>不作为</a:t>
            </a:r>
            <a:r>
              <a:rPr lang="zh-CN" altLang="en-US" dirty="0">
                <a:solidFill>
                  <a:srgbClr val="000000"/>
                </a:solidFill>
              </a:rPr>
              <a:t>投资方企业的股息、红利收入，投资方企业也</a:t>
            </a:r>
            <a:r>
              <a:rPr lang="zh-CN" altLang="en-US" dirty="0">
                <a:solidFill>
                  <a:srgbClr val="FF0000"/>
                </a:solidFill>
              </a:rPr>
              <a:t>不得增加</a:t>
            </a:r>
            <a:r>
              <a:rPr lang="zh-CN" altLang="en-US" dirty="0">
                <a:solidFill>
                  <a:srgbClr val="000000"/>
                </a:solidFill>
              </a:rPr>
              <a:t>该项长期投资的计税基础</a:t>
            </a:r>
            <a:endParaRPr lang="en-US" altLang="zh-CN" dirty="0">
              <a:solidFill>
                <a:srgbClr val="000000"/>
              </a:solidFill>
            </a:endParaRPr>
          </a:p>
          <a:p>
            <a:r>
              <a:rPr lang="zh-CN" altLang="en-US" dirty="0">
                <a:solidFill>
                  <a:srgbClr val="FF3300"/>
                </a:solidFill>
                <a:latin typeface="楷体_GB2312"/>
              </a:rPr>
              <a:t>非股权溢价</a:t>
            </a:r>
            <a:r>
              <a:rPr lang="zh-CN" altLang="en-US" dirty="0">
                <a:solidFill>
                  <a:srgbClr val="000000"/>
                </a:solidFill>
              </a:rPr>
              <a:t>形成的资本公积转股的，就与用未分配利润或盈余公积转股一样，视同利润</a:t>
            </a:r>
            <a:r>
              <a:rPr lang="zh-CN" altLang="en-US" dirty="0" smtClean="0">
                <a:solidFill>
                  <a:srgbClr val="000000"/>
                </a:solidFill>
              </a:rPr>
              <a:t>分配</a:t>
            </a:r>
            <a:endParaRPr lang="zh-CN" altLang="en-US" dirty="0">
              <a:solidFill>
                <a:srgbClr val="000000"/>
              </a:solidFill>
            </a:endParaRPr>
          </a:p>
        </p:txBody>
      </p:sp>
    </p:spTree>
    <p:extLst>
      <p:ext uri="{BB962C8B-B14F-4D97-AF65-F5344CB8AC3E}">
        <p14:creationId xmlns:p14="http://schemas.microsoft.com/office/powerpoint/2010/main" val="21978869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三</a:t>
            </a:r>
            <a:r>
              <a:rPr lang="en-US" altLang="zh-CN" dirty="0" smtClean="0">
                <a:solidFill>
                  <a:srgbClr val="FF0000"/>
                </a:solidFill>
              </a:rPr>
              <a:t>.</a:t>
            </a:r>
            <a:r>
              <a:rPr lang="zh-CN" altLang="en-US" dirty="0" smtClean="0">
                <a:solidFill>
                  <a:srgbClr val="FF0000"/>
                </a:solidFill>
              </a:rPr>
              <a:t>累积</a:t>
            </a:r>
            <a:r>
              <a:rPr lang="zh-CN" altLang="en-US" dirty="0">
                <a:solidFill>
                  <a:srgbClr val="FF0000"/>
                </a:solidFill>
              </a:rPr>
              <a:t>收益转增股本（送）</a:t>
            </a:r>
          </a:p>
          <a:p>
            <a:r>
              <a:rPr lang="zh-CN" altLang="en-US" dirty="0">
                <a:solidFill>
                  <a:srgbClr val="000000"/>
                </a:solidFill>
              </a:rPr>
              <a:t>被投资企业以累计未分配利润和盈余公积转为股本的，可分解为取得被投资方的股息、红利收入和追加投资</a:t>
            </a:r>
            <a:r>
              <a:rPr lang="zh-CN" altLang="en-US" dirty="0">
                <a:solidFill>
                  <a:srgbClr val="FF0000"/>
                </a:solidFill>
              </a:rPr>
              <a:t>两项业务</a:t>
            </a:r>
            <a:r>
              <a:rPr lang="zh-CN" altLang="en-US" dirty="0">
                <a:solidFill>
                  <a:srgbClr val="000000"/>
                </a:solidFill>
              </a:rPr>
              <a:t>，投资方企业一方面增加该项长期投资的计税基础，另一方面以分得的收益按规定确认为</a:t>
            </a:r>
            <a:r>
              <a:rPr lang="zh-CN" altLang="en-US" dirty="0">
                <a:solidFill>
                  <a:srgbClr val="FF0000"/>
                </a:solidFill>
              </a:rPr>
              <a:t>股息所得</a:t>
            </a:r>
            <a:r>
              <a:rPr lang="zh-CN" altLang="en-US" dirty="0">
                <a:solidFill>
                  <a:srgbClr val="000000"/>
                </a:solidFill>
              </a:rPr>
              <a:t>（应作</a:t>
            </a:r>
            <a:r>
              <a:rPr lang="zh-CN" altLang="en-US" dirty="0">
                <a:solidFill>
                  <a:srgbClr val="FF0000"/>
                </a:solidFill>
              </a:rPr>
              <a:t>调整处理</a:t>
            </a:r>
            <a:r>
              <a:rPr lang="zh-CN" altLang="en-US" dirty="0">
                <a:solidFill>
                  <a:srgbClr val="000000"/>
                </a:solidFill>
              </a:rPr>
              <a:t>，否则会多缴税）</a:t>
            </a:r>
          </a:p>
          <a:p>
            <a:r>
              <a:rPr lang="zh-CN" altLang="en-US" dirty="0">
                <a:solidFill>
                  <a:srgbClr val="000000"/>
                </a:solidFill>
              </a:rPr>
              <a:t>股息所得，符合免税条件，属于免税收入；否则属于应税收入</a:t>
            </a:r>
          </a:p>
          <a:p>
            <a:endParaRPr lang="zh-CN" altLang="en-US" dirty="0"/>
          </a:p>
        </p:txBody>
      </p:sp>
    </p:spTree>
    <p:extLst>
      <p:ext uri="{BB962C8B-B14F-4D97-AF65-F5344CB8AC3E}">
        <p14:creationId xmlns:p14="http://schemas.microsoft.com/office/powerpoint/2010/main" val="13878467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lstStyle/>
          <a:p>
            <a:pPr>
              <a:lnSpc>
                <a:spcPct val="80000"/>
              </a:lnSpc>
            </a:pPr>
            <a:r>
              <a:rPr lang="zh-CN" altLang="en-US" dirty="0" smtClean="0">
                <a:solidFill>
                  <a:srgbClr val="FF0000"/>
                </a:solidFill>
              </a:rPr>
              <a:t>四</a:t>
            </a:r>
            <a:r>
              <a:rPr lang="en-US" altLang="zh-CN" dirty="0" smtClean="0">
                <a:solidFill>
                  <a:srgbClr val="FF0000"/>
                </a:solidFill>
              </a:rPr>
              <a:t>.</a:t>
            </a:r>
            <a:r>
              <a:rPr lang="zh-CN" altLang="en-US" dirty="0" smtClean="0">
                <a:solidFill>
                  <a:srgbClr val="FF0000"/>
                </a:solidFill>
              </a:rPr>
              <a:t>从</a:t>
            </a:r>
            <a:r>
              <a:rPr lang="zh-CN" altLang="en-US" dirty="0">
                <a:solidFill>
                  <a:srgbClr val="FF0000"/>
                </a:solidFill>
              </a:rPr>
              <a:t>合伙企业取得所得</a:t>
            </a:r>
          </a:p>
          <a:p>
            <a:pPr>
              <a:lnSpc>
                <a:spcPct val="80000"/>
              </a:lnSpc>
            </a:pPr>
            <a:r>
              <a:rPr lang="zh-CN" altLang="en-US" dirty="0">
                <a:solidFill>
                  <a:srgbClr val="000000"/>
                </a:solidFill>
              </a:rPr>
              <a:t>合伙企业采取“先分后税”（此外的</a:t>
            </a:r>
            <a:r>
              <a:rPr lang="zh-CN" altLang="en-US" dirty="0">
                <a:solidFill>
                  <a:srgbClr val="FF0000"/>
                </a:solidFill>
              </a:rPr>
              <a:t>“分”</a:t>
            </a:r>
            <a:r>
              <a:rPr lang="zh-CN" altLang="en-US" dirty="0">
                <a:solidFill>
                  <a:srgbClr val="000000"/>
                </a:solidFill>
              </a:rPr>
              <a:t>为所得分开而不是所得分到）</a:t>
            </a:r>
          </a:p>
          <a:p>
            <a:pPr>
              <a:lnSpc>
                <a:spcPct val="80000"/>
              </a:lnSpc>
            </a:pPr>
            <a:r>
              <a:rPr lang="en-US" altLang="zh-CN" dirty="0">
                <a:solidFill>
                  <a:srgbClr val="000000"/>
                </a:solidFill>
              </a:rPr>
              <a:t>1.</a:t>
            </a:r>
            <a:r>
              <a:rPr lang="zh-CN" altLang="en-US" dirty="0">
                <a:solidFill>
                  <a:srgbClr val="000000"/>
                </a:solidFill>
              </a:rPr>
              <a:t>合伙人是法人和其他组织的，缴纳企业所得税</a:t>
            </a:r>
          </a:p>
          <a:p>
            <a:pPr>
              <a:lnSpc>
                <a:spcPct val="80000"/>
              </a:lnSpc>
            </a:pPr>
            <a:r>
              <a:rPr lang="en-US" altLang="zh-CN" dirty="0">
                <a:solidFill>
                  <a:srgbClr val="000000"/>
                </a:solidFill>
              </a:rPr>
              <a:t>2.</a:t>
            </a:r>
            <a:r>
              <a:rPr lang="zh-CN" altLang="en-US" dirty="0">
                <a:solidFill>
                  <a:srgbClr val="000000"/>
                </a:solidFill>
              </a:rPr>
              <a:t>分得的为税前所得，不属于免税收入，应并计所得纳税；金额应以合伙企业汇算清缴应纳税所得为基础，通常大于利润</a:t>
            </a:r>
          </a:p>
          <a:p>
            <a:pPr>
              <a:lnSpc>
                <a:spcPct val="80000"/>
              </a:lnSpc>
            </a:pPr>
            <a:r>
              <a:rPr lang="en-US" altLang="zh-CN" dirty="0">
                <a:solidFill>
                  <a:srgbClr val="000000"/>
                </a:solidFill>
              </a:rPr>
              <a:t>3.</a:t>
            </a:r>
            <a:r>
              <a:rPr lang="zh-CN" altLang="en-US" dirty="0">
                <a:solidFill>
                  <a:srgbClr val="000000"/>
                </a:solidFill>
              </a:rPr>
              <a:t>所得确认的时间是合伙企业每个年度（汇算清缴</a:t>
            </a:r>
            <a:r>
              <a:rPr lang="en-US" altLang="zh-CN" dirty="0">
                <a:solidFill>
                  <a:srgbClr val="000000"/>
                </a:solidFill>
              </a:rPr>
              <a:t>3</a:t>
            </a:r>
            <a:r>
              <a:rPr lang="zh-CN" altLang="en-US" dirty="0">
                <a:solidFill>
                  <a:srgbClr val="000000"/>
                </a:solidFill>
              </a:rPr>
              <a:t>月底前），而不是实际分配股息或决定分配时</a:t>
            </a:r>
          </a:p>
          <a:p>
            <a:endParaRPr lang="zh-CN" altLang="en-US" dirty="0"/>
          </a:p>
        </p:txBody>
      </p:sp>
    </p:spTree>
    <p:extLst>
      <p:ext uri="{BB962C8B-B14F-4D97-AF65-F5344CB8AC3E}">
        <p14:creationId xmlns:p14="http://schemas.microsoft.com/office/powerpoint/2010/main" val="10841440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lstStyle/>
          <a:p>
            <a:pPr>
              <a:lnSpc>
                <a:spcPct val="80000"/>
              </a:lnSpc>
            </a:pPr>
            <a:r>
              <a:rPr lang="zh-CN" altLang="en-US" dirty="0" smtClean="0">
                <a:solidFill>
                  <a:srgbClr val="FF0000"/>
                </a:solidFill>
              </a:rPr>
              <a:t>五</a:t>
            </a:r>
            <a:r>
              <a:rPr lang="en-US" altLang="zh-CN" dirty="0" smtClean="0">
                <a:solidFill>
                  <a:srgbClr val="FF0000"/>
                </a:solidFill>
              </a:rPr>
              <a:t>.</a:t>
            </a:r>
            <a:r>
              <a:rPr lang="zh-CN" altLang="en-US" dirty="0" smtClean="0">
                <a:solidFill>
                  <a:srgbClr val="FF0000"/>
                </a:solidFill>
              </a:rPr>
              <a:t>股权</a:t>
            </a:r>
            <a:r>
              <a:rPr lang="zh-CN" altLang="en-US" dirty="0">
                <a:solidFill>
                  <a:srgbClr val="FF0000"/>
                </a:solidFill>
              </a:rPr>
              <a:t>转让所得确认</a:t>
            </a:r>
          </a:p>
          <a:p>
            <a:pPr>
              <a:lnSpc>
                <a:spcPct val="80000"/>
              </a:lnSpc>
            </a:pPr>
            <a:r>
              <a:rPr lang="en-US" altLang="zh-CN" dirty="0">
                <a:solidFill>
                  <a:srgbClr val="000000"/>
                </a:solidFill>
              </a:rPr>
              <a:t>1.</a:t>
            </a:r>
            <a:r>
              <a:rPr lang="zh-CN" altLang="en-US" dirty="0">
                <a:solidFill>
                  <a:srgbClr val="000000"/>
                </a:solidFill>
              </a:rPr>
              <a:t>企业转让股权收入，应于转让协议生效、且完成股权变更手续时，确认收入的实现</a:t>
            </a:r>
          </a:p>
          <a:p>
            <a:pPr>
              <a:lnSpc>
                <a:spcPct val="80000"/>
              </a:lnSpc>
            </a:pPr>
            <a:r>
              <a:rPr lang="en-US" altLang="zh-CN" dirty="0">
                <a:solidFill>
                  <a:srgbClr val="000000"/>
                </a:solidFill>
              </a:rPr>
              <a:t>2.</a:t>
            </a:r>
            <a:r>
              <a:rPr lang="zh-CN" altLang="en-US" dirty="0">
                <a:solidFill>
                  <a:srgbClr val="000000"/>
                </a:solidFill>
              </a:rPr>
              <a:t>转让股权收入扣除为取得该股权所发生的成本后，为股权转让所得。企业在计算股权转让所得时，不得扣除被投资企业未分配利润等股东留存收益中按该项股权所可能分配的金额</a:t>
            </a:r>
          </a:p>
          <a:p>
            <a:pPr>
              <a:lnSpc>
                <a:spcPct val="80000"/>
              </a:lnSpc>
            </a:pPr>
            <a:r>
              <a:rPr lang="en-US" altLang="zh-CN" dirty="0">
                <a:solidFill>
                  <a:srgbClr val="000000"/>
                </a:solidFill>
              </a:rPr>
              <a:t>3.</a:t>
            </a:r>
            <a:r>
              <a:rPr lang="zh-CN" altLang="en-US" dirty="0">
                <a:solidFill>
                  <a:srgbClr val="000000"/>
                </a:solidFill>
              </a:rPr>
              <a:t>纳税地点是企业所得税（而不是投资企业所在地）</a:t>
            </a:r>
          </a:p>
          <a:p>
            <a:endParaRPr lang="zh-CN" altLang="en-US" dirty="0"/>
          </a:p>
        </p:txBody>
      </p:sp>
    </p:spTree>
    <p:extLst>
      <p:ext uri="{BB962C8B-B14F-4D97-AF65-F5344CB8AC3E}">
        <p14:creationId xmlns:p14="http://schemas.microsoft.com/office/powerpoint/2010/main" val="22145116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lstStyle/>
          <a:p>
            <a:pPr>
              <a:lnSpc>
                <a:spcPct val="90000"/>
              </a:lnSpc>
            </a:pPr>
            <a:r>
              <a:rPr lang="zh-CN" altLang="en-US" dirty="0" smtClean="0">
                <a:solidFill>
                  <a:srgbClr val="FF0000"/>
                </a:solidFill>
              </a:rPr>
              <a:t>六</a:t>
            </a:r>
            <a:r>
              <a:rPr lang="en-US" altLang="zh-CN" dirty="0" smtClean="0">
                <a:solidFill>
                  <a:srgbClr val="FF0000"/>
                </a:solidFill>
              </a:rPr>
              <a:t>.</a:t>
            </a:r>
            <a:r>
              <a:rPr lang="zh-CN" altLang="en-US" dirty="0" smtClean="0">
                <a:solidFill>
                  <a:srgbClr val="FF0000"/>
                </a:solidFill>
              </a:rPr>
              <a:t>从</a:t>
            </a:r>
            <a:r>
              <a:rPr lang="zh-CN" altLang="en-US" dirty="0">
                <a:solidFill>
                  <a:srgbClr val="FF0000"/>
                </a:solidFill>
              </a:rPr>
              <a:t>注销企业分回资产</a:t>
            </a:r>
          </a:p>
          <a:p>
            <a:pPr>
              <a:lnSpc>
                <a:spcPct val="90000"/>
              </a:lnSpc>
            </a:pPr>
            <a:r>
              <a:rPr lang="zh-CN" altLang="en-US" dirty="0">
                <a:solidFill>
                  <a:srgbClr val="000000"/>
                </a:solidFill>
              </a:rPr>
              <a:t>被清算企业的企业股东分得的剩余资产的金额，其中相当于被清算企业累计未分配利润和累计盈余公积中按该股东所占股份比例计算的部分，应确认为</a:t>
            </a:r>
            <a:r>
              <a:rPr lang="zh-CN" altLang="en-US" dirty="0">
                <a:solidFill>
                  <a:srgbClr val="FF0000"/>
                </a:solidFill>
              </a:rPr>
              <a:t>股息所得</a:t>
            </a:r>
            <a:r>
              <a:rPr lang="zh-CN" altLang="en-US" dirty="0">
                <a:solidFill>
                  <a:srgbClr val="000000"/>
                </a:solidFill>
              </a:rPr>
              <a:t>；剩余资产减除股息所得后的余额，超过或低于股东投资成本的部分，应确认为股东的</a:t>
            </a:r>
            <a:r>
              <a:rPr lang="zh-CN" altLang="en-US" dirty="0">
                <a:solidFill>
                  <a:srgbClr val="FF0000"/>
                </a:solidFill>
              </a:rPr>
              <a:t>投资转让所得或损失</a:t>
            </a:r>
          </a:p>
          <a:p>
            <a:pPr>
              <a:lnSpc>
                <a:spcPct val="90000"/>
              </a:lnSpc>
            </a:pPr>
            <a:r>
              <a:rPr lang="zh-CN" altLang="en-US" dirty="0" smtClean="0">
                <a:solidFill>
                  <a:srgbClr val="FF0000"/>
                </a:solidFill>
              </a:rPr>
              <a:t>七</a:t>
            </a:r>
            <a:r>
              <a:rPr lang="en-US" altLang="zh-CN" dirty="0" smtClean="0">
                <a:solidFill>
                  <a:srgbClr val="FF0000"/>
                </a:solidFill>
              </a:rPr>
              <a:t>.</a:t>
            </a:r>
            <a:r>
              <a:rPr lang="zh-CN" altLang="en-US" dirty="0" smtClean="0">
                <a:solidFill>
                  <a:srgbClr val="FF0000"/>
                </a:solidFill>
              </a:rPr>
              <a:t>撤回</a:t>
            </a:r>
            <a:r>
              <a:rPr lang="zh-CN" altLang="en-US" dirty="0">
                <a:solidFill>
                  <a:srgbClr val="FF0000"/>
                </a:solidFill>
              </a:rPr>
              <a:t>或减少投资</a:t>
            </a:r>
          </a:p>
          <a:p>
            <a:pPr>
              <a:lnSpc>
                <a:spcPct val="90000"/>
              </a:lnSpc>
            </a:pPr>
            <a:r>
              <a:rPr lang="zh-CN" altLang="en-US" dirty="0">
                <a:solidFill>
                  <a:srgbClr val="000000"/>
                </a:solidFill>
              </a:rPr>
              <a:t>投资企业从被投资企业撤回或减少投资，其取得的资产中，相当于初始出资的部分，应确认为</a:t>
            </a:r>
            <a:r>
              <a:rPr lang="zh-CN" altLang="en-US" dirty="0">
                <a:solidFill>
                  <a:srgbClr val="FF0000"/>
                </a:solidFill>
              </a:rPr>
              <a:t>投资收回</a:t>
            </a:r>
            <a:r>
              <a:rPr lang="zh-CN" altLang="en-US" dirty="0">
                <a:solidFill>
                  <a:srgbClr val="000000"/>
                </a:solidFill>
              </a:rPr>
              <a:t>；相当于被投资企业累计未分配利润和累计盈余公积按减少实收资本比例计算的部分，应确认为</a:t>
            </a:r>
            <a:r>
              <a:rPr lang="zh-CN" altLang="en-US" dirty="0">
                <a:solidFill>
                  <a:srgbClr val="FF0000"/>
                </a:solidFill>
              </a:rPr>
              <a:t>股息所得</a:t>
            </a:r>
            <a:r>
              <a:rPr lang="zh-CN" altLang="en-US" dirty="0">
                <a:solidFill>
                  <a:srgbClr val="000000"/>
                </a:solidFill>
              </a:rPr>
              <a:t>；其余部分确认为投资资产</a:t>
            </a:r>
            <a:r>
              <a:rPr lang="zh-CN" altLang="en-US" dirty="0">
                <a:solidFill>
                  <a:srgbClr val="FF0000"/>
                </a:solidFill>
              </a:rPr>
              <a:t>转让所得</a:t>
            </a:r>
            <a:endParaRPr lang="zh-CN" altLang="en-US" dirty="0"/>
          </a:p>
          <a:p>
            <a:r>
              <a:rPr lang="zh-CN" altLang="en-US" dirty="0" smtClean="0">
                <a:solidFill>
                  <a:srgbClr val="FF0000"/>
                </a:solidFill>
              </a:rPr>
              <a:t>注：</a:t>
            </a:r>
            <a:r>
              <a:rPr lang="zh-CN" altLang="en-US" dirty="0" smtClean="0"/>
              <a:t>两者各项所得顺序不同</a:t>
            </a:r>
            <a:endParaRPr lang="zh-CN" altLang="en-US" dirty="0"/>
          </a:p>
        </p:txBody>
      </p:sp>
    </p:spTree>
    <p:extLst>
      <p:ext uri="{BB962C8B-B14F-4D97-AF65-F5344CB8AC3E}">
        <p14:creationId xmlns:p14="http://schemas.microsoft.com/office/powerpoint/2010/main" val="25379445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lstStyle/>
          <a:p>
            <a:r>
              <a:rPr lang="zh-CN" altLang="en-US" dirty="0" smtClean="0">
                <a:solidFill>
                  <a:srgbClr val="002060"/>
                </a:solidFill>
              </a:rPr>
              <a:t>八</a:t>
            </a:r>
            <a:r>
              <a:rPr lang="en-US" altLang="zh-CN" dirty="0" smtClean="0">
                <a:solidFill>
                  <a:srgbClr val="002060"/>
                </a:solidFill>
              </a:rPr>
              <a:t>.</a:t>
            </a:r>
            <a:r>
              <a:rPr lang="zh-CN" altLang="en-US" dirty="0" smtClean="0">
                <a:solidFill>
                  <a:srgbClr val="002060"/>
                </a:solidFill>
              </a:rPr>
              <a:t>公允</a:t>
            </a:r>
            <a:r>
              <a:rPr lang="zh-CN" altLang="en-US" dirty="0">
                <a:solidFill>
                  <a:srgbClr val="002060"/>
                </a:solidFill>
              </a:rPr>
              <a:t>价值变动收益</a:t>
            </a:r>
          </a:p>
          <a:p>
            <a:r>
              <a:rPr lang="zh-CN" altLang="en-US" dirty="0">
                <a:solidFill>
                  <a:srgbClr val="000000"/>
                </a:solidFill>
              </a:rPr>
              <a:t>公允价值变动收益是企业交易性金融资产或金融负债，以及采取公允价值模式计量的投资性房地产、衍生工具、套期保值业务等公允价值变动形成的计入当期损益的所得或损失</a:t>
            </a:r>
          </a:p>
          <a:p>
            <a:r>
              <a:rPr lang="zh-CN" altLang="en-US" dirty="0">
                <a:solidFill>
                  <a:srgbClr val="000000"/>
                </a:solidFill>
              </a:rPr>
              <a:t>按照企业所得税法规定，企业持有各项资产增值或者减值，除国务院财政、税务主管部门规定可以确认损益外，不得调整该资产价值的计税基础，即税收上</a:t>
            </a:r>
            <a:r>
              <a:rPr lang="zh-CN" altLang="en-US" dirty="0">
                <a:solidFill>
                  <a:srgbClr val="FF0000"/>
                </a:solidFill>
              </a:rPr>
              <a:t>不确认收入</a:t>
            </a:r>
          </a:p>
          <a:p>
            <a:endParaRPr lang="zh-CN" altLang="en-US" dirty="0"/>
          </a:p>
        </p:txBody>
      </p:sp>
    </p:spTree>
    <p:extLst>
      <p:ext uri="{BB962C8B-B14F-4D97-AF65-F5344CB8AC3E}">
        <p14:creationId xmlns:p14="http://schemas.microsoft.com/office/powerpoint/2010/main" val="19175548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a:solidFill>
                  <a:srgbClr val="FF0000"/>
                </a:solidFill>
              </a:rPr>
              <a:t>案例</a:t>
            </a:r>
            <a:r>
              <a:rPr lang="en-US" altLang="zh-CN" dirty="0">
                <a:solidFill>
                  <a:srgbClr val="FF0000"/>
                </a:solidFill>
              </a:rPr>
              <a:t>:</a:t>
            </a:r>
            <a:r>
              <a:rPr lang="zh-CN" altLang="en-US" dirty="0">
                <a:solidFill>
                  <a:srgbClr val="000000"/>
                </a:solidFill>
              </a:rPr>
              <a:t>某企业</a:t>
            </a:r>
            <a:r>
              <a:rPr lang="en-US" altLang="zh-CN" dirty="0">
                <a:solidFill>
                  <a:srgbClr val="000000"/>
                </a:solidFill>
              </a:rPr>
              <a:t>2010</a:t>
            </a:r>
            <a:r>
              <a:rPr lang="zh-CN" altLang="en-US" dirty="0">
                <a:solidFill>
                  <a:srgbClr val="000000"/>
                </a:solidFill>
              </a:rPr>
              <a:t>年度“投资收益”账户借方发生额</a:t>
            </a:r>
            <a:r>
              <a:rPr lang="en-US" altLang="zh-CN" dirty="0">
                <a:solidFill>
                  <a:srgbClr val="000000"/>
                </a:solidFill>
              </a:rPr>
              <a:t>300</a:t>
            </a:r>
            <a:r>
              <a:rPr lang="zh-CN" altLang="en-US" dirty="0">
                <a:solidFill>
                  <a:srgbClr val="000000"/>
                </a:solidFill>
              </a:rPr>
              <a:t>万元，贷方发生额为</a:t>
            </a:r>
            <a:r>
              <a:rPr lang="en-US" altLang="zh-CN" dirty="0">
                <a:solidFill>
                  <a:srgbClr val="000000"/>
                </a:solidFill>
              </a:rPr>
              <a:t>600</a:t>
            </a:r>
            <a:r>
              <a:rPr lang="zh-CN" altLang="en-US" dirty="0">
                <a:solidFill>
                  <a:srgbClr val="000000"/>
                </a:solidFill>
              </a:rPr>
              <a:t>万元。</a:t>
            </a:r>
          </a:p>
          <a:p>
            <a:r>
              <a:rPr lang="zh-CN" altLang="en-US" dirty="0">
                <a:solidFill>
                  <a:srgbClr val="000000"/>
                </a:solidFill>
              </a:rPr>
              <a:t>（一）借方发生额由如下二部分组成：</a:t>
            </a:r>
          </a:p>
          <a:p>
            <a:r>
              <a:rPr lang="en-US" altLang="zh-CN" dirty="0">
                <a:solidFill>
                  <a:srgbClr val="000000"/>
                </a:solidFill>
              </a:rPr>
              <a:t>1</a:t>
            </a:r>
            <a:r>
              <a:rPr lang="zh-CN" altLang="en-US" dirty="0">
                <a:solidFill>
                  <a:srgbClr val="000000"/>
                </a:solidFill>
              </a:rPr>
              <a:t>．以</a:t>
            </a:r>
            <a:r>
              <a:rPr lang="en-US" altLang="zh-CN" dirty="0">
                <a:solidFill>
                  <a:srgbClr val="000000"/>
                </a:solidFill>
              </a:rPr>
              <a:t>500</a:t>
            </a:r>
            <a:r>
              <a:rPr lang="zh-CN" altLang="en-US" dirty="0">
                <a:solidFill>
                  <a:srgbClr val="000000"/>
                </a:solidFill>
              </a:rPr>
              <a:t>万元转让原持有</a:t>
            </a:r>
            <a:r>
              <a:rPr lang="en-US" altLang="zh-CN" dirty="0">
                <a:solidFill>
                  <a:srgbClr val="000000"/>
                </a:solidFill>
              </a:rPr>
              <a:t>A</a:t>
            </a:r>
            <a:r>
              <a:rPr lang="zh-CN" altLang="en-US" dirty="0">
                <a:solidFill>
                  <a:srgbClr val="000000"/>
                </a:solidFill>
              </a:rPr>
              <a:t>商场</a:t>
            </a:r>
            <a:r>
              <a:rPr lang="en-US" altLang="zh-CN" dirty="0">
                <a:solidFill>
                  <a:srgbClr val="000000"/>
                </a:solidFill>
              </a:rPr>
              <a:t>5%</a:t>
            </a:r>
            <a:r>
              <a:rPr lang="zh-CN" altLang="en-US" dirty="0">
                <a:solidFill>
                  <a:srgbClr val="000000"/>
                </a:solidFill>
              </a:rPr>
              <a:t>的股份，这部分股权的投资成本为</a:t>
            </a:r>
            <a:r>
              <a:rPr lang="en-US" altLang="zh-CN" dirty="0">
                <a:solidFill>
                  <a:srgbClr val="000000"/>
                </a:solidFill>
              </a:rPr>
              <a:t>550</a:t>
            </a:r>
            <a:r>
              <a:rPr lang="zh-CN" altLang="en-US" dirty="0">
                <a:solidFill>
                  <a:srgbClr val="000000"/>
                </a:solidFill>
              </a:rPr>
              <a:t>万元 </a:t>
            </a:r>
          </a:p>
          <a:p>
            <a:r>
              <a:rPr lang="en-US" altLang="zh-CN" dirty="0">
                <a:solidFill>
                  <a:srgbClr val="000000"/>
                </a:solidFill>
              </a:rPr>
              <a:t>2</a:t>
            </a:r>
            <a:r>
              <a:rPr lang="zh-CN" altLang="en-US" dirty="0">
                <a:solidFill>
                  <a:srgbClr val="000000"/>
                </a:solidFill>
              </a:rPr>
              <a:t>．投资的</a:t>
            </a:r>
            <a:r>
              <a:rPr lang="en-US" altLang="zh-CN" dirty="0">
                <a:solidFill>
                  <a:srgbClr val="000000"/>
                </a:solidFill>
              </a:rPr>
              <a:t>B</a:t>
            </a:r>
            <a:r>
              <a:rPr lang="zh-CN" altLang="en-US" dirty="0">
                <a:solidFill>
                  <a:srgbClr val="000000"/>
                </a:solidFill>
              </a:rPr>
              <a:t>工厂</a:t>
            </a:r>
            <a:r>
              <a:rPr lang="en-US" altLang="zh-CN" dirty="0">
                <a:solidFill>
                  <a:srgbClr val="000000"/>
                </a:solidFill>
              </a:rPr>
              <a:t>2010</a:t>
            </a:r>
            <a:r>
              <a:rPr lang="zh-CN" altLang="en-US" dirty="0">
                <a:solidFill>
                  <a:srgbClr val="000000"/>
                </a:solidFill>
              </a:rPr>
              <a:t>年度发生经营亏损，按权益法核算应分担的份额为</a:t>
            </a:r>
            <a:r>
              <a:rPr lang="en-US" altLang="zh-CN" dirty="0">
                <a:solidFill>
                  <a:srgbClr val="000000"/>
                </a:solidFill>
              </a:rPr>
              <a:t>250</a:t>
            </a:r>
            <a:r>
              <a:rPr lang="zh-CN" altLang="en-US" dirty="0">
                <a:solidFill>
                  <a:srgbClr val="000000"/>
                </a:solidFill>
              </a:rPr>
              <a:t>万元；这部分投资的投资成本为</a:t>
            </a:r>
            <a:r>
              <a:rPr lang="en-US" altLang="zh-CN" dirty="0">
                <a:solidFill>
                  <a:srgbClr val="000000"/>
                </a:solidFill>
              </a:rPr>
              <a:t>600</a:t>
            </a:r>
            <a:r>
              <a:rPr lang="zh-CN" altLang="en-US" dirty="0">
                <a:solidFill>
                  <a:srgbClr val="000000"/>
                </a:solidFill>
              </a:rPr>
              <a:t>万元</a:t>
            </a:r>
          </a:p>
          <a:p>
            <a:r>
              <a:rPr lang="zh-CN" altLang="en-US" dirty="0">
                <a:solidFill>
                  <a:srgbClr val="000000"/>
                </a:solidFill>
              </a:rPr>
              <a:t>（二）贷方发生额由如下六部分组成</a:t>
            </a:r>
          </a:p>
          <a:p>
            <a:r>
              <a:rPr lang="en-US" altLang="zh-CN" dirty="0">
                <a:solidFill>
                  <a:srgbClr val="000000"/>
                </a:solidFill>
              </a:rPr>
              <a:t>1</a:t>
            </a:r>
            <a:r>
              <a:rPr lang="zh-CN" altLang="en-US" dirty="0">
                <a:solidFill>
                  <a:srgbClr val="000000"/>
                </a:solidFill>
              </a:rPr>
              <a:t>．以</a:t>
            </a:r>
            <a:r>
              <a:rPr lang="en-US" altLang="zh-CN" dirty="0">
                <a:solidFill>
                  <a:srgbClr val="000000"/>
                </a:solidFill>
              </a:rPr>
              <a:t>800</a:t>
            </a:r>
            <a:r>
              <a:rPr lang="zh-CN" altLang="en-US" dirty="0">
                <a:solidFill>
                  <a:srgbClr val="000000"/>
                </a:solidFill>
              </a:rPr>
              <a:t>万元转让</a:t>
            </a:r>
            <a:r>
              <a:rPr lang="en-US" altLang="zh-CN" dirty="0">
                <a:solidFill>
                  <a:srgbClr val="000000"/>
                </a:solidFill>
              </a:rPr>
              <a:t>C</a:t>
            </a:r>
            <a:r>
              <a:rPr lang="zh-CN" altLang="en-US" dirty="0">
                <a:solidFill>
                  <a:srgbClr val="000000"/>
                </a:solidFill>
              </a:rPr>
              <a:t>公司的</a:t>
            </a:r>
            <a:r>
              <a:rPr lang="en-US" altLang="zh-CN" dirty="0">
                <a:solidFill>
                  <a:srgbClr val="000000"/>
                </a:solidFill>
              </a:rPr>
              <a:t>10%</a:t>
            </a:r>
            <a:r>
              <a:rPr lang="zh-CN" altLang="en-US" dirty="0">
                <a:solidFill>
                  <a:srgbClr val="000000"/>
                </a:solidFill>
              </a:rPr>
              <a:t>的股权，这部分股权的投资成本为</a:t>
            </a:r>
            <a:r>
              <a:rPr lang="en-US" altLang="zh-CN" dirty="0">
                <a:solidFill>
                  <a:srgbClr val="000000"/>
                </a:solidFill>
              </a:rPr>
              <a:t>600</a:t>
            </a:r>
            <a:r>
              <a:rPr lang="zh-CN" altLang="en-US" dirty="0">
                <a:solidFill>
                  <a:srgbClr val="000000"/>
                </a:solidFill>
              </a:rPr>
              <a:t>万元；</a:t>
            </a:r>
          </a:p>
          <a:p>
            <a:r>
              <a:rPr lang="en-US" altLang="zh-CN" dirty="0">
                <a:solidFill>
                  <a:srgbClr val="000000"/>
                </a:solidFill>
              </a:rPr>
              <a:t>2</a:t>
            </a:r>
            <a:r>
              <a:rPr lang="zh-CN" altLang="en-US" dirty="0">
                <a:solidFill>
                  <a:srgbClr val="000000"/>
                </a:solidFill>
              </a:rPr>
              <a:t>．投资的</a:t>
            </a:r>
            <a:r>
              <a:rPr lang="en-US" altLang="zh-CN" dirty="0">
                <a:solidFill>
                  <a:srgbClr val="000000"/>
                </a:solidFill>
              </a:rPr>
              <a:t>D</a:t>
            </a:r>
            <a:r>
              <a:rPr lang="zh-CN" altLang="en-US" dirty="0">
                <a:solidFill>
                  <a:srgbClr val="000000"/>
                </a:solidFill>
              </a:rPr>
              <a:t>贸易公司清算注销，收回货币剩余资产</a:t>
            </a:r>
            <a:r>
              <a:rPr lang="en-US" altLang="zh-CN" dirty="0">
                <a:solidFill>
                  <a:srgbClr val="000000"/>
                </a:solidFill>
              </a:rPr>
              <a:t>500</a:t>
            </a:r>
            <a:r>
              <a:rPr lang="zh-CN" altLang="en-US" dirty="0">
                <a:solidFill>
                  <a:srgbClr val="000000"/>
                </a:solidFill>
              </a:rPr>
              <a:t>万元。对</a:t>
            </a:r>
            <a:r>
              <a:rPr lang="en-US" altLang="zh-CN" dirty="0">
                <a:solidFill>
                  <a:srgbClr val="000000"/>
                </a:solidFill>
              </a:rPr>
              <a:t>D</a:t>
            </a:r>
            <a:r>
              <a:rPr lang="zh-CN" altLang="en-US" dirty="0">
                <a:solidFill>
                  <a:srgbClr val="000000"/>
                </a:solidFill>
              </a:rPr>
              <a:t>贸易公司原始计税基础为</a:t>
            </a:r>
            <a:r>
              <a:rPr lang="en-US" altLang="zh-CN" dirty="0">
                <a:solidFill>
                  <a:srgbClr val="000000"/>
                </a:solidFill>
              </a:rPr>
              <a:t>400</a:t>
            </a:r>
            <a:r>
              <a:rPr lang="zh-CN" altLang="en-US" dirty="0">
                <a:solidFill>
                  <a:srgbClr val="000000"/>
                </a:solidFill>
              </a:rPr>
              <a:t>万元，占有</a:t>
            </a:r>
            <a:r>
              <a:rPr lang="en-US" altLang="zh-CN" dirty="0">
                <a:solidFill>
                  <a:srgbClr val="000000"/>
                </a:solidFill>
              </a:rPr>
              <a:t>30%</a:t>
            </a:r>
            <a:r>
              <a:rPr lang="zh-CN" altLang="en-US" dirty="0">
                <a:solidFill>
                  <a:srgbClr val="000000"/>
                </a:solidFill>
              </a:rPr>
              <a:t>股权；清算注销后， </a:t>
            </a:r>
            <a:r>
              <a:rPr lang="en-US" altLang="zh-CN" dirty="0">
                <a:solidFill>
                  <a:srgbClr val="000000"/>
                </a:solidFill>
              </a:rPr>
              <a:t>D</a:t>
            </a:r>
            <a:r>
              <a:rPr lang="zh-CN" altLang="en-US" dirty="0">
                <a:solidFill>
                  <a:srgbClr val="000000"/>
                </a:solidFill>
              </a:rPr>
              <a:t>贸易公司累计未分配利润和累计盈余公积为</a:t>
            </a:r>
            <a:r>
              <a:rPr lang="en-US" altLang="zh-CN" dirty="0">
                <a:solidFill>
                  <a:srgbClr val="000000"/>
                </a:solidFill>
              </a:rPr>
              <a:t>200</a:t>
            </a:r>
            <a:r>
              <a:rPr lang="zh-CN" altLang="en-US" dirty="0">
                <a:solidFill>
                  <a:srgbClr val="000000"/>
                </a:solidFill>
              </a:rPr>
              <a:t>万元</a:t>
            </a:r>
            <a:r>
              <a:rPr lang="zh-CN" altLang="en-US" dirty="0" smtClean="0">
                <a:solidFill>
                  <a:srgbClr val="000000"/>
                </a:solidFill>
              </a:rPr>
              <a:t>；</a:t>
            </a:r>
            <a:endParaRPr lang="zh-CN" altLang="en-US" dirty="0"/>
          </a:p>
        </p:txBody>
      </p:sp>
    </p:spTree>
    <p:extLst>
      <p:ext uri="{BB962C8B-B14F-4D97-AF65-F5344CB8AC3E}">
        <p14:creationId xmlns:p14="http://schemas.microsoft.com/office/powerpoint/2010/main" val="15054614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lstStyle/>
          <a:p>
            <a:r>
              <a:rPr lang="en-US" altLang="zh-CN" dirty="0">
                <a:solidFill>
                  <a:srgbClr val="000000"/>
                </a:solidFill>
              </a:rPr>
              <a:t>3</a:t>
            </a:r>
            <a:r>
              <a:rPr lang="zh-CN" altLang="en-US" dirty="0">
                <a:solidFill>
                  <a:srgbClr val="000000"/>
                </a:solidFill>
              </a:rPr>
              <a:t>．对</a:t>
            </a:r>
            <a:r>
              <a:rPr lang="en-US" altLang="zh-CN" dirty="0">
                <a:solidFill>
                  <a:srgbClr val="000000"/>
                </a:solidFill>
              </a:rPr>
              <a:t>E</a:t>
            </a:r>
            <a:r>
              <a:rPr lang="zh-CN" altLang="en-US" dirty="0">
                <a:solidFill>
                  <a:srgbClr val="000000"/>
                </a:solidFill>
              </a:rPr>
              <a:t>外贸公司投资采取权益法核算</a:t>
            </a:r>
            <a:r>
              <a:rPr lang="zh-CN" altLang="en-US" dirty="0" smtClean="0">
                <a:solidFill>
                  <a:srgbClr val="000000"/>
                </a:solidFill>
              </a:rPr>
              <a:t>，当年度</a:t>
            </a:r>
            <a:r>
              <a:rPr lang="zh-CN" altLang="en-US" dirty="0">
                <a:solidFill>
                  <a:srgbClr val="000000"/>
                </a:solidFill>
              </a:rPr>
              <a:t>分享的份额为</a:t>
            </a:r>
            <a:r>
              <a:rPr lang="en-US" altLang="zh-CN" dirty="0">
                <a:solidFill>
                  <a:srgbClr val="000000"/>
                </a:solidFill>
              </a:rPr>
              <a:t>160</a:t>
            </a:r>
            <a:r>
              <a:rPr lang="zh-CN" altLang="en-US" dirty="0">
                <a:solidFill>
                  <a:srgbClr val="000000"/>
                </a:solidFill>
              </a:rPr>
              <a:t>万元，这部分投资的投资成本为</a:t>
            </a:r>
            <a:r>
              <a:rPr lang="en-US" altLang="zh-CN" dirty="0">
                <a:solidFill>
                  <a:srgbClr val="000000"/>
                </a:solidFill>
              </a:rPr>
              <a:t>500</a:t>
            </a:r>
            <a:r>
              <a:rPr lang="zh-CN" altLang="en-US" dirty="0">
                <a:solidFill>
                  <a:srgbClr val="000000"/>
                </a:solidFill>
              </a:rPr>
              <a:t>万元；（董事会决议</a:t>
            </a:r>
            <a:r>
              <a:rPr lang="zh-CN" altLang="en-US" dirty="0" smtClean="0">
                <a:solidFill>
                  <a:srgbClr val="000000"/>
                </a:solidFill>
              </a:rPr>
              <a:t>分配上年</a:t>
            </a:r>
            <a:r>
              <a:rPr lang="zh-CN" altLang="en-US" dirty="0">
                <a:solidFill>
                  <a:srgbClr val="000000"/>
                </a:solidFill>
              </a:rPr>
              <a:t>利润</a:t>
            </a:r>
            <a:r>
              <a:rPr lang="zh-CN" altLang="en-US" dirty="0" smtClean="0">
                <a:solidFill>
                  <a:srgbClr val="000000"/>
                </a:solidFill>
              </a:rPr>
              <a:t>分配</a:t>
            </a:r>
            <a:r>
              <a:rPr lang="en-US" altLang="zh-CN" dirty="0" smtClean="0">
                <a:solidFill>
                  <a:srgbClr val="000000"/>
                </a:solidFill>
              </a:rPr>
              <a:t>20</a:t>
            </a:r>
            <a:r>
              <a:rPr lang="zh-CN" altLang="en-US" dirty="0">
                <a:solidFill>
                  <a:srgbClr val="000000"/>
                </a:solidFill>
              </a:rPr>
              <a:t>万元，冲减“长期投资”）</a:t>
            </a:r>
          </a:p>
          <a:p>
            <a:r>
              <a:rPr lang="en-US" altLang="zh-CN" dirty="0">
                <a:solidFill>
                  <a:srgbClr val="000000"/>
                </a:solidFill>
              </a:rPr>
              <a:t>4</a:t>
            </a:r>
            <a:r>
              <a:rPr lang="zh-CN" altLang="en-US" dirty="0" smtClean="0">
                <a:solidFill>
                  <a:srgbClr val="000000"/>
                </a:solidFill>
              </a:rPr>
              <a:t>．</a:t>
            </a:r>
            <a:r>
              <a:rPr lang="zh-CN" altLang="en-US" dirty="0">
                <a:solidFill>
                  <a:srgbClr val="000000"/>
                </a:solidFill>
              </a:rPr>
              <a:t>当</a:t>
            </a:r>
            <a:r>
              <a:rPr lang="zh-CN" altLang="en-US" dirty="0" smtClean="0">
                <a:solidFill>
                  <a:srgbClr val="000000"/>
                </a:solidFill>
              </a:rPr>
              <a:t>年</a:t>
            </a:r>
            <a:r>
              <a:rPr lang="en-US" altLang="zh-CN" dirty="0">
                <a:solidFill>
                  <a:srgbClr val="000000"/>
                </a:solidFill>
              </a:rPr>
              <a:t>2</a:t>
            </a:r>
            <a:r>
              <a:rPr lang="zh-CN" altLang="en-US" dirty="0">
                <a:solidFill>
                  <a:srgbClr val="000000"/>
                </a:solidFill>
              </a:rPr>
              <a:t>月以</a:t>
            </a:r>
            <a:r>
              <a:rPr lang="en-US" altLang="zh-CN" dirty="0">
                <a:solidFill>
                  <a:srgbClr val="000000"/>
                </a:solidFill>
              </a:rPr>
              <a:t>8</a:t>
            </a:r>
            <a:r>
              <a:rPr lang="zh-CN" altLang="en-US" dirty="0">
                <a:solidFill>
                  <a:srgbClr val="000000"/>
                </a:solidFill>
              </a:rPr>
              <a:t>元</a:t>
            </a:r>
            <a:r>
              <a:rPr lang="en-US" altLang="zh-CN" dirty="0">
                <a:solidFill>
                  <a:srgbClr val="000000"/>
                </a:solidFill>
              </a:rPr>
              <a:t>/</a:t>
            </a:r>
            <a:r>
              <a:rPr lang="zh-CN" altLang="en-US" dirty="0">
                <a:solidFill>
                  <a:srgbClr val="000000"/>
                </a:solidFill>
              </a:rPr>
              <a:t>股在二级市场购进</a:t>
            </a:r>
            <a:r>
              <a:rPr lang="en-US" altLang="zh-CN" dirty="0">
                <a:solidFill>
                  <a:srgbClr val="000000"/>
                </a:solidFill>
              </a:rPr>
              <a:t>F</a:t>
            </a:r>
            <a:r>
              <a:rPr lang="zh-CN" altLang="en-US" dirty="0">
                <a:solidFill>
                  <a:srgbClr val="000000"/>
                </a:solidFill>
              </a:rPr>
              <a:t>上市公司的流通股</a:t>
            </a:r>
            <a:r>
              <a:rPr lang="en-US" altLang="zh-CN" dirty="0">
                <a:solidFill>
                  <a:srgbClr val="000000"/>
                </a:solidFill>
              </a:rPr>
              <a:t>200</a:t>
            </a:r>
            <a:r>
              <a:rPr lang="zh-CN" altLang="en-US" dirty="0">
                <a:solidFill>
                  <a:srgbClr val="000000"/>
                </a:solidFill>
              </a:rPr>
              <a:t>万元股（每股面值</a:t>
            </a:r>
            <a:r>
              <a:rPr lang="en-US" altLang="zh-CN" dirty="0">
                <a:solidFill>
                  <a:srgbClr val="000000"/>
                </a:solidFill>
              </a:rPr>
              <a:t>1</a:t>
            </a:r>
            <a:r>
              <a:rPr lang="zh-CN" altLang="en-US" dirty="0">
                <a:solidFill>
                  <a:srgbClr val="000000"/>
                </a:solidFill>
              </a:rPr>
              <a:t>元</a:t>
            </a:r>
            <a:r>
              <a:rPr lang="zh-CN" altLang="en-US" dirty="0" smtClean="0">
                <a:solidFill>
                  <a:srgbClr val="000000"/>
                </a:solidFill>
              </a:rPr>
              <a:t>），当年</a:t>
            </a:r>
            <a:r>
              <a:rPr lang="en-US" altLang="zh-CN" dirty="0">
                <a:solidFill>
                  <a:srgbClr val="000000"/>
                </a:solidFill>
              </a:rPr>
              <a:t>6</a:t>
            </a:r>
            <a:r>
              <a:rPr lang="zh-CN" altLang="en-US" dirty="0">
                <a:solidFill>
                  <a:srgbClr val="000000"/>
                </a:solidFill>
              </a:rPr>
              <a:t>月</a:t>
            </a:r>
            <a:r>
              <a:rPr lang="en-US" altLang="zh-CN" dirty="0">
                <a:solidFill>
                  <a:srgbClr val="000000"/>
                </a:solidFill>
              </a:rPr>
              <a:t>F</a:t>
            </a:r>
            <a:r>
              <a:rPr lang="zh-CN" altLang="en-US" dirty="0">
                <a:solidFill>
                  <a:srgbClr val="000000"/>
                </a:solidFill>
              </a:rPr>
              <a:t>上市公司股东大会决议</a:t>
            </a:r>
            <a:r>
              <a:rPr lang="en-US" altLang="zh-CN" dirty="0">
                <a:solidFill>
                  <a:srgbClr val="000000"/>
                </a:solidFill>
              </a:rPr>
              <a:t>10</a:t>
            </a:r>
            <a:r>
              <a:rPr lang="zh-CN" altLang="en-US" dirty="0">
                <a:solidFill>
                  <a:srgbClr val="000000"/>
                </a:solidFill>
              </a:rPr>
              <a:t>转</a:t>
            </a:r>
            <a:r>
              <a:rPr lang="en-US" altLang="zh-CN" dirty="0">
                <a:solidFill>
                  <a:srgbClr val="000000"/>
                </a:solidFill>
              </a:rPr>
              <a:t>5</a:t>
            </a:r>
            <a:r>
              <a:rPr lang="zh-CN" altLang="en-US" dirty="0">
                <a:solidFill>
                  <a:srgbClr val="000000"/>
                </a:solidFill>
              </a:rPr>
              <a:t>派</a:t>
            </a:r>
            <a:r>
              <a:rPr lang="en-US" altLang="zh-CN" dirty="0">
                <a:solidFill>
                  <a:srgbClr val="000000"/>
                </a:solidFill>
              </a:rPr>
              <a:t>2</a:t>
            </a:r>
            <a:r>
              <a:rPr lang="zh-CN" altLang="en-US" dirty="0">
                <a:solidFill>
                  <a:srgbClr val="000000"/>
                </a:solidFill>
              </a:rPr>
              <a:t>送</a:t>
            </a:r>
            <a:r>
              <a:rPr lang="en-US" altLang="zh-CN" dirty="0">
                <a:solidFill>
                  <a:srgbClr val="000000"/>
                </a:solidFill>
              </a:rPr>
              <a:t>1</a:t>
            </a:r>
            <a:r>
              <a:rPr lang="zh-CN" altLang="en-US" dirty="0">
                <a:solidFill>
                  <a:srgbClr val="000000"/>
                </a:solidFill>
              </a:rPr>
              <a:t>，以股票溢价所形成的资本公积每</a:t>
            </a:r>
            <a:r>
              <a:rPr lang="en-US" altLang="zh-CN" dirty="0">
                <a:solidFill>
                  <a:srgbClr val="000000"/>
                </a:solidFill>
              </a:rPr>
              <a:t>10</a:t>
            </a:r>
            <a:r>
              <a:rPr lang="zh-CN" altLang="en-US" dirty="0">
                <a:solidFill>
                  <a:srgbClr val="000000"/>
                </a:solidFill>
              </a:rPr>
              <a:t>股转增股本</a:t>
            </a:r>
            <a:r>
              <a:rPr lang="en-US" altLang="zh-CN" dirty="0">
                <a:solidFill>
                  <a:srgbClr val="000000"/>
                </a:solidFill>
              </a:rPr>
              <a:t>5</a:t>
            </a:r>
            <a:r>
              <a:rPr lang="zh-CN" altLang="en-US" dirty="0">
                <a:solidFill>
                  <a:srgbClr val="000000"/>
                </a:solidFill>
              </a:rPr>
              <a:t>股；以未分配利润每</a:t>
            </a:r>
            <a:r>
              <a:rPr lang="en-US" altLang="zh-CN" dirty="0">
                <a:solidFill>
                  <a:srgbClr val="000000"/>
                </a:solidFill>
              </a:rPr>
              <a:t>10</a:t>
            </a:r>
            <a:r>
              <a:rPr lang="zh-CN" altLang="en-US" dirty="0">
                <a:solidFill>
                  <a:srgbClr val="000000"/>
                </a:solidFill>
              </a:rPr>
              <a:t>股现金分红</a:t>
            </a:r>
            <a:r>
              <a:rPr lang="en-US" altLang="zh-CN" dirty="0">
                <a:solidFill>
                  <a:srgbClr val="000000"/>
                </a:solidFill>
              </a:rPr>
              <a:t>2</a:t>
            </a:r>
            <a:r>
              <a:rPr lang="zh-CN" altLang="en-US" dirty="0">
                <a:solidFill>
                  <a:srgbClr val="000000"/>
                </a:solidFill>
              </a:rPr>
              <a:t>元，企业以现金分红</a:t>
            </a:r>
            <a:r>
              <a:rPr lang="en-US" altLang="zh-CN" dirty="0">
                <a:solidFill>
                  <a:srgbClr val="000000"/>
                </a:solidFill>
              </a:rPr>
              <a:t>40</a:t>
            </a:r>
            <a:r>
              <a:rPr lang="zh-CN" altLang="en-US" dirty="0">
                <a:solidFill>
                  <a:srgbClr val="000000"/>
                </a:solidFill>
              </a:rPr>
              <a:t>万元计入“投资收益”（以未分利润每</a:t>
            </a:r>
            <a:r>
              <a:rPr lang="en-US" altLang="zh-CN" dirty="0">
                <a:solidFill>
                  <a:srgbClr val="000000"/>
                </a:solidFill>
              </a:rPr>
              <a:t>10</a:t>
            </a:r>
            <a:r>
              <a:rPr lang="zh-CN" altLang="en-US" dirty="0">
                <a:solidFill>
                  <a:srgbClr val="000000"/>
                </a:solidFill>
              </a:rPr>
              <a:t>股转增</a:t>
            </a:r>
            <a:r>
              <a:rPr lang="en-US" altLang="zh-CN" dirty="0">
                <a:solidFill>
                  <a:srgbClr val="000000"/>
                </a:solidFill>
              </a:rPr>
              <a:t>1</a:t>
            </a:r>
            <a:r>
              <a:rPr lang="zh-CN" altLang="en-US" dirty="0">
                <a:solidFill>
                  <a:srgbClr val="000000"/>
                </a:solidFill>
              </a:rPr>
              <a:t>股增加</a:t>
            </a:r>
            <a:r>
              <a:rPr lang="en-US" altLang="zh-CN" dirty="0">
                <a:solidFill>
                  <a:srgbClr val="000000"/>
                </a:solidFill>
              </a:rPr>
              <a:t>20</a:t>
            </a:r>
            <a:r>
              <a:rPr lang="zh-CN" altLang="en-US" dirty="0">
                <a:solidFill>
                  <a:srgbClr val="000000"/>
                </a:solidFill>
              </a:rPr>
              <a:t>万元，企业未作账务处理）</a:t>
            </a:r>
          </a:p>
          <a:p>
            <a:r>
              <a:rPr lang="en-US" altLang="zh-CN" dirty="0">
                <a:solidFill>
                  <a:srgbClr val="000000"/>
                </a:solidFill>
              </a:rPr>
              <a:t>5.</a:t>
            </a:r>
            <a:r>
              <a:rPr lang="zh-CN" altLang="en-US" dirty="0">
                <a:solidFill>
                  <a:srgbClr val="000000"/>
                </a:solidFill>
              </a:rPr>
              <a:t>投资于合伙企业</a:t>
            </a:r>
            <a:r>
              <a:rPr lang="en-US" altLang="zh-CN" dirty="0">
                <a:solidFill>
                  <a:srgbClr val="000000"/>
                </a:solidFill>
              </a:rPr>
              <a:t>G</a:t>
            </a:r>
            <a:r>
              <a:rPr lang="zh-CN" altLang="en-US" dirty="0">
                <a:solidFill>
                  <a:srgbClr val="000000"/>
                </a:solidFill>
              </a:rPr>
              <a:t>占</a:t>
            </a:r>
            <a:r>
              <a:rPr lang="en-US" altLang="zh-CN" dirty="0">
                <a:solidFill>
                  <a:srgbClr val="000000"/>
                </a:solidFill>
              </a:rPr>
              <a:t>30%</a:t>
            </a:r>
            <a:r>
              <a:rPr lang="zh-CN" altLang="en-US" dirty="0">
                <a:solidFill>
                  <a:srgbClr val="000000"/>
                </a:solidFill>
              </a:rPr>
              <a:t>股份</a:t>
            </a:r>
            <a:r>
              <a:rPr lang="zh-CN" altLang="en-US" dirty="0" smtClean="0">
                <a:solidFill>
                  <a:srgbClr val="000000"/>
                </a:solidFill>
              </a:rPr>
              <a:t>，当年</a:t>
            </a:r>
            <a:r>
              <a:rPr lang="zh-CN" altLang="en-US" dirty="0">
                <a:solidFill>
                  <a:srgbClr val="000000"/>
                </a:solidFill>
              </a:rPr>
              <a:t>合伙企业实现利润</a:t>
            </a:r>
            <a:r>
              <a:rPr lang="en-US" altLang="zh-CN" dirty="0">
                <a:solidFill>
                  <a:srgbClr val="000000"/>
                </a:solidFill>
              </a:rPr>
              <a:t>150</a:t>
            </a:r>
            <a:r>
              <a:rPr lang="zh-CN" altLang="en-US" dirty="0">
                <a:solidFill>
                  <a:srgbClr val="000000"/>
                </a:solidFill>
              </a:rPr>
              <a:t>万元，汇算清缴确认所得</a:t>
            </a:r>
            <a:r>
              <a:rPr lang="en-US" altLang="zh-CN" dirty="0">
                <a:solidFill>
                  <a:srgbClr val="000000"/>
                </a:solidFill>
              </a:rPr>
              <a:t>180</a:t>
            </a:r>
            <a:r>
              <a:rPr lang="zh-CN" altLang="en-US" dirty="0">
                <a:solidFill>
                  <a:srgbClr val="000000"/>
                </a:solidFill>
              </a:rPr>
              <a:t>万元，当年未分配；</a:t>
            </a:r>
            <a:r>
              <a:rPr lang="zh-CN" altLang="en-US" dirty="0" smtClean="0">
                <a:solidFill>
                  <a:srgbClr val="000000"/>
                </a:solidFill>
              </a:rPr>
              <a:t>收到上年度</a:t>
            </a:r>
            <a:r>
              <a:rPr lang="zh-CN" altLang="en-US" dirty="0">
                <a:solidFill>
                  <a:srgbClr val="000000"/>
                </a:solidFill>
              </a:rPr>
              <a:t>分红</a:t>
            </a:r>
            <a:r>
              <a:rPr lang="en-US" altLang="zh-CN" dirty="0">
                <a:solidFill>
                  <a:srgbClr val="000000"/>
                </a:solidFill>
              </a:rPr>
              <a:t>40</a:t>
            </a:r>
            <a:r>
              <a:rPr lang="zh-CN" altLang="en-US" dirty="0">
                <a:solidFill>
                  <a:srgbClr val="000000"/>
                </a:solidFill>
              </a:rPr>
              <a:t>万元计入投资收益</a:t>
            </a:r>
          </a:p>
          <a:p>
            <a:r>
              <a:rPr lang="en-US" altLang="zh-CN" dirty="0">
                <a:solidFill>
                  <a:srgbClr val="000000"/>
                </a:solidFill>
              </a:rPr>
              <a:t>6.</a:t>
            </a:r>
            <a:r>
              <a:rPr lang="zh-CN" altLang="en-US" dirty="0">
                <a:solidFill>
                  <a:srgbClr val="000000"/>
                </a:solidFill>
              </a:rPr>
              <a:t>购置金融衍生工具，年末确认资产增值</a:t>
            </a:r>
            <a:r>
              <a:rPr lang="en-US" altLang="zh-CN" dirty="0">
                <a:solidFill>
                  <a:srgbClr val="000000"/>
                </a:solidFill>
              </a:rPr>
              <a:t>60</a:t>
            </a:r>
            <a:r>
              <a:rPr lang="zh-CN" altLang="en-US" dirty="0">
                <a:solidFill>
                  <a:srgbClr val="000000"/>
                </a:solidFill>
              </a:rPr>
              <a:t>万元，计入“投资收益”</a:t>
            </a:r>
          </a:p>
          <a:p>
            <a:endParaRPr lang="zh-CN" altLang="en-US" dirty="0"/>
          </a:p>
        </p:txBody>
      </p:sp>
    </p:spTree>
    <p:extLst>
      <p:ext uri="{BB962C8B-B14F-4D97-AF65-F5344CB8AC3E}">
        <p14:creationId xmlns:p14="http://schemas.microsoft.com/office/powerpoint/2010/main" val="3163072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lstStyle/>
          <a:p>
            <a:pPr>
              <a:lnSpc>
                <a:spcPct val="90000"/>
              </a:lnSpc>
            </a:pPr>
            <a:r>
              <a:rPr lang="zh-CN" altLang="en-US" dirty="0">
                <a:solidFill>
                  <a:srgbClr val="FF0000"/>
                </a:solidFill>
              </a:rPr>
              <a:t>企业所得税处理</a:t>
            </a:r>
          </a:p>
          <a:p>
            <a:pPr>
              <a:lnSpc>
                <a:spcPct val="90000"/>
              </a:lnSpc>
            </a:pPr>
            <a:r>
              <a:rPr lang="en-US" altLang="zh-CN" dirty="0">
                <a:solidFill>
                  <a:srgbClr val="000000"/>
                </a:solidFill>
              </a:rPr>
              <a:t>1</a:t>
            </a:r>
            <a:r>
              <a:rPr lang="zh-CN" altLang="en-US" dirty="0">
                <a:solidFill>
                  <a:srgbClr val="000000"/>
                </a:solidFill>
              </a:rPr>
              <a:t>．</a:t>
            </a:r>
            <a:r>
              <a:rPr lang="en-US" altLang="zh-CN" dirty="0">
                <a:solidFill>
                  <a:srgbClr val="000000"/>
                </a:solidFill>
              </a:rPr>
              <a:t>A</a:t>
            </a:r>
            <a:r>
              <a:rPr lang="zh-CN" altLang="en-US" dirty="0">
                <a:solidFill>
                  <a:srgbClr val="000000"/>
                </a:solidFill>
              </a:rPr>
              <a:t>商场股权转让损失</a:t>
            </a:r>
            <a:r>
              <a:rPr lang="en-US" altLang="zh-CN" dirty="0">
                <a:solidFill>
                  <a:srgbClr val="000000"/>
                </a:solidFill>
              </a:rPr>
              <a:t>50</a:t>
            </a:r>
            <a:r>
              <a:rPr lang="zh-CN" altLang="en-US" dirty="0">
                <a:solidFill>
                  <a:srgbClr val="000000"/>
                </a:solidFill>
              </a:rPr>
              <a:t>万元，清单申报在企业所得税税前扣除 </a:t>
            </a:r>
          </a:p>
          <a:p>
            <a:pPr>
              <a:lnSpc>
                <a:spcPct val="90000"/>
              </a:lnSpc>
            </a:pPr>
            <a:r>
              <a:rPr lang="en-US" altLang="zh-CN" dirty="0">
                <a:solidFill>
                  <a:srgbClr val="000000"/>
                </a:solidFill>
              </a:rPr>
              <a:t>2</a:t>
            </a:r>
            <a:r>
              <a:rPr lang="zh-CN" altLang="en-US" dirty="0">
                <a:solidFill>
                  <a:srgbClr val="000000"/>
                </a:solidFill>
              </a:rPr>
              <a:t>．权益法核算的分担的</a:t>
            </a:r>
            <a:r>
              <a:rPr lang="en-US" altLang="zh-CN" dirty="0">
                <a:solidFill>
                  <a:srgbClr val="000000"/>
                </a:solidFill>
              </a:rPr>
              <a:t>B</a:t>
            </a:r>
            <a:r>
              <a:rPr lang="zh-CN" altLang="en-US" dirty="0">
                <a:solidFill>
                  <a:srgbClr val="000000"/>
                </a:solidFill>
              </a:rPr>
              <a:t>工厂的亏损，不允许在企业所得税税前扣除 </a:t>
            </a:r>
          </a:p>
          <a:p>
            <a:pPr>
              <a:lnSpc>
                <a:spcPct val="90000"/>
              </a:lnSpc>
            </a:pPr>
            <a:r>
              <a:rPr lang="en-US" altLang="zh-CN" dirty="0">
                <a:solidFill>
                  <a:srgbClr val="000000"/>
                </a:solidFill>
              </a:rPr>
              <a:t>3</a:t>
            </a:r>
            <a:r>
              <a:rPr lang="zh-CN" altLang="en-US" dirty="0">
                <a:solidFill>
                  <a:srgbClr val="000000"/>
                </a:solidFill>
              </a:rPr>
              <a:t>．转让</a:t>
            </a:r>
            <a:r>
              <a:rPr lang="en-US" altLang="zh-CN" dirty="0">
                <a:solidFill>
                  <a:srgbClr val="000000"/>
                </a:solidFill>
              </a:rPr>
              <a:t>C</a:t>
            </a:r>
            <a:r>
              <a:rPr lang="zh-CN" altLang="en-US" dirty="0">
                <a:solidFill>
                  <a:srgbClr val="000000"/>
                </a:solidFill>
              </a:rPr>
              <a:t>公司的股权收益</a:t>
            </a:r>
            <a:r>
              <a:rPr lang="en-US" altLang="zh-CN" dirty="0">
                <a:solidFill>
                  <a:srgbClr val="000000"/>
                </a:solidFill>
              </a:rPr>
              <a:t>200</a:t>
            </a:r>
            <a:r>
              <a:rPr lang="zh-CN" altLang="en-US" dirty="0">
                <a:solidFill>
                  <a:srgbClr val="000000"/>
                </a:solidFill>
              </a:rPr>
              <a:t>万元，属于财产转让所得，应计入当年应纳税所得额缴纳企业所得税 </a:t>
            </a:r>
          </a:p>
          <a:p>
            <a:pPr>
              <a:lnSpc>
                <a:spcPct val="90000"/>
              </a:lnSpc>
            </a:pPr>
            <a:r>
              <a:rPr lang="en-US" altLang="zh-CN" dirty="0">
                <a:solidFill>
                  <a:srgbClr val="000000"/>
                </a:solidFill>
              </a:rPr>
              <a:t>4</a:t>
            </a:r>
            <a:r>
              <a:rPr lang="zh-CN" altLang="en-US" dirty="0">
                <a:solidFill>
                  <a:srgbClr val="000000"/>
                </a:solidFill>
              </a:rPr>
              <a:t>．投资的</a:t>
            </a:r>
            <a:r>
              <a:rPr lang="en-US" altLang="zh-CN" dirty="0">
                <a:solidFill>
                  <a:srgbClr val="000000"/>
                </a:solidFill>
              </a:rPr>
              <a:t>D</a:t>
            </a:r>
            <a:r>
              <a:rPr lang="zh-CN" altLang="en-US" dirty="0">
                <a:solidFill>
                  <a:srgbClr val="000000"/>
                </a:solidFill>
              </a:rPr>
              <a:t>贸易公司注销清算分得的剩余资产，其中相当于</a:t>
            </a:r>
            <a:r>
              <a:rPr lang="en-US" altLang="zh-CN" dirty="0">
                <a:solidFill>
                  <a:srgbClr val="000000"/>
                </a:solidFill>
              </a:rPr>
              <a:t>D</a:t>
            </a:r>
            <a:r>
              <a:rPr lang="zh-CN" altLang="en-US" dirty="0">
                <a:solidFill>
                  <a:srgbClr val="000000"/>
                </a:solidFill>
              </a:rPr>
              <a:t>贸易公司累计未分配利润和累计盈余公积应当分得的部分</a:t>
            </a:r>
            <a:r>
              <a:rPr lang="en-US" altLang="zh-CN" dirty="0">
                <a:solidFill>
                  <a:srgbClr val="000000"/>
                </a:solidFill>
              </a:rPr>
              <a:t>60</a:t>
            </a:r>
            <a:r>
              <a:rPr lang="zh-CN" altLang="en-US" dirty="0">
                <a:solidFill>
                  <a:srgbClr val="000000"/>
                </a:solidFill>
              </a:rPr>
              <a:t>万元，确认为股息性所得，免征企业所得税；减除股息所得后超过投资成本部分</a:t>
            </a:r>
            <a:r>
              <a:rPr lang="en-US" altLang="zh-CN" dirty="0">
                <a:solidFill>
                  <a:srgbClr val="000000"/>
                </a:solidFill>
              </a:rPr>
              <a:t>40</a:t>
            </a:r>
            <a:r>
              <a:rPr lang="zh-CN" altLang="en-US" dirty="0">
                <a:solidFill>
                  <a:srgbClr val="000000"/>
                </a:solidFill>
              </a:rPr>
              <a:t>万元，确认为投资资产转让所得，应计入当年应纳税所得额缴纳企业所得税（应纳税调减</a:t>
            </a:r>
            <a:r>
              <a:rPr lang="en-US" altLang="zh-CN" dirty="0">
                <a:solidFill>
                  <a:srgbClr val="000000"/>
                </a:solidFill>
              </a:rPr>
              <a:t>60</a:t>
            </a:r>
            <a:r>
              <a:rPr lang="zh-CN" altLang="en-US" dirty="0">
                <a:solidFill>
                  <a:srgbClr val="000000"/>
                </a:solidFill>
              </a:rPr>
              <a:t>万元）</a:t>
            </a:r>
          </a:p>
          <a:p>
            <a:endParaRPr lang="zh-CN" altLang="en-US" dirty="0"/>
          </a:p>
        </p:txBody>
      </p:sp>
    </p:spTree>
    <p:extLst>
      <p:ext uri="{BB962C8B-B14F-4D97-AF65-F5344CB8AC3E}">
        <p14:creationId xmlns:p14="http://schemas.microsoft.com/office/powerpoint/2010/main" val="16946005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投资收益所得税处理</a:t>
            </a:r>
            <a:endParaRPr lang="zh-CN" altLang="en-US" dirty="0"/>
          </a:p>
        </p:txBody>
      </p:sp>
      <p:sp>
        <p:nvSpPr>
          <p:cNvPr id="3" name="内容占位符 2"/>
          <p:cNvSpPr>
            <a:spLocks noGrp="1"/>
          </p:cNvSpPr>
          <p:nvPr>
            <p:ph idx="1"/>
          </p:nvPr>
        </p:nvSpPr>
        <p:spPr/>
        <p:txBody>
          <a:bodyPr/>
          <a:lstStyle/>
          <a:p>
            <a:pPr>
              <a:lnSpc>
                <a:spcPct val="90000"/>
              </a:lnSpc>
            </a:pPr>
            <a:r>
              <a:rPr lang="en-US" altLang="zh-CN" dirty="0">
                <a:solidFill>
                  <a:srgbClr val="000000"/>
                </a:solidFill>
              </a:rPr>
              <a:t>5. E</a:t>
            </a:r>
            <a:r>
              <a:rPr lang="zh-CN" altLang="en-US" dirty="0">
                <a:solidFill>
                  <a:srgbClr val="000000"/>
                </a:solidFill>
              </a:rPr>
              <a:t>外贸公司权益法核算分享所得</a:t>
            </a:r>
            <a:r>
              <a:rPr lang="en-US" altLang="zh-CN" dirty="0">
                <a:solidFill>
                  <a:srgbClr val="000000"/>
                </a:solidFill>
              </a:rPr>
              <a:t>160</a:t>
            </a:r>
            <a:r>
              <a:rPr lang="zh-CN" altLang="en-US" dirty="0">
                <a:solidFill>
                  <a:srgbClr val="000000"/>
                </a:solidFill>
              </a:rPr>
              <a:t>万元，不属于当年度的应税收入，（应纳税调</a:t>
            </a:r>
            <a:r>
              <a:rPr lang="zh-CN" altLang="en-US" dirty="0">
                <a:solidFill>
                  <a:srgbClr val="FF0000"/>
                </a:solidFill>
              </a:rPr>
              <a:t>减</a:t>
            </a:r>
            <a:r>
              <a:rPr lang="en-US" altLang="zh-CN" dirty="0">
                <a:solidFill>
                  <a:srgbClr val="000000"/>
                </a:solidFill>
              </a:rPr>
              <a:t>160</a:t>
            </a:r>
            <a:r>
              <a:rPr lang="zh-CN" altLang="en-US" dirty="0">
                <a:solidFill>
                  <a:srgbClr val="000000"/>
                </a:solidFill>
              </a:rPr>
              <a:t>万元）</a:t>
            </a:r>
            <a:r>
              <a:rPr lang="zh-CN" altLang="en-US" dirty="0">
                <a:solidFill>
                  <a:srgbClr val="FF0000"/>
                </a:solidFill>
              </a:rPr>
              <a:t>；</a:t>
            </a:r>
            <a:r>
              <a:rPr lang="zh-CN" altLang="en-US" dirty="0">
                <a:solidFill>
                  <a:srgbClr val="000000"/>
                </a:solidFill>
              </a:rPr>
              <a:t>但分得</a:t>
            </a:r>
            <a:r>
              <a:rPr lang="zh-CN" altLang="en-US" dirty="0" smtClean="0">
                <a:solidFill>
                  <a:srgbClr val="000000"/>
                </a:solidFill>
              </a:rPr>
              <a:t>的上年度</a:t>
            </a:r>
            <a:r>
              <a:rPr lang="zh-CN" altLang="en-US" dirty="0">
                <a:solidFill>
                  <a:srgbClr val="000000"/>
                </a:solidFill>
              </a:rPr>
              <a:t>所得</a:t>
            </a:r>
            <a:r>
              <a:rPr lang="en-US" altLang="zh-CN" dirty="0">
                <a:solidFill>
                  <a:srgbClr val="000000"/>
                </a:solidFill>
              </a:rPr>
              <a:t>20</a:t>
            </a:r>
            <a:r>
              <a:rPr lang="zh-CN" altLang="en-US" dirty="0">
                <a:solidFill>
                  <a:srgbClr val="000000"/>
                </a:solidFill>
              </a:rPr>
              <a:t>万元，应作为属于当年度收入，并符合免税条件，一方面作纳税调增（未计收入），另一方面作纳税调减（免税收入）（应纳税调增、调减各</a:t>
            </a:r>
            <a:r>
              <a:rPr lang="en-US" altLang="zh-CN" dirty="0">
                <a:solidFill>
                  <a:srgbClr val="000000"/>
                </a:solidFill>
              </a:rPr>
              <a:t>20</a:t>
            </a:r>
            <a:r>
              <a:rPr lang="zh-CN" altLang="en-US" dirty="0">
                <a:solidFill>
                  <a:srgbClr val="000000"/>
                </a:solidFill>
              </a:rPr>
              <a:t>万元）</a:t>
            </a:r>
          </a:p>
          <a:p>
            <a:pPr>
              <a:lnSpc>
                <a:spcPct val="90000"/>
              </a:lnSpc>
            </a:pPr>
            <a:r>
              <a:rPr lang="en-US" altLang="zh-CN" dirty="0">
                <a:solidFill>
                  <a:srgbClr val="000000"/>
                </a:solidFill>
              </a:rPr>
              <a:t>6.</a:t>
            </a:r>
            <a:r>
              <a:rPr lang="zh-CN" altLang="en-US" dirty="0">
                <a:solidFill>
                  <a:srgbClr val="000000"/>
                </a:solidFill>
              </a:rPr>
              <a:t>股票溢价所形成的资本公积每</a:t>
            </a:r>
            <a:r>
              <a:rPr lang="en-US" altLang="zh-CN" dirty="0">
                <a:solidFill>
                  <a:srgbClr val="000000"/>
                </a:solidFill>
              </a:rPr>
              <a:t>10</a:t>
            </a:r>
            <a:r>
              <a:rPr lang="zh-CN" altLang="en-US" dirty="0">
                <a:solidFill>
                  <a:srgbClr val="000000"/>
                </a:solidFill>
              </a:rPr>
              <a:t>股转增股本</a:t>
            </a:r>
            <a:r>
              <a:rPr lang="en-US" altLang="zh-CN" dirty="0">
                <a:solidFill>
                  <a:srgbClr val="000000"/>
                </a:solidFill>
              </a:rPr>
              <a:t>5</a:t>
            </a:r>
            <a:r>
              <a:rPr lang="zh-CN" altLang="en-US" dirty="0">
                <a:solidFill>
                  <a:srgbClr val="000000"/>
                </a:solidFill>
              </a:rPr>
              <a:t>股，不作利润分配，也不调整股权投资成本；以未分配利润每</a:t>
            </a:r>
            <a:r>
              <a:rPr lang="en-US" altLang="zh-CN" dirty="0">
                <a:solidFill>
                  <a:srgbClr val="000000"/>
                </a:solidFill>
              </a:rPr>
              <a:t>10</a:t>
            </a:r>
            <a:r>
              <a:rPr lang="zh-CN" altLang="en-US" dirty="0">
                <a:solidFill>
                  <a:srgbClr val="000000"/>
                </a:solidFill>
              </a:rPr>
              <a:t>股现金分红</a:t>
            </a:r>
            <a:r>
              <a:rPr lang="en-US" altLang="zh-CN" dirty="0">
                <a:solidFill>
                  <a:srgbClr val="000000"/>
                </a:solidFill>
              </a:rPr>
              <a:t>2</a:t>
            </a:r>
            <a:r>
              <a:rPr lang="zh-CN" altLang="en-US" dirty="0">
                <a:solidFill>
                  <a:srgbClr val="000000"/>
                </a:solidFill>
              </a:rPr>
              <a:t>元计</a:t>
            </a:r>
            <a:r>
              <a:rPr lang="en-US" altLang="zh-CN" dirty="0">
                <a:solidFill>
                  <a:srgbClr val="000000"/>
                </a:solidFill>
              </a:rPr>
              <a:t>40</a:t>
            </a:r>
            <a:r>
              <a:rPr lang="zh-CN" altLang="en-US" dirty="0">
                <a:solidFill>
                  <a:srgbClr val="000000"/>
                </a:solidFill>
              </a:rPr>
              <a:t>万元，不符合免税条件，应按规定并计所得纳税；以未分利润每</a:t>
            </a:r>
            <a:r>
              <a:rPr lang="en-US" altLang="zh-CN" dirty="0">
                <a:solidFill>
                  <a:srgbClr val="000000"/>
                </a:solidFill>
              </a:rPr>
              <a:t>10</a:t>
            </a:r>
            <a:r>
              <a:rPr lang="zh-CN" altLang="en-US" dirty="0">
                <a:solidFill>
                  <a:srgbClr val="000000"/>
                </a:solidFill>
              </a:rPr>
              <a:t>股转增</a:t>
            </a:r>
            <a:r>
              <a:rPr lang="en-US" altLang="zh-CN" dirty="0">
                <a:solidFill>
                  <a:srgbClr val="000000"/>
                </a:solidFill>
              </a:rPr>
              <a:t>1</a:t>
            </a:r>
            <a:r>
              <a:rPr lang="zh-CN" altLang="en-US" dirty="0">
                <a:solidFill>
                  <a:srgbClr val="000000"/>
                </a:solidFill>
              </a:rPr>
              <a:t>股计</a:t>
            </a:r>
            <a:r>
              <a:rPr lang="en-US" altLang="zh-CN" dirty="0">
                <a:solidFill>
                  <a:srgbClr val="000000"/>
                </a:solidFill>
              </a:rPr>
              <a:t>20</a:t>
            </a:r>
            <a:r>
              <a:rPr lang="zh-CN" altLang="en-US" dirty="0">
                <a:solidFill>
                  <a:srgbClr val="000000"/>
                </a:solidFill>
              </a:rPr>
              <a:t>万元，一方面按规定并计所得纳税，另一方面调增股权投资计税基础</a:t>
            </a:r>
            <a:r>
              <a:rPr lang="en-US" altLang="zh-CN" dirty="0">
                <a:solidFill>
                  <a:srgbClr val="000000"/>
                </a:solidFill>
              </a:rPr>
              <a:t>20</a:t>
            </a:r>
            <a:r>
              <a:rPr lang="zh-CN" altLang="en-US" dirty="0">
                <a:solidFill>
                  <a:srgbClr val="000000"/>
                </a:solidFill>
              </a:rPr>
              <a:t>万元</a:t>
            </a:r>
          </a:p>
          <a:p>
            <a:pPr>
              <a:lnSpc>
                <a:spcPct val="90000"/>
              </a:lnSpc>
            </a:pPr>
            <a:r>
              <a:rPr lang="en-US" altLang="zh-CN" dirty="0">
                <a:solidFill>
                  <a:srgbClr val="000000"/>
                </a:solidFill>
              </a:rPr>
              <a:t>7.</a:t>
            </a:r>
            <a:r>
              <a:rPr lang="zh-CN" altLang="en-US" dirty="0">
                <a:solidFill>
                  <a:srgbClr val="000000"/>
                </a:solidFill>
              </a:rPr>
              <a:t>投资于合伙企业应并计所得</a:t>
            </a:r>
            <a:r>
              <a:rPr lang="en-US" altLang="zh-CN" dirty="0">
                <a:solidFill>
                  <a:srgbClr val="000000"/>
                </a:solidFill>
              </a:rPr>
              <a:t>54</a:t>
            </a:r>
            <a:r>
              <a:rPr lang="zh-CN" altLang="en-US" dirty="0">
                <a:solidFill>
                  <a:srgbClr val="000000"/>
                </a:solidFill>
              </a:rPr>
              <a:t>万元（</a:t>
            </a:r>
            <a:r>
              <a:rPr lang="en-US" altLang="zh-CN" dirty="0">
                <a:solidFill>
                  <a:srgbClr val="000000"/>
                </a:solidFill>
              </a:rPr>
              <a:t>180×30%</a:t>
            </a:r>
            <a:r>
              <a:rPr lang="zh-CN" altLang="en-US" dirty="0">
                <a:solidFill>
                  <a:srgbClr val="000000"/>
                </a:solidFill>
              </a:rPr>
              <a:t>）纳税</a:t>
            </a:r>
          </a:p>
          <a:p>
            <a:pPr>
              <a:lnSpc>
                <a:spcPct val="90000"/>
              </a:lnSpc>
            </a:pPr>
            <a:r>
              <a:rPr lang="en-US" altLang="zh-CN" dirty="0">
                <a:solidFill>
                  <a:srgbClr val="000000"/>
                </a:solidFill>
              </a:rPr>
              <a:t>8.</a:t>
            </a:r>
            <a:r>
              <a:rPr lang="zh-CN" altLang="en-US" dirty="0">
                <a:solidFill>
                  <a:srgbClr val="000000"/>
                </a:solidFill>
              </a:rPr>
              <a:t>购置金融衍生工具，年末确认资产增值</a:t>
            </a:r>
            <a:r>
              <a:rPr lang="en-US" altLang="zh-CN" dirty="0">
                <a:solidFill>
                  <a:srgbClr val="000000"/>
                </a:solidFill>
              </a:rPr>
              <a:t>60</a:t>
            </a:r>
            <a:r>
              <a:rPr lang="zh-CN" altLang="en-US" dirty="0">
                <a:solidFill>
                  <a:srgbClr val="000000"/>
                </a:solidFill>
              </a:rPr>
              <a:t>万元，不属于应税所得，作纳税调减</a:t>
            </a:r>
          </a:p>
          <a:p>
            <a:pPr>
              <a:lnSpc>
                <a:spcPct val="90000"/>
              </a:lnSpc>
            </a:pPr>
            <a:r>
              <a:rPr lang="zh-CN" altLang="en-US" dirty="0">
                <a:solidFill>
                  <a:srgbClr val="000000"/>
                </a:solidFill>
              </a:rPr>
              <a:t>免税收入</a:t>
            </a:r>
            <a:r>
              <a:rPr lang="en-US" altLang="zh-CN" dirty="0">
                <a:solidFill>
                  <a:srgbClr val="000000"/>
                </a:solidFill>
              </a:rPr>
              <a:t>80</a:t>
            </a:r>
            <a:r>
              <a:rPr lang="zh-CN" altLang="en-US" dirty="0">
                <a:solidFill>
                  <a:srgbClr val="000000"/>
                </a:solidFill>
              </a:rPr>
              <a:t>万元（</a:t>
            </a:r>
            <a:r>
              <a:rPr lang="en-US" altLang="zh-CN" dirty="0">
                <a:solidFill>
                  <a:srgbClr val="000000"/>
                </a:solidFill>
              </a:rPr>
              <a:t>60+20</a:t>
            </a:r>
            <a:r>
              <a:rPr lang="zh-CN" altLang="en-US" dirty="0">
                <a:solidFill>
                  <a:srgbClr val="000000"/>
                </a:solidFill>
              </a:rPr>
              <a:t>），按规定办理免税备案</a:t>
            </a:r>
          </a:p>
          <a:p>
            <a:endParaRPr lang="zh-CN" altLang="en-US" dirty="0"/>
          </a:p>
        </p:txBody>
      </p:sp>
    </p:spTree>
    <p:extLst>
      <p:ext uri="{BB962C8B-B14F-4D97-AF65-F5344CB8AC3E}">
        <p14:creationId xmlns:p14="http://schemas.microsoft.com/office/powerpoint/2010/main" val="1896054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增值税的销售额确定</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三</a:t>
            </a:r>
            <a:r>
              <a:rPr lang="en-US" altLang="zh-CN" dirty="0" smtClean="0">
                <a:solidFill>
                  <a:srgbClr val="FF0000"/>
                </a:solidFill>
              </a:rPr>
              <a:t>.</a:t>
            </a:r>
            <a:r>
              <a:rPr lang="zh-CN" altLang="en-US" dirty="0" smtClean="0">
                <a:solidFill>
                  <a:srgbClr val="FF0000"/>
                </a:solidFill>
              </a:rPr>
              <a:t>以</a:t>
            </a:r>
            <a:r>
              <a:rPr lang="zh-CN" altLang="en-US" dirty="0">
                <a:solidFill>
                  <a:srgbClr val="FF0000"/>
                </a:solidFill>
              </a:rPr>
              <a:t>应税行为前提的收费</a:t>
            </a:r>
            <a:endParaRPr lang="en-US" altLang="zh-CN" dirty="0">
              <a:solidFill>
                <a:srgbClr val="FF0000"/>
              </a:solidFill>
            </a:endParaRPr>
          </a:p>
          <a:p>
            <a:r>
              <a:rPr lang="zh-CN" altLang="en-US" dirty="0"/>
              <a:t>侧重于应税行为，与谁支付款项不直接挂钩，如承接政府采购项目、政府补亏项目、第三方付款业务</a:t>
            </a:r>
            <a:endParaRPr lang="en-US" altLang="zh-CN" dirty="0"/>
          </a:p>
          <a:p>
            <a:r>
              <a:rPr lang="zh-CN" altLang="en-US" dirty="0"/>
              <a:t>财政补贴收入：</a:t>
            </a:r>
            <a:endParaRPr lang="en-US" altLang="zh-CN" dirty="0"/>
          </a:p>
          <a:p>
            <a:r>
              <a:rPr lang="zh-CN" altLang="en-US" dirty="0"/>
              <a:t>纳税人取得的财政补贴收入，与其销售货物、劳务、服务、无形资产、不动产的收入或者数量</a:t>
            </a:r>
            <a:r>
              <a:rPr lang="zh-CN" altLang="en-US" dirty="0">
                <a:solidFill>
                  <a:srgbClr val="FF0000"/>
                </a:solidFill>
              </a:rPr>
              <a:t>直接挂钩</a:t>
            </a:r>
            <a:r>
              <a:rPr lang="zh-CN" altLang="en-US" dirty="0"/>
              <a:t>的，应按规定计算缴纳增值税。纳税人取得的其他情形的财政补贴收入，不属于增值税应税收入，不征收</a:t>
            </a:r>
            <a:r>
              <a:rPr lang="zh-CN" altLang="en-US" dirty="0" smtClean="0"/>
              <a:t>增值税 </a:t>
            </a:r>
            <a:endParaRPr lang="zh-CN" altLang="en-US" dirty="0"/>
          </a:p>
          <a:p>
            <a:r>
              <a:rPr lang="zh-CN" altLang="en-US" dirty="0" smtClean="0"/>
              <a:t>自</a:t>
            </a:r>
            <a:r>
              <a:rPr lang="en-US" altLang="zh-CN" dirty="0"/>
              <a:t>2020</a:t>
            </a:r>
            <a:r>
              <a:rPr lang="zh-CN" altLang="en-US" dirty="0"/>
              <a:t>年</a:t>
            </a:r>
            <a:r>
              <a:rPr lang="en-US" altLang="zh-CN" dirty="0"/>
              <a:t>1</a:t>
            </a:r>
            <a:r>
              <a:rPr lang="zh-CN" altLang="en-US" dirty="0"/>
              <a:t>月</a:t>
            </a:r>
            <a:r>
              <a:rPr lang="en-US" altLang="zh-CN" dirty="0"/>
              <a:t>1</a:t>
            </a:r>
            <a:r>
              <a:rPr lang="zh-CN" altLang="en-US" dirty="0"/>
              <a:t>日起施行</a:t>
            </a:r>
            <a:endParaRPr lang="en-US" altLang="zh-CN" dirty="0"/>
          </a:p>
          <a:p>
            <a:r>
              <a:rPr lang="en-US" altLang="zh-CN" dirty="0">
                <a:solidFill>
                  <a:srgbClr val="0070C0"/>
                </a:solidFill>
              </a:rPr>
              <a:t>                                    </a:t>
            </a:r>
            <a:r>
              <a:rPr lang="en-US" altLang="zh-CN" dirty="0"/>
              <a:t>——</a:t>
            </a:r>
            <a:r>
              <a:rPr lang="zh-CN" altLang="en-US" dirty="0"/>
              <a:t>国家税务总局公告</a:t>
            </a:r>
            <a:r>
              <a:rPr lang="en-US" altLang="en-US" dirty="0"/>
              <a:t>2019</a:t>
            </a:r>
            <a:r>
              <a:rPr lang="zh-CN" altLang="en-US" dirty="0"/>
              <a:t>年第</a:t>
            </a:r>
            <a:r>
              <a:rPr lang="en-US" altLang="en-US" dirty="0"/>
              <a:t>45</a:t>
            </a:r>
            <a:r>
              <a:rPr lang="zh-CN" altLang="en-US" dirty="0"/>
              <a:t>号</a:t>
            </a:r>
          </a:p>
        </p:txBody>
      </p:sp>
    </p:spTree>
    <p:extLst>
      <p:ext uri="{BB962C8B-B14F-4D97-AF65-F5344CB8AC3E}">
        <p14:creationId xmlns:p14="http://schemas.microsoft.com/office/powerpoint/2010/main" val="3966431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rgbClr val="0070C0"/>
                </a:solidFill>
              </a:rPr>
              <a:t>股票转让涉税处理</a:t>
            </a:r>
          </a:p>
        </p:txBody>
      </p:sp>
      <p:sp>
        <p:nvSpPr>
          <p:cNvPr id="3" name="内容占位符 2"/>
          <p:cNvSpPr>
            <a:spLocks noGrp="1"/>
          </p:cNvSpPr>
          <p:nvPr>
            <p:ph idx="1"/>
          </p:nvPr>
        </p:nvSpPr>
        <p:spPr/>
        <p:txBody>
          <a:bodyPr/>
          <a:lstStyle/>
          <a:p>
            <a:r>
              <a:rPr lang="zh-CN" altLang="en-US" dirty="0">
                <a:solidFill>
                  <a:srgbClr val="FF0000"/>
                </a:solidFill>
              </a:rPr>
              <a:t>一</a:t>
            </a:r>
            <a:r>
              <a:rPr lang="en-US" altLang="zh-CN" dirty="0" smtClean="0">
                <a:solidFill>
                  <a:srgbClr val="FF0000"/>
                </a:solidFill>
              </a:rPr>
              <a:t>.</a:t>
            </a:r>
            <a:r>
              <a:rPr lang="zh-CN" altLang="en-US" dirty="0" smtClean="0">
                <a:solidFill>
                  <a:srgbClr val="FF0000"/>
                </a:solidFill>
              </a:rPr>
              <a:t>股票转让涉税处理综述</a:t>
            </a:r>
            <a:endParaRPr lang="en-US" altLang="zh-CN" dirty="0">
              <a:solidFill>
                <a:srgbClr val="FF000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2690418586"/>
              </p:ext>
            </p:extLst>
          </p:nvPr>
        </p:nvGraphicFramePr>
        <p:xfrm>
          <a:off x="467544" y="1700808"/>
          <a:ext cx="8280920" cy="4328160"/>
        </p:xfrm>
        <a:graphic>
          <a:graphicData uri="http://schemas.openxmlformats.org/drawingml/2006/table">
            <a:tbl>
              <a:tblPr firstRow="1" bandRow="1">
                <a:tableStyleId>{5C22544A-7EE6-4342-B048-85BDC9FD1C3A}</a:tableStyleId>
              </a:tblPr>
              <a:tblGrid>
                <a:gridCol w="1080122"/>
                <a:gridCol w="1368152"/>
                <a:gridCol w="2448272"/>
                <a:gridCol w="1080120"/>
                <a:gridCol w="2304254"/>
              </a:tblGrid>
              <a:tr h="0">
                <a:tc>
                  <a:txBody>
                    <a:bodyPr/>
                    <a:lstStyle/>
                    <a:p>
                      <a:r>
                        <a:rPr lang="zh-CN" altLang="en-US" sz="2000" b="1" i="0" kern="1200" baseline="0" dirty="0" smtClean="0">
                          <a:solidFill>
                            <a:schemeClr val="tx1"/>
                          </a:solidFill>
                          <a:latin typeface="+mn-lt"/>
                          <a:ea typeface="+mn-ea"/>
                          <a:cs typeface="+mn-cs"/>
                        </a:rPr>
                        <a:t>出让人</a:t>
                      </a:r>
                      <a:endParaRPr lang="zh-CN" altLang="en-US" sz="2000" b="1" i="0" kern="1200" baseline="0" dirty="0">
                        <a:solidFill>
                          <a:schemeClr val="tx1"/>
                        </a:solidFill>
                        <a:latin typeface="+mn-lt"/>
                        <a:ea typeface="+mn-ea"/>
                        <a:cs typeface="+mn-cs"/>
                      </a:endParaRPr>
                    </a:p>
                  </a:txBody>
                  <a:tcPr/>
                </a:tc>
                <a:tc>
                  <a:txBody>
                    <a:bodyPr/>
                    <a:lstStyle/>
                    <a:p>
                      <a:r>
                        <a:rPr lang="zh-CN" altLang="en-US" sz="2000" b="1" i="0" kern="1200" baseline="0" dirty="0" smtClean="0">
                          <a:solidFill>
                            <a:schemeClr val="tx1"/>
                          </a:solidFill>
                          <a:latin typeface="+mn-lt"/>
                          <a:ea typeface="+mn-ea"/>
                          <a:cs typeface="+mn-cs"/>
                        </a:rPr>
                        <a:t>股票种类</a:t>
                      </a:r>
                      <a:endParaRPr lang="zh-CN" altLang="en-US" sz="2000" b="1" i="0" kern="1200" baseline="0" dirty="0">
                        <a:solidFill>
                          <a:schemeClr val="tx1"/>
                        </a:solidFill>
                        <a:latin typeface="+mn-lt"/>
                        <a:ea typeface="+mn-ea"/>
                        <a:cs typeface="+mn-cs"/>
                      </a:endParaRPr>
                    </a:p>
                  </a:txBody>
                  <a:tcPr/>
                </a:tc>
                <a:tc>
                  <a:txBody>
                    <a:bodyPr/>
                    <a:lstStyle/>
                    <a:p>
                      <a:r>
                        <a:rPr lang="zh-CN" altLang="en-US" sz="2000" b="1" i="0" kern="1200" baseline="0" dirty="0" smtClean="0">
                          <a:solidFill>
                            <a:schemeClr val="tx1"/>
                          </a:solidFill>
                          <a:latin typeface="+mn-lt"/>
                          <a:ea typeface="+mn-ea"/>
                          <a:cs typeface="+mn-cs"/>
                        </a:rPr>
                        <a:t>增值税</a:t>
                      </a:r>
                      <a:endParaRPr lang="zh-CN" altLang="en-US" sz="2000" b="1" i="0" kern="1200" baseline="0" dirty="0">
                        <a:solidFill>
                          <a:schemeClr val="tx1"/>
                        </a:solidFill>
                        <a:latin typeface="+mn-lt"/>
                        <a:ea typeface="+mn-ea"/>
                        <a:cs typeface="+mn-cs"/>
                      </a:endParaRPr>
                    </a:p>
                  </a:txBody>
                  <a:tcPr/>
                </a:tc>
                <a:tc>
                  <a:txBody>
                    <a:bodyPr/>
                    <a:lstStyle/>
                    <a:p>
                      <a:r>
                        <a:rPr lang="zh-CN" altLang="en-US" sz="2000" b="1" i="0" kern="1200" baseline="0" dirty="0" smtClean="0">
                          <a:solidFill>
                            <a:schemeClr val="tx1"/>
                          </a:solidFill>
                          <a:latin typeface="+mn-lt"/>
                          <a:ea typeface="+mn-ea"/>
                          <a:cs typeface="+mn-cs"/>
                        </a:rPr>
                        <a:t>印花税</a:t>
                      </a:r>
                      <a:endParaRPr lang="zh-CN" altLang="en-US" sz="2000" b="1" i="0" kern="1200" baseline="0" dirty="0">
                        <a:solidFill>
                          <a:schemeClr val="tx1"/>
                        </a:solidFill>
                        <a:latin typeface="+mn-lt"/>
                        <a:ea typeface="+mn-ea"/>
                        <a:cs typeface="+mn-cs"/>
                      </a:endParaRPr>
                    </a:p>
                  </a:txBody>
                  <a:tcPr/>
                </a:tc>
                <a:tc>
                  <a:txBody>
                    <a:bodyPr/>
                    <a:lstStyle/>
                    <a:p>
                      <a:r>
                        <a:rPr lang="zh-CN" altLang="en-US" sz="2000" b="1" i="0" kern="1200" baseline="0" dirty="0" smtClean="0">
                          <a:solidFill>
                            <a:schemeClr val="tx1"/>
                          </a:solidFill>
                          <a:latin typeface="+mn-lt"/>
                          <a:ea typeface="+mn-ea"/>
                          <a:cs typeface="+mn-cs"/>
                        </a:rPr>
                        <a:t>企业或个人所得税</a:t>
                      </a:r>
                      <a:endParaRPr lang="zh-CN" altLang="en-US" sz="2000" b="1" i="0" kern="1200" baseline="0" dirty="0">
                        <a:solidFill>
                          <a:schemeClr val="tx1"/>
                        </a:solidFill>
                        <a:latin typeface="+mn-lt"/>
                        <a:ea typeface="+mn-ea"/>
                        <a:cs typeface="+mn-cs"/>
                      </a:endParaRPr>
                    </a:p>
                  </a:txBody>
                  <a:tcPr/>
                </a:tc>
              </a:tr>
              <a:tr h="357992">
                <a:tc rowSpan="2">
                  <a:txBody>
                    <a:bodyPr/>
                    <a:lstStyle/>
                    <a:p>
                      <a:r>
                        <a:rPr lang="zh-CN" altLang="en-US" sz="2000" b="1" i="0" kern="1200" baseline="0" dirty="0" smtClean="0">
                          <a:solidFill>
                            <a:schemeClr val="tx1"/>
                          </a:solidFill>
                          <a:latin typeface="+mn-lt"/>
                          <a:ea typeface="+mn-ea"/>
                          <a:cs typeface="+mn-cs"/>
                        </a:rPr>
                        <a:t>自然人（个人）</a:t>
                      </a:r>
                      <a:endParaRPr lang="zh-CN" altLang="en-US" sz="2000" b="1" i="0" kern="1200" baseline="0" dirty="0">
                        <a:solidFill>
                          <a:schemeClr val="tx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b="1" i="0" kern="1200" baseline="0" smtClean="0">
                          <a:solidFill>
                            <a:schemeClr val="tx1"/>
                          </a:solidFill>
                          <a:latin typeface="+mn-lt"/>
                          <a:ea typeface="+mn-ea"/>
                          <a:cs typeface="+mn-cs"/>
                        </a:rPr>
                        <a:t>流通股</a:t>
                      </a:r>
                      <a:endParaRPr lang="en-US" altLang="zh-CN" sz="2000" b="1" i="0" kern="1200" baseline="0" dirty="0" smtClean="0">
                        <a:solidFill>
                          <a:schemeClr val="tx1"/>
                        </a:solidFill>
                        <a:latin typeface="+mn-lt"/>
                        <a:ea typeface="+mn-ea"/>
                        <a:cs typeface="+mn-cs"/>
                      </a:endParaRPr>
                    </a:p>
                  </a:txBody>
                  <a:tcPr/>
                </a:tc>
                <a:tc rowSpan="2">
                  <a:txBody>
                    <a:bodyPr/>
                    <a:lstStyle/>
                    <a:p>
                      <a:r>
                        <a:rPr lang="zh-CN" altLang="en-US" sz="2000" b="1" i="0" kern="1200" baseline="0" dirty="0" smtClean="0">
                          <a:solidFill>
                            <a:schemeClr val="tx1"/>
                          </a:solidFill>
                          <a:latin typeface="+mn-lt"/>
                          <a:ea typeface="+mn-ea"/>
                          <a:cs typeface="+mn-cs"/>
                        </a:rPr>
                        <a:t>免征增值税</a:t>
                      </a:r>
                      <a:endParaRPr lang="zh-CN" altLang="en-US" sz="2000" b="1" i="0" kern="1200" baseline="0" dirty="0">
                        <a:solidFill>
                          <a:schemeClr val="tx1"/>
                        </a:solidFill>
                        <a:latin typeface="+mn-lt"/>
                        <a:ea typeface="+mn-ea"/>
                        <a:cs typeface="+mn-cs"/>
                      </a:endParaRPr>
                    </a:p>
                  </a:txBody>
                  <a:tcPr/>
                </a:tc>
                <a:tc rowSpan="4">
                  <a:txBody>
                    <a:bodyPr/>
                    <a:lstStyle/>
                    <a:p>
                      <a:endParaRPr lang="en-US" altLang="zh-CN" sz="2000" b="1" i="0" kern="1200" baseline="0" dirty="0" smtClean="0">
                        <a:solidFill>
                          <a:schemeClr val="tx1"/>
                        </a:solidFill>
                        <a:latin typeface="+mn-lt"/>
                        <a:ea typeface="+mn-ea"/>
                        <a:cs typeface="+mn-cs"/>
                      </a:endParaRPr>
                    </a:p>
                    <a:p>
                      <a:endParaRPr lang="en-US" altLang="zh-CN" sz="2000" b="1" i="0" kern="1200" baseline="0" dirty="0" smtClean="0">
                        <a:solidFill>
                          <a:schemeClr val="tx1"/>
                        </a:solidFill>
                        <a:latin typeface="+mn-lt"/>
                        <a:ea typeface="+mn-ea"/>
                        <a:cs typeface="+mn-cs"/>
                      </a:endParaRPr>
                    </a:p>
                    <a:p>
                      <a:r>
                        <a:rPr lang="zh-CN" altLang="en-US" sz="2000" b="1" i="0" kern="1200" baseline="0" dirty="0" smtClean="0">
                          <a:solidFill>
                            <a:schemeClr val="tx1"/>
                          </a:solidFill>
                          <a:latin typeface="+mn-lt"/>
                          <a:ea typeface="+mn-ea"/>
                          <a:cs typeface="+mn-cs"/>
                        </a:rPr>
                        <a:t>出让方按</a:t>
                      </a:r>
                      <a:r>
                        <a:rPr lang="en-US" altLang="zh-CN" sz="2000" b="1" i="0" kern="1200" baseline="0" dirty="0" smtClean="0">
                          <a:solidFill>
                            <a:schemeClr val="tx1"/>
                          </a:solidFill>
                          <a:latin typeface="+mn-lt"/>
                          <a:ea typeface="+mn-ea"/>
                          <a:cs typeface="+mn-cs"/>
                        </a:rPr>
                        <a:t>1%</a:t>
                      </a:r>
                      <a:r>
                        <a:rPr lang="zh-CN" altLang="en-US" sz="2000" b="1" i="0" kern="1200" baseline="0" dirty="0" smtClean="0">
                          <a:solidFill>
                            <a:schemeClr val="tx1"/>
                          </a:solidFill>
                          <a:latin typeface="+mn-lt"/>
                          <a:ea typeface="+mn-ea"/>
                          <a:cs typeface="+mn-cs"/>
                        </a:rPr>
                        <a:t>（产权转移书据）</a:t>
                      </a:r>
                      <a:endParaRPr lang="zh-CN" altLang="en-US" sz="2000" b="1" i="0" kern="1200" baseline="0" dirty="0">
                        <a:solidFill>
                          <a:schemeClr val="tx1"/>
                        </a:solidFill>
                        <a:latin typeface="+mn-lt"/>
                        <a:ea typeface="+mn-ea"/>
                        <a:cs typeface="+mn-cs"/>
                      </a:endParaRPr>
                    </a:p>
                  </a:txBody>
                  <a:tcPr/>
                </a:tc>
                <a:tc>
                  <a:txBody>
                    <a:bodyPr/>
                    <a:lstStyle/>
                    <a:p>
                      <a:pPr marL="0" algn="l" defTabSz="914400" rtl="0" eaLnBrk="1" latinLnBrk="0" hangingPunct="1"/>
                      <a:r>
                        <a:rPr lang="zh-CN" altLang="en-US" sz="2000" b="1" i="0" kern="1200" baseline="0" dirty="0" smtClean="0">
                          <a:solidFill>
                            <a:schemeClr val="tx1"/>
                          </a:solidFill>
                          <a:latin typeface="+mn-lt"/>
                          <a:ea typeface="+mn-ea"/>
                          <a:cs typeface="+mn-cs"/>
                        </a:rPr>
                        <a:t>暂免个人所得税</a:t>
                      </a:r>
                      <a:endParaRPr lang="zh-CN" altLang="en-US" sz="2000" b="1" i="0" kern="1200" baseline="0" dirty="0">
                        <a:solidFill>
                          <a:schemeClr val="tx1"/>
                        </a:solidFill>
                        <a:latin typeface="+mn-lt"/>
                        <a:ea typeface="+mn-ea"/>
                        <a:cs typeface="+mn-cs"/>
                      </a:endParaRPr>
                    </a:p>
                  </a:txBody>
                  <a:tcPr/>
                </a:tc>
              </a:tr>
              <a:tr h="357992">
                <a:tc vMerge="1">
                  <a:txBody>
                    <a:bodyPr/>
                    <a:lstStyle/>
                    <a:p>
                      <a:endParaRPr lang="zh-CN" altLang="en-US" sz="2000" b="1" i="0" kern="1200" baseline="0" dirty="0">
                        <a:solidFill>
                          <a:schemeClr val="tx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b="1" i="0" kern="1200" baseline="0" dirty="0" smtClean="0">
                          <a:solidFill>
                            <a:schemeClr val="tx1"/>
                          </a:solidFill>
                          <a:latin typeface="+mn-lt"/>
                          <a:ea typeface="+mn-ea"/>
                          <a:cs typeface="+mn-cs"/>
                        </a:rPr>
                        <a:t>限售股</a:t>
                      </a:r>
                    </a:p>
                  </a:txBody>
                  <a:tcPr/>
                </a:tc>
                <a:tc vMerge="1">
                  <a:txBody>
                    <a:bodyPr/>
                    <a:lstStyle/>
                    <a:p>
                      <a:endParaRPr lang="zh-CN" altLang="en-US" sz="2000" b="1" i="0" kern="1200" baseline="0" dirty="0">
                        <a:solidFill>
                          <a:schemeClr val="tx1"/>
                        </a:solidFill>
                        <a:latin typeface="+mn-lt"/>
                        <a:ea typeface="+mn-ea"/>
                        <a:cs typeface="+mn-cs"/>
                      </a:endParaRPr>
                    </a:p>
                  </a:txBody>
                  <a:tcPr/>
                </a:tc>
                <a:tc vMerge="1">
                  <a:txBody>
                    <a:bodyPr/>
                    <a:lstStyle/>
                    <a:p>
                      <a:endParaRPr lang="zh-CN" altLang="en-US" sz="2000" b="1" i="0" kern="1200" baseline="0" dirty="0">
                        <a:solidFill>
                          <a:schemeClr val="tx1"/>
                        </a:solidFill>
                        <a:latin typeface="+mn-lt"/>
                        <a:ea typeface="+mn-ea"/>
                        <a:cs typeface="+mn-cs"/>
                      </a:endParaRPr>
                    </a:p>
                  </a:txBody>
                  <a:tcPr/>
                </a:tc>
                <a:tc>
                  <a:txBody>
                    <a:bodyPr/>
                    <a:lstStyle/>
                    <a:p>
                      <a:r>
                        <a:rPr lang="zh-CN" altLang="en-US" sz="2000" b="1" i="0" kern="1200" baseline="0" dirty="0" smtClean="0">
                          <a:solidFill>
                            <a:schemeClr val="tx1"/>
                          </a:solidFill>
                          <a:latin typeface="+mn-lt"/>
                          <a:ea typeface="+mn-ea"/>
                          <a:cs typeface="+mn-cs"/>
                        </a:rPr>
                        <a:t>按规定征收个人所得税（两种方法）</a:t>
                      </a:r>
                      <a:endParaRPr lang="zh-CN" altLang="en-US" sz="2000" b="1" i="0" kern="1200" baseline="0" dirty="0">
                        <a:solidFill>
                          <a:schemeClr val="tx1"/>
                        </a:solidFill>
                        <a:latin typeface="+mn-lt"/>
                        <a:ea typeface="+mn-ea"/>
                        <a:cs typeface="+mn-cs"/>
                      </a:endParaRPr>
                    </a:p>
                  </a:txBody>
                  <a:tcPr/>
                </a:tc>
              </a:tr>
              <a:tr h="357992">
                <a:tc rowSpan="2">
                  <a:txBody>
                    <a:bodyPr/>
                    <a:lstStyle/>
                    <a:p>
                      <a:r>
                        <a:rPr lang="zh-CN" altLang="en-US" sz="2000" b="1" i="0" kern="1200" baseline="0" dirty="0" smtClean="0">
                          <a:solidFill>
                            <a:schemeClr val="tx1"/>
                          </a:solidFill>
                          <a:latin typeface="+mn-lt"/>
                          <a:ea typeface="+mn-ea"/>
                          <a:cs typeface="+mn-cs"/>
                        </a:rPr>
                        <a:t>非自然人（企业等）</a:t>
                      </a:r>
                      <a:endParaRPr lang="zh-CN" altLang="en-US" sz="2000" b="1" i="0" kern="1200" baseline="0" dirty="0">
                        <a:solidFill>
                          <a:schemeClr val="tx1"/>
                        </a:solidFill>
                        <a:latin typeface="+mn-lt"/>
                        <a:ea typeface="+mn-ea"/>
                        <a:cs typeface="+mn-cs"/>
                      </a:endParaRPr>
                    </a:p>
                  </a:txBody>
                  <a:tcPr/>
                </a:tc>
                <a:tc>
                  <a:txBody>
                    <a:bodyPr/>
                    <a:lstStyle/>
                    <a:p>
                      <a:r>
                        <a:rPr lang="zh-CN" altLang="en-US" sz="2000" b="1" i="0" kern="1200" baseline="0" dirty="0" smtClean="0">
                          <a:solidFill>
                            <a:schemeClr val="tx1"/>
                          </a:solidFill>
                          <a:latin typeface="+mn-lt"/>
                          <a:ea typeface="+mn-ea"/>
                          <a:cs typeface="+mn-cs"/>
                        </a:rPr>
                        <a:t>限售股</a:t>
                      </a:r>
                      <a:endParaRPr lang="zh-CN" altLang="en-US" sz="2000" b="1" i="0" kern="1200" baseline="0" dirty="0">
                        <a:solidFill>
                          <a:schemeClr val="tx1"/>
                        </a:solidFill>
                        <a:latin typeface="+mn-lt"/>
                        <a:ea typeface="+mn-ea"/>
                        <a:cs typeface="+mn-cs"/>
                      </a:endParaRPr>
                    </a:p>
                  </a:txBody>
                  <a:tcPr/>
                </a:tc>
                <a:tc rowSpan="2">
                  <a:txBody>
                    <a:bodyPr/>
                    <a:lstStyle/>
                    <a:p>
                      <a:r>
                        <a:rPr lang="zh-CN" altLang="en-US" sz="2000" b="1" i="0" kern="1200" baseline="0" dirty="0" smtClean="0">
                          <a:solidFill>
                            <a:schemeClr val="tx1"/>
                          </a:solidFill>
                          <a:latin typeface="+mn-lt"/>
                          <a:ea typeface="+mn-ea"/>
                          <a:cs typeface="+mn-cs"/>
                        </a:rPr>
                        <a:t>按“金融商品转让”</a:t>
                      </a:r>
                      <a:endParaRPr lang="en-US" altLang="zh-CN" sz="2000" b="1" i="0" kern="1200" baseline="0" dirty="0" smtClean="0">
                        <a:solidFill>
                          <a:schemeClr val="tx1"/>
                        </a:solidFill>
                        <a:latin typeface="+mn-lt"/>
                        <a:ea typeface="+mn-ea"/>
                        <a:cs typeface="+mn-cs"/>
                      </a:endParaRPr>
                    </a:p>
                    <a:p>
                      <a:r>
                        <a:rPr lang="zh-CN" altLang="en-US" sz="2000" b="1" i="0" kern="1200" baseline="0" dirty="0" smtClean="0">
                          <a:solidFill>
                            <a:schemeClr val="tx1"/>
                          </a:solidFill>
                          <a:latin typeface="+mn-lt"/>
                          <a:ea typeface="+mn-ea"/>
                          <a:cs typeface="+mn-cs"/>
                        </a:rPr>
                        <a:t>（卖出价</a:t>
                      </a:r>
                      <a:r>
                        <a:rPr lang="en-US" altLang="zh-CN" sz="2000" b="1" i="0" kern="1200" baseline="0" dirty="0" smtClean="0">
                          <a:solidFill>
                            <a:schemeClr val="tx1"/>
                          </a:solidFill>
                          <a:latin typeface="+mn-lt"/>
                          <a:ea typeface="+mn-ea"/>
                          <a:cs typeface="+mn-cs"/>
                        </a:rPr>
                        <a:t>-</a:t>
                      </a:r>
                      <a:r>
                        <a:rPr lang="zh-CN" altLang="en-US" sz="2000" b="1" i="0" kern="1200" baseline="0" dirty="0" smtClean="0">
                          <a:solidFill>
                            <a:srgbClr val="FF0000"/>
                          </a:solidFill>
                          <a:latin typeface="+mn-lt"/>
                          <a:ea typeface="+mn-ea"/>
                          <a:cs typeface="+mn-cs"/>
                        </a:rPr>
                        <a:t>买入价</a:t>
                      </a:r>
                      <a:r>
                        <a:rPr lang="zh-CN" altLang="en-US" sz="2000" b="1" i="0" kern="1200" baseline="0" dirty="0" smtClean="0">
                          <a:solidFill>
                            <a:schemeClr val="tx1"/>
                          </a:solidFill>
                          <a:latin typeface="+mn-lt"/>
                          <a:ea typeface="+mn-ea"/>
                          <a:cs typeface="+mn-cs"/>
                        </a:rPr>
                        <a:t>）为依据，按适用税率或征收率征收增值税</a:t>
                      </a:r>
                      <a:endParaRPr lang="en-US" altLang="zh-CN" sz="2000" b="1" i="0" kern="1200" baseline="0" dirty="0" smtClean="0">
                        <a:solidFill>
                          <a:schemeClr val="tx1"/>
                        </a:solidFill>
                        <a:latin typeface="+mn-lt"/>
                        <a:ea typeface="+mn-ea"/>
                        <a:cs typeface="+mn-cs"/>
                      </a:endParaRPr>
                    </a:p>
                    <a:p>
                      <a:r>
                        <a:rPr lang="zh-CN" altLang="en-US" sz="2000" b="1" i="0" kern="1200" baseline="0" dirty="0" smtClean="0">
                          <a:solidFill>
                            <a:schemeClr val="tx1"/>
                          </a:solidFill>
                          <a:latin typeface="+mn-lt"/>
                          <a:ea typeface="+mn-ea"/>
                          <a:cs typeface="+mn-cs"/>
                        </a:rPr>
                        <a:t>出现负差时，</a:t>
                      </a:r>
                      <a:r>
                        <a:rPr lang="zh-CN" altLang="en-US" sz="2000" b="1" i="0" kern="1200" baseline="0" dirty="0" smtClean="0">
                          <a:solidFill>
                            <a:srgbClr val="FF0000"/>
                          </a:solidFill>
                          <a:latin typeface="+mn-lt"/>
                          <a:ea typeface="+mn-ea"/>
                          <a:cs typeface="+mn-cs"/>
                        </a:rPr>
                        <a:t>年内抵减</a:t>
                      </a:r>
                      <a:endParaRPr lang="en-US" altLang="zh-CN" sz="2000" b="1" i="0" kern="1200" baseline="0" dirty="0" smtClean="0">
                        <a:solidFill>
                          <a:srgbClr val="FF0000"/>
                        </a:solidFill>
                        <a:latin typeface="+mn-lt"/>
                        <a:ea typeface="+mn-ea"/>
                        <a:cs typeface="+mn-cs"/>
                      </a:endParaRPr>
                    </a:p>
                    <a:p>
                      <a:r>
                        <a:rPr lang="zh-CN" altLang="en-US" sz="2000" b="1" i="0" kern="1200" baseline="0" dirty="0" smtClean="0">
                          <a:solidFill>
                            <a:schemeClr val="tx1"/>
                          </a:solidFill>
                          <a:latin typeface="+mn-lt"/>
                          <a:ea typeface="+mn-ea"/>
                          <a:cs typeface="+mn-cs"/>
                        </a:rPr>
                        <a:t>限售股的买入价有特定确定方法</a:t>
                      </a:r>
                      <a:endParaRPr lang="zh-CN" altLang="en-US" sz="2000" b="1" i="0" kern="1200" baseline="0" dirty="0">
                        <a:solidFill>
                          <a:schemeClr val="tx1"/>
                        </a:solidFill>
                        <a:latin typeface="+mn-lt"/>
                        <a:ea typeface="+mn-ea"/>
                        <a:cs typeface="+mn-cs"/>
                      </a:endParaRPr>
                    </a:p>
                  </a:txBody>
                  <a:tcPr/>
                </a:tc>
                <a:tc vMerge="1">
                  <a:txBody>
                    <a:bodyPr/>
                    <a:lstStyle/>
                    <a:p>
                      <a:endParaRPr lang="zh-CN" altLang="en-US" sz="2000" b="1" i="0" kern="1200" baseline="0" dirty="0">
                        <a:solidFill>
                          <a:schemeClr val="tx1"/>
                        </a:solidFill>
                        <a:latin typeface="+mn-lt"/>
                        <a:ea typeface="+mn-ea"/>
                        <a:cs typeface="+mn-cs"/>
                      </a:endParaRPr>
                    </a:p>
                  </a:txBody>
                  <a:tcPr/>
                </a:tc>
                <a:tc rowSpan="2">
                  <a:txBody>
                    <a:bodyPr/>
                    <a:lstStyle/>
                    <a:p>
                      <a:r>
                        <a:rPr lang="zh-CN" altLang="en-US" sz="2000" b="1" i="0" kern="1200" baseline="0" dirty="0" smtClean="0">
                          <a:solidFill>
                            <a:schemeClr val="tx1"/>
                          </a:solidFill>
                          <a:latin typeface="+mn-lt"/>
                          <a:ea typeface="+mn-ea"/>
                          <a:cs typeface="+mn-cs"/>
                        </a:rPr>
                        <a:t>属于财产转让所得</a:t>
                      </a:r>
                      <a:endParaRPr lang="en-US" altLang="zh-CN" sz="2000" b="1" i="0" kern="1200" baseline="0" dirty="0" smtClean="0">
                        <a:solidFill>
                          <a:schemeClr val="tx1"/>
                        </a:solidFill>
                        <a:latin typeface="+mn-lt"/>
                        <a:ea typeface="+mn-ea"/>
                        <a:cs typeface="+mn-cs"/>
                      </a:endParaRPr>
                    </a:p>
                    <a:p>
                      <a:r>
                        <a:rPr lang="zh-CN" altLang="en-US" sz="2000" b="1" i="0" kern="1200" baseline="0" dirty="0" smtClean="0">
                          <a:solidFill>
                            <a:schemeClr val="tx1"/>
                          </a:solidFill>
                          <a:latin typeface="+mn-lt"/>
                          <a:ea typeface="+mn-ea"/>
                          <a:cs typeface="+mn-cs"/>
                        </a:rPr>
                        <a:t>（卖出价</a:t>
                      </a:r>
                      <a:r>
                        <a:rPr lang="en-US" altLang="zh-CN" sz="2000" b="1" i="0" kern="1200" baseline="0" dirty="0" smtClean="0">
                          <a:solidFill>
                            <a:schemeClr val="tx1"/>
                          </a:solidFill>
                          <a:latin typeface="+mn-lt"/>
                          <a:ea typeface="+mn-ea"/>
                          <a:cs typeface="+mn-cs"/>
                        </a:rPr>
                        <a:t>-</a:t>
                      </a:r>
                      <a:r>
                        <a:rPr lang="zh-CN" altLang="en-US" sz="2000" b="1" i="0" kern="1200" baseline="0" dirty="0" smtClean="0">
                          <a:solidFill>
                            <a:schemeClr val="tx1"/>
                          </a:solidFill>
                          <a:latin typeface="+mn-lt"/>
                          <a:ea typeface="+mn-ea"/>
                          <a:cs typeface="+mn-cs"/>
                        </a:rPr>
                        <a:t>计税基础）作为财产转让所得，按规定征收企业所得税</a:t>
                      </a:r>
                      <a:endParaRPr lang="zh-CN" altLang="en-US" sz="2000" b="1" i="0" kern="1200" baseline="0" dirty="0">
                        <a:solidFill>
                          <a:schemeClr val="tx1"/>
                        </a:solidFill>
                        <a:latin typeface="+mn-lt"/>
                        <a:ea typeface="+mn-ea"/>
                        <a:cs typeface="+mn-cs"/>
                      </a:endParaRPr>
                    </a:p>
                  </a:txBody>
                  <a:tcPr/>
                </a:tc>
              </a:tr>
              <a:tr h="575280">
                <a:tc vMerge="1">
                  <a:txBody>
                    <a:bodyPr/>
                    <a:lstStyle/>
                    <a:p>
                      <a:endParaRPr lang="zh-CN" altLang="en-US" sz="2000" b="1" i="0" kern="1200" baseline="0" dirty="0">
                        <a:solidFill>
                          <a:schemeClr val="tx1"/>
                        </a:solidFill>
                        <a:latin typeface="+mn-lt"/>
                        <a:ea typeface="+mn-ea"/>
                        <a:cs typeface="+mn-cs"/>
                      </a:endParaRPr>
                    </a:p>
                  </a:txBody>
                  <a:tcPr/>
                </a:tc>
                <a:tc>
                  <a:txBody>
                    <a:bodyPr/>
                    <a:lstStyle/>
                    <a:p>
                      <a:r>
                        <a:rPr lang="zh-CN" altLang="en-US" sz="2000" b="1" i="0" kern="1200" baseline="0" dirty="0" smtClean="0">
                          <a:solidFill>
                            <a:schemeClr val="tx1"/>
                          </a:solidFill>
                          <a:latin typeface="+mn-lt"/>
                          <a:ea typeface="+mn-ea"/>
                          <a:cs typeface="+mn-cs"/>
                        </a:rPr>
                        <a:t>流通股</a:t>
                      </a:r>
                      <a:endParaRPr lang="zh-CN" altLang="en-US" sz="2000" b="1" i="0" kern="1200" baseline="0" dirty="0">
                        <a:solidFill>
                          <a:schemeClr val="tx1"/>
                        </a:solidFill>
                        <a:latin typeface="+mn-lt"/>
                        <a:ea typeface="+mn-ea"/>
                        <a:cs typeface="+mn-cs"/>
                      </a:endParaRPr>
                    </a:p>
                  </a:txBody>
                  <a:tcPr/>
                </a:tc>
                <a:tc vMerge="1">
                  <a:txBody>
                    <a:bodyPr/>
                    <a:lstStyle/>
                    <a:p>
                      <a:endParaRPr lang="zh-CN" altLang="en-US" sz="2000" b="1" i="0" kern="1200" baseline="0" dirty="0">
                        <a:solidFill>
                          <a:schemeClr val="tx1"/>
                        </a:solidFill>
                        <a:latin typeface="+mn-lt"/>
                        <a:ea typeface="+mn-ea"/>
                        <a:cs typeface="+mn-cs"/>
                      </a:endParaRPr>
                    </a:p>
                  </a:txBody>
                  <a:tcPr/>
                </a:tc>
                <a:tc vMerge="1">
                  <a:txBody>
                    <a:bodyPr/>
                    <a:lstStyle/>
                    <a:p>
                      <a:endParaRPr lang="zh-CN" altLang="en-US" sz="2000" b="1" i="0" kern="1200" baseline="0" dirty="0">
                        <a:solidFill>
                          <a:schemeClr val="tx1"/>
                        </a:solidFill>
                        <a:latin typeface="+mn-lt"/>
                        <a:ea typeface="+mn-ea"/>
                        <a:cs typeface="+mn-cs"/>
                      </a:endParaRPr>
                    </a:p>
                  </a:txBody>
                  <a:tcPr/>
                </a:tc>
                <a:tc vMerge="1">
                  <a:txBody>
                    <a:bodyPr/>
                    <a:lstStyle/>
                    <a:p>
                      <a:endParaRPr lang="zh-CN" altLang="en-US" sz="2000" b="1" i="0" kern="1200" baseline="0" dirty="0">
                        <a:solidFill>
                          <a:schemeClr val="tx1"/>
                        </a:solidFill>
                        <a:latin typeface="+mn-lt"/>
                        <a:ea typeface="+mn-ea"/>
                        <a:cs typeface="+mn-cs"/>
                      </a:endParaRPr>
                    </a:p>
                  </a:txBody>
                  <a:tcPr/>
                </a:tc>
              </a:tr>
            </a:tbl>
          </a:graphicData>
        </a:graphic>
      </p:graphicFrame>
    </p:spTree>
    <p:extLst>
      <p:ext uri="{BB962C8B-B14F-4D97-AF65-F5344CB8AC3E}">
        <p14:creationId xmlns:p14="http://schemas.microsoft.com/office/powerpoint/2010/main" val="39764779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个人限售股的个人所得税</a:t>
            </a:r>
            <a:endParaRPr lang="en-US" altLang="zh-CN" dirty="0" smtClean="0">
              <a:solidFill>
                <a:srgbClr val="FF0000"/>
              </a:solidFill>
            </a:endParaRPr>
          </a:p>
          <a:p>
            <a:r>
              <a:rPr lang="zh-CN" altLang="en-US" dirty="0" smtClean="0">
                <a:solidFill>
                  <a:srgbClr val="0070C0"/>
                </a:solidFill>
              </a:rPr>
              <a:t>（一）限</a:t>
            </a:r>
            <a:r>
              <a:rPr lang="zh-CN" altLang="en-US" dirty="0">
                <a:solidFill>
                  <a:srgbClr val="0070C0"/>
                </a:solidFill>
              </a:rPr>
              <a:t>售股的形成种类</a:t>
            </a:r>
            <a:endParaRPr lang="en-US" altLang="zh-CN" dirty="0">
              <a:solidFill>
                <a:srgbClr val="0070C0"/>
              </a:solidFill>
            </a:endParaRPr>
          </a:p>
          <a:p>
            <a:r>
              <a:rPr lang="zh-CN" altLang="zh-CN" dirty="0"/>
              <a:t>限售股，包括： </a:t>
            </a:r>
          </a:p>
          <a:p>
            <a:r>
              <a:rPr lang="en-US" altLang="zh-CN" dirty="0" smtClean="0"/>
              <a:t>1.</a:t>
            </a:r>
            <a:r>
              <a:rPr lang="zh-CN" altLang="zh-CN" dirty="0" smtClean="0"/>
              <a:t>上市</a:t>
            </a:r>
            <a:r>
              <a:rPr lang="zh-CN" altLang="zh-CN" dirty="0"/>
              <a:t>公司股权分置改革完成后股票复牌日之前股东所持原非流通股股份，以及股票复牌日至解禁日期间由上述股份孳生的送、转股（股改限售股） </a:t>
            </a:r>
          </a:p>
          <a:p>
            <a:r>
              <a:rPr lang="en-US" altLang="zh-CN" dirty="0" smtClean="0"/>
              <a:t>2.</a:t>
            </a:r>
            <a:r>
              <a:rPr lang="zh-CN" altLang="zh-CN" dirty="0" smtClean="0"/>
              <a:t>2006年</a:t>
            </a:r>
            <a:r>
              <a:rPr lang="zh-CN" altLang="zh-CN" dirty="0"/>
              <a:t>股权分置改革新老划断后，首次公开发行股票并</a:t>
            </a:r>
            <a:r>
              <a:rPr lang="zh-CN" altLang="zh-CN" dirty="0" smtClean="0"/>
              <a:t>上市</a:t>
            </a:r>
            <a:r>
              <a:rPr lang="zh-CN" altLang="en-US" dirty="0" smtClean="0"/>
              <a:t>（</a:t>
            </a:r>
            <a:r>
              <a:rPr lang="en-US" altLang="zh-CN" dirty="0" smtClean="0"/>
              <a:t>IPO</a:t>
            </a:r>
            <a:r>
              <a:rPr lang="zh-CN" altLang="en-US" dirty="0" smtClean="0"/>
              <a:t>）</a:t>
            </a:r>
            <a:r>
              <a:rPr lang="zh-CN" altLang="zh-CN" dirty="0" smtClean="0"/>
              <a:t>的</a:t>
            </a:r>
            <a:r>
              <a:rPr lang="zh-CN" altLang="zh-CN" dirty="0"/>
              <a:t>公司形成的限售股，以及上市首日至解禁日期间由上述股份孳生的送、转股（新股限售</a:t>
            </a:r>
            <a:r>
              <a:rPr lang="zh-CN" altLang="zh-CN" dirty="0" smtClean="0"/>
              <a:t>股</a:t>
            </a:r>
            <a:r>
              <a:rPr lang="zh-CN" altLang="en-US" dirty="0" smtClean="0"/>
              <a:t>或首发前限售股</a:t>
            </a:r>
            <a:r>
              <a:rPr lang="zh-CN" altLang="zh-CN" dirty="0" smtClean="0"/>
              <a:t>）</a:t>
            </a:r>
            <a:r>
              <a:rPr lang="zh-CN" altLang="zh-CN" dirty="0"/>
              <a:t> </a:t>
            </a:r>
          </a:p>
          <a:p>
            <a:r>
              <a:rPr lang="en-US" altLang="zh-CN" dirty="0" smtClean="0"/>
              <a:t>3.</a:t>
            </a:r>
            <a:r>
              <a:rPr lang="zh-CN" altLang="zh-CN" dirty="0" smtClean="0"/>
              <a:t>财政部</a:t>
            </a:r>
            <a:r>
              <a:rPr lang="zh-CN" altLang="zh-CN" dirty="0"/>
              <a:t>、税务总局、法制办和证监会共同确定的其他限售股</a:t>
            </a:r>
          </a:p>
          <a:p>
            <a:endParaRPr lang="zh-CN" altLang="en-US" dirty="0"/>
          </a:p>
          <a:p>
            <a:endParaRPr lang="zh-CN" altLang="en-US" dirty="0">
              <a:solidFill>
                <a:srgbClr val="0070C0"/>
              </a:solidFill>
            </a:endParaRPr>
          </a:p>
        </p:txBody>
      </p:sp>
    </p:spTree>
    <p:extLst>
      <p:ext uri="{BB962C8B-B14F-4D97-AF65-F5344CB8AC3E}">
        <p14:creationId xmlns:p14="http://schemas.microsoft.com/office/powerpoint/2010/main" val="11725801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lstStyle/>
          <a:p>
            <a:r>
              <a:rPr lang="zh-CN" altLang="en-US" dirty="0"/>
              <a:t>具体有：</a:t>
            </a:r>
          </a:p>
          <a:p>
            <a:r>
              <a:rPr lang="zh-CN" altLang="en-US" dirty="0"/>
              <a:t>（</a:t>
            </a:r>
            <a:r>
              <a:rPr lang="en-US" altLang="zh-CN" dirty="0"/>
              <a:t>1</a:t>
            </a:r>
            <a:r>
              <a:rPr lang="zh-CN" altLang="en-US" dirty="0"/>
              <a:t>）</a:t>
            </a:r>
            <a:r>
              <a:rPr lang="zh-CN" altLang="zh-CN" dirty="0"/>
              <a:t>个人从机构或其他个人受让的未解禁限售股</a:t>
            </a:r>
          </a:p>
          <a:p>
            <a:r>
              <a:rPr lang="zh-CN" altLang="en-US" dirty="0"/>
              <a:t>（</a:t>
            </a:r>
            <a:r>
              <a:rPr lang="en-US" altLang="zh-CN" dirty="0"/>
              <a:t>2</a:t>
            </a:r>
            <a:r>
              <a:rPr lang="zh-CN" altLang="en-US" dirty="0"/>
              <a:t>）</a:t>
            </a:r>
            <a:r>
              <a:rPr lang="zh-CN" altLang="zh-CN" dirty="0"/>
              <a:t>个人因依法继承或家庭财产依法分割取得的限售股</a:t>
            </a:r>
          </a:p>
          <a:p>
            <a:r>
              <a:rPr lang="zh-CN" altLang="en-US" dirty="0"/>
              <a:t>（</a:t>
            </a:r>
            <a:r>
              <a:rPr lang="en-US" altLang="zh-CN" dirty="0"/>
              <a:t>3</a:t>
            </a:r>
            <a:r>
              <a:rPr lang="zh-CN" altLang="en-US" dirty="0"/>
              <a:t>）</a:t>
            </a:r>
            <a:r>
              <a:rPr lang="zh-CN" altLang="zh-CN" dirty="0"/>
              <a:t>个人持有的从代办股份转让系统转到主板市场（或中小板、创业板市场）的限售股</a:t>
            </a:r>
          </a:p>
          <a:p>
            <a:r>
              <a:rPr lang="zh-CN" altLang="en-US" dirty="0"/>
              <a:t>（</a:t>
            </a:r>
            <a:r>
              <a:rPr lang="en-US" altLang="zh-CN" dirty="0"/>
              <a:t>4</a:t>
            </a:r>
            <a:r>
              <a:rPr lang="zh-CN" altLang="en-US" dirty="0"/>
              <a:t>）</a:t>
            </a:r>
            <a:r>
              <a:rPr lang="zh-CN" altLang="zh-CN" dirty="0"/>
              <a:t>上市公司吸收合并中，个人持有的原被合并方公司限售股所转换的合并方公司股份</a:t>
            </a:r>
          </a:p>
          <a:p>
            <a:r>
              <a:rPr lang="zh-CN" altLang="en-US" dirty="0"/>
              <a:t>（</a:t>
            </a:r>
            <a:r>
              <a:rPr lang="en-US" altLang="zh-CN" dirty="0"/>
              <a:t>5</a:t>
            </a:r>
            <a:r>
              <a:rPr lang="zh-CN" altLang="en-US" dirty="0"/>
              <a:t>）</a:t>
            </a:r>
            <a:r>
              <a:rPr lang="zh-CN" altLang="zh-CN" dirty="0"/>
              <a:t>上市公司分立中，个人持有的被分立方公司限售股所转换的分立后公司股份</a:t>
            </a:r>
          </a:p>
          <a:p>
            <a:r>
              <a:rPr lang="zh-CN" altLang="en-US" dirty="0"/>
              <a:t>（</a:t>
            </a:r>
            <a:r>
              <a:rPr lang="en-US" altLang="zh-CN" dirty="0"/>
              <a:t>6</a:t>
            </a:r>
            <a:r>
              <a:rPr lang="zh-CN" altLang="en-US" dirty="0"/>
              <a:t>）</a:t>
            </a:r>
            <a:r>
              <a:rPr lang="zh-CN" altLang="zh-CN" dirty="0"/>
              <a:t>其他限售股</a:t>
            </a:r>
            <a:endParaRPr lang="en-US" altLang="zh-CN" dirty="0"/>
          </a:p>
          <a:p>
            <a:r>
              <a:rPr lang="zh-CN" altLang="zh-CN" dirty="0" smtClean="0"/>
              <a:t>证券</a:t>
            </a:r>
            <a:r>
              <a:rPr lang="zh-CN" altLang="zh-CN" dirty="0"/>
              <a:t>机构技术和制度准备</a:t>
            </a:r>
            <a:r>
              <a:rPr lang="zh-CN" altLang="zh-CN" dirty="0" smtClean="0"/>
              <a:t>完成</a:t>
            </a:r>
            <a:r>
              <a:rPr lang="zh-CN" altLang="en-US" dirty="0" smtClean="0"/>
              <a:t>（</a:t>
            </a:r>
            <a:r>
              <a:rPr lang="en-US" altLang="zh-CN" dirty="0" smtClean="0"/>
              <a:t>2012</a:t>
            </a:r>
            <a:r>
              <a:rPr lang="zh-CN" altLang="en-US" dirty="0" smtClean="0"/>
              <a:t>年</a:t>
            </a:r>
            <a:r>
              <a:rPr lang="en-US" altLang="zh-CN" dirty="0" smtClean="0"/>
              <a:t>3</a:t>
            </a:r>
            <a:r>
              <a:rPr lang="zh-CN" altLang="en-US" dirty="0" smtClean="0"/>
              <a:t>月</a:t>
            </a:r>
            <a:r>
              <a:rPr lang="en-US" altLang="zh-CN" dirty="0" smtClean="0"/>
              <a:t>1</a:t>
            </a:r>
            <a:r>
              <a:rPr lang="zh-CN" altLang="en-US" dirty="0" smtClean="0"/>
              <a:t>日）前、后</a:t>
            </a:r>
            <a:r>
              <a:rPr lang="zh-CN" altLang="zh-CN" dirty="0" smtClean="0"/>
              <a:t>形成</a:t>
            </a:r>
            <a:r>
              <a:rPr lang="zh-CN" altLang="zh-CN" dirty="0"/>
              <a:t>的限售</a:t>
            </a:r>
            <a:r>
              <a:rPr lang="zh-CN" altLang="zh-CN" dirty="0" smtClean="0"/>
              <a:t>股</a:t>
            </a:r>
            <a:r>
              <a:rPr lang="zh-CN" altLang="en-US" dirty="0" smtClean="0"/>
              <a:t>，采取不同的征收方法</a:t>
            </a:r>
            <a:endParaRPr lang="en-US" altLang="zh-CN" dirty="0"/>
          </a:p>
          <a:p>
            <a:endParaRPr lang="zh-CN" altLang="en-US" dirty="0"/>
          </a:p>
        </p:txBody>
      </p:sp>
    </p:spTree>
    <p:extLst>
      <p:ext uri="{BB962C8B-B14F-4D97-AF65-F5344CB8AC3E}">
        <p14:creationId xmlns:p14="http://schemas.microsoft.com/office/powerpoint/2010/main" val="25477286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solidFill>
                  <a:srgbClr val="0070C0"/>
                </a:solidFill>
              </a:rPr>
              <a:t>（二）</a:t>
            </a:r>
            <a:r>
              <a:rPr lang="zh-CN" altLang="zh-CN" dirty="0" smtClean="0">
                <a:solidFill>
                  <a:srgbClr val="0070C0"/>
                </a:solidFill>
              </a:rPr>
              <a:t>证券</a:t>
            </a:r>
            <a:r>
              <a:rPr lang="zh-CN" altLang="zh-CN" dirty="0">
                <a:solidFill>
                  <a:srgbClr val="0070C0"/>
                </a:solidFill>
              </a:rPr>
              <a:t>机构技术和制度准备完成前形成的限售</a:t>
            </a:r>
            <a:r>
              <a:rPr lang="zh-CN" altLang="zh-CN" dirty="0" smtClean="0">
                <a:solidFill>
                  <a:srgbClr val="0070C0"/>
                </a:solidFill>
              </a:rPr>
              <a:t>股</a:t>
            </a:r>
            <a:r>
              <a:rPr lang="zh-CN" altLang="en-US" dirty="0" smtClean="0">
                <a:solidFill>
                  <a:srgbClr val="0070C0"/>
                </a:solidFill>
              </a:rPr>
              <a:t>的处理</a:t>
            </a:r>
            <a:endParaRPr lang="en-US" altLang="zh-CN" dirty="0" smtClean="0">
              <a:solidFill>
                <a:srgbClr val="0070C0"/>
              </a:solidFill>
            </a:endParaRPr>
          </a:p>
          <a:p>
            <a:r>
              <a:rPr lang="zh-CN" altLang="zh-CN" dirty="0" smtClean="0"/>
              <a:t>证券</a:t>
            </a:r>
            <a:r>
              <a:rPr lang="zh-CN" altLang="zh-CN" dirty="0"/>
              <a:t>机构按照股改限售股股改</a:t>
            </a:r>
            <a:r>
              <a:rPr lang="zh-CN" altLang="zh-CN" dirty="0">
                <a:solidFill>
                  <a:srgbClr val="FF0000"/>
                </a:solidFill>
              </a:rPr>
              <a:t>复牌日收盘价</a:t>
            </a:r>
            <a:r>
              <a:rPr lang="zh-CN" altLang="zh-CN" dirty="0"/>
              <a:t>，或新股限售股</a:t>
            </a:r>
            <a:r>
              <a:rPr lang="zh-CN" altLang="zh-CN" dirty="0">
                <a:solidFill>
                  <a:srgbClr val="FF0000"/>
                </a:solidFill>
              </a:rPr>
              <a:t>上市首日收盘价</a:t>
            </a:r>
            <a:r>
              <a:rPr lang="zh-CN" altLang="zh-CN" dirty="0"/>
              <a:t>计算转让收入，按照计算出的转让收入的15%确定限售股原值和合理税费，以转让收入减去原值和合理税费后的余额，适用20%税率，计算预扣预缴个人所得税额</a:t>
            </a:r>
          </a:p>
          <a:p>
            <a:r>
              <a:rPr lang="zh-CN" altLang="zh-CN" dirty="0"/>
              <a:t>纳税人按照实际转让收入与实际成本计算出的应纳税额，与证券机构预扣预缴税额有差异的，纳税人应自证券机构代扣并解缴税款的次月1日起3个月内，持加盖证券机构印章的交易记录和相关完整、真实凭证，向主管税务机关提出清算申报并办理清算事宜。主管税务机关审核确认后，按照重新计算的应纳税额，办理退（补）税手续。纳税人在规定期限内未到主管税务机关办理清算事宜的，税务机关不再办理清算事宜，已预扣预缴的税款从纳税保证金账户全额缴入国库</a:t>
            </a:r>
          </a:p>
          <a:p>
            <a:endParaRPr lang="zh-CN" altLang="en-US" dirty="0"/>
          </a:p>
        </p:txBody>
      </p:sp>
    </p:spTree>
    <p:extLst>
      <p:ext uri="{BB962C8B-B14F-4D97-AF65-F5344CB8AC3E}">
        <p14:creationId xmlns:p14="http://schemas.microsoft.com/office/powerpoint/2010/main" val="1439856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solidFill>
                  <a:srgbClr val="0070C0"/>
                </a:solidFill>
              </a:rPr>
              <a:t>（三）</a:t>
            </a:r>
            <a:r>
              <a:rPr lang="zh-CN" altLang="zh-CN" dirty="0" smtClean="0">
                <a:solidFill>
                  <a:srgbClr val="0070C0"/>
                </a:solidFill>
              </a:rPr>
              <a:t>证券</a:t>
            </a:r>
            <a:r>
              <a:rPr lang="zh-CN" altLang="zh-CN" dirty="0">
                <a:solidFill>
                  <a:srgbClr val="0070C0"/>
                </a:solidFill>
              </a:rPr>
              <a:t>机构技术和制度准备完成后新上市公司的限售</a:t>
            </a:r>
            <a:r>
              <a:rPr lang="zh-CN" altLang="zh-CN" dirty="0" smtClean="0">
                <a:solidFill>
                  <a:srgbClr val="0070C0"/>
                </a:solidFill>
              </a:rPr>
              <a:t>股</a:t>
            </a:r>
            <a:r>
              <a:rPr lang="zh-CN" altLang="en-US" dirty="0" smtClean="0">
                <a:solidFill>
                  <a:srgbClr val="0070C0"/>
                </a:solidFill>
              </a:rPr>
              <a:t>的处理</a:t>
            </a:r>
            <a:endParaRPr lang="en-US" altLang="zh-CN" dirty="0">
              <a:solidFill>
                <a:srgbClr val="0070C0"/>
              </a:solidFill>
            </a:endParaRPr>
          </a:p>
          <a:p>
            <a:r>
              <a:rPr lang="zh-CN" altLang="zh-CN" dirty="0"/>
              <a:t>自2012年3月1日起，网上发行资金申购日在2012年3月1日（含）之后的首次公开发行上市公司按照证券登记结算公司业务规定做好各项资料准备工作，在向证券登记结算公司申请办理股份初始登记时一并申报由个人限售股股东提供的有关限售股成本原值详细资料，以及会计师事务所或税务师事务所对该资料出具的鉴证报告</a:t>
            </a:r>
          </a:p>
          <a:p>
            <a:r>
              <a:rPr lang="zh-CN" altLang="zh-CN" dirty="0"/>
              <a:t>限售股成本原值，是指限售股买入时的买入价及按照规定缴纳的有关税费</a:t>
            </a:r>
            <a:endParaRPr lang="en-US" altLang="zh-CN" dirty="0"/>
          </a:p>
          <a:p>
            <a:r>
              <a:rPr lang="zh-CN" altLang="zh-CN" dirty="0"/>
              <a:t>证券登记结算公司收到新上市公司提供的相关资料后，应及时将有关成本原值数据植入证券结算系统。个人转让新上市公司限售股的，证券登记结算公司根据实际转让收入和植入证券结算系统的标的限售股成本原值，以</a:t>
            </a:r>
            <a:r>
              <a:rPr lang="zh-CN" altLang="zh-CN" dirty="0">
                <a:solidFill>
                  <a:srgbClr val="FF0000"/>
                </a:solidFill>
              </a:rPr>
              <a:t>实际转让收入</a:t>
            </a:r>
            <a:r>
              <a:rPr lang="zh-CN" altLang="zh-CN" dirty="0"/>
              <a:t>减去成本原值和合理税费后的余额，适用20%税率，直接计算需扣缴的个人所得税额</a:t>
            </a:r>
            <a:endParaRPr lang="en-US" altLang="zh-CN" dirty="0"/>
          </a:p>
          <a:p>
            <a:r>
              <a:rPr lang="zh-CN" altLang="zh-CN" dirty="0"/>
              <a:t>合理税费是指转让限售股过程中发生的印花税、佣金、过户费等与交易相关的税费</a:t>
            </a:r>
          </a:p>
        </p:txBody>
      </p:sp>
    </p:spTree>
    <p:extLst>
      <p:ext uri="{BB962C8B-B14F-4D97-AF65-F5344CB8AC3E}">
        <p14:creationId xmlns:p14="http://schemas.microsoft.com/office/powerpoint/2010/main" val="6803475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三</a:t>
            </a:r>
            <a:r>
              <a:rPr lang="en-US" altLang="zh-CN" dirty="0" smtClean="0">
                <a:solidFill>
                  <a:srgbClr val="FF0000"/>
                </a:solidFill>
              </a:rPr>
              <a:t>.</a:t>
            </a:r>
            <a:r>
              <a:rPr lang="zh-CN" altLang="en-US" dirty="0" smtClean="0">
                <a:solidFill>
                  <a:srgbClr val="FF0000"/>
                </a:solidFill>
              </a:rPr>
              <a:t>（</a:t>
            </a:r>
            <a:r>
              <a:rPr lang="zh-CN" altLang="en-US" dirty="0">
                <a:solidFill>
                  <a:srgbClr val="FF0000"/>
                </a:solidFill>
              </a:rPr>
              <a:t>非个人）股票转让的增值税</a:t>
            </a:r>
            <a:endParaRPr lang="en-US" altLang="zh-CN" dirty="0">
              <a:solidFill>
                <a:srgbClr val="FF0000"/>
              </a:solidFill>
            </a:endParaRPr>
          </a:p>
          <a:p>
            <a:r>
              <a:rPr lang="zh-CN" altLang="en-US" dirty="0"/>
              <a:t>股票转让属于“金融商品转让”应税项目</a:t>
            </a:r>
            <a:endParaRPr lang="en-US" altLang="zh-CN" dirty="0"/>
          </a:p>
          <a:p>
            <a:r>
              <a:rPr lang="zh-CN" altLang="en-US" dirty="0" smtClean="0">
                <a:solidFill>
                  <a:srgbClr val="0070C0"/>
                </a:solidFill>
              </a:rPr>
              <a:t>（一）金融商品</a:t>
            </a:r>
            <a:r>
              <a:rPr lang="zh-CN" altLang="en-US" dirty="0">
                <a:solidFill>
                  <a:srgbClr val="0070C0"/>
                </a:solidFill>
              </a:rPr>
              <a:t>转让的基本规定</a:t>
            </a:r>
            <a:endParaRPr lang="en-US" altLang="zh-CN" dirty="0">
              <a:solidFill>
                <a:srgbClr val="0070C0"/>
              </a:solidFill>
            </a:endParaRPr>
          </a:p>
          <a:p>
            <a:r>
              <a:rPr lang="en-US" altLang="zh-CN" dirty="0" smtClean="0"/>
              <a:t>1.</a:t>
            </a:r>
            <a:r>
              <a:rPr lang="zh-CN" altLang="en-US" dirty="0" smtClean="0"/>
              <a:t>销售额</a:t>
            </a:r>
            <a:endParaRPr lang="en-US" altLang="zh-CN" dirty="0"/>
          </a:p>
          <a:p>
            <a:r>
              <a:rPr lang="zh-CN" altLang="en-US" dirty="0"/>
              <a:t>卖出价扣除买入价后的余额为销售额</a:t>
            </a:r>
            <a:endParaRPr lang="en-US" altLang="zh-CN" dirty="0"/>
          </a:p>
          <a:p>
            <a:r>
              <a:rPr lang="zh-CN" altLang="en-US" dirty="0" smtClean="0"/>
              <a:t>（</a:t>
            </a:r>
            <a:r>
              <a:rPr lang="en-US" altLang="zh-CN" dirty="0" smtClean="0"/>
              <a:t>1</a:t>
            </a:r>
            <a:r>
              <a:rPr lang="zh-CN" altLang="en-US" dirty="0" smtClean="0"/>
              <a:t>）</a:t>
            </a:r>
            <a:r>
              <a:rPr lang="zh-CN" altLang="zh-CN" dirty="0" smtClean="0"/>
              <a:t>金融商品</a:t>
            </a:r>
            <a:r>
              <a:rPr lang="zh-CN" altLang="zh-CN" dirty="0"/>
              <a:t>的买入价，可以选择按照加权平均法或者移动加权平均法进行核算，选择后</a:t>
            </a:r>
            <a:r>
              <a:rPr lang="en-US" altLang="zh-CN" dirty="0"/>
              <a:t>36</a:t>
            </a:r>
            <a:r>
              <a:rPr lang="zh-CN" altLang="zh-CN" dirty="0"/>
              <a:t>个月内不得变更</a:t>
            </a:r>
            <a:endParaRPr lang="zh-CN" altLang="en-US" dirty="0"/>
          </a:p>
          <a:p>
            <a:r>
              <a:rPr lang="zh-CN" altLang="en-US" dirty="0" smtClean="0"/>
              <a:t>（</a:t>
            </a:r>
            <a:r>
              <a:rPr lang="en-US" altLang="zh-CN" dirty="0" smtClean="0"/>
              <a:t>2</a:t>
            </a:r>
            <a:r>
              <a:rPr lang="zh-CN" altLang="en-US" dirty="0" smtClean="0"/>
              <a:t>）转让</a:t>
            </a:r>
            <a:r>
              <a:rPr lang="zh-CN" altLang="en-US" dirty="0"/>
              <a:t>金融商品出现正负差的，按盈亏相抵后的余额为销售额（当期不同品种或种类）</a:t>
            </a:r>
            <a:endParaRPr lang="en-US" altLang="zh-CN" dirty="0"/>
          </a:p>
          <a:p>
            <a:r>
              <a:rPr lang="zh-CN" altLang="en-US" dirty="0" smtClean="0"/>
              <a:t>（</a:t>
            </a:r>
            <a:r>
              <a:rPr lang="en-US" altLang="zh-CN" dirty="0" smtClean="0"/>
              <a:t>3</a:t>
            </a:r>
            <a:r>
              <a:rPr lang="zh-CN" altLang="en-US" dirty="0" smtClean="0"/>
              <a:t>）</a:t>
            </a:r>
            <a:r>
              <a:rPr lang="zh-CN" altLang="zh-CN" dirty="0" smtClean="0"/>
              <a:t>相抵</a:t>
            </a:r>
            <a:r>
              <a:rPr lang="zh-CN" altLang="zh-CN" dirty="0"/>
              <a:t>后出现负差，可结转下一纳税期与下期转让金融商品销售额相抵，但年末时仍出现负差的，不得转入下一个会计年</a:t>
            </a:r>
            <a:r>
              <a:rPr lang="zh-CN" altLang="en-US" dirty="0"/>
              <a:t>度（跨期）</a:t>
            </a:r>
            <a:endParaRPr lang="en-US" altLang="zh-CN" dirty="0"/>
          </a:p>
          <a:p>
            <a:endParaRPr lang="zh-CN" altLang="en-US" dirty="0"/>
          </a:p>
          <a:p>
            <a:endParaRPr lang="zh-CN" altLang="en-US" dirty="0"/>
          </a:p>
        </p:txBody>
      </p:sp>
    </p:spTree>
    <p:extLst>
      <p:ext uri="{BB962C8B-B14F-4D97-AF65-F5344CB8AC3E}">
        <p14:creationId xmlns:p14="http://schemas.microsoft.com/office/powerpoint/2010/main" val="9879870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lstStyle/>
          <a:p>
            <a:r>
              <a:rPr lang="en-US" altLang="zh-CN" dirty="0" smtClean="0"/>
              <a:t>2.</a:t>
            </a:r>
            <a:r>
              <a:rPr lang="zh-CN" altLang="en-US" dirty="0" smtClean="0"/>
              <a:t>税率</a:t>
            </a:r>
            <a:r>
              <a:rPr lang="zh-CN" altLang="en-US" dirty="0"/>
              <a:t>或征收率</a:t>
            </a:r>
            <a:endParaRPr lang="en-US" altLang="zh-CN" dirty="0"/>
          </a:p>
          <a:p>
            <a:r>
              <a:rPr lang="zh-CN" altLang="en-US" dirty="0"/>
              <a:t>一般纳税 人适用</a:t>
            </a:r>
            <a:r>
              <a:rPr lang="en-US" altLang="zh-CN" dirty="0"/>
              <a:t>6%</a:t>
            </a:r>
            <a:r>
              <a:rPr lang="zh-CN" altLang="en-US" dirty="0"/>
              <a:t>税率</a:t>
            </a:r>
            <a:endParaRPr lang="en-US" altLang="zh-CN" dirty="0"/>
          </a:p>
          <a:p>
            <a:r>
              <a:rPr lang="zh-CN" altLang="en-US" dirty="0"/>
              <a:t>小规模纳税人适用</a:t>
            </a:r>
            <a:r>
              <a:rPr lang="en-US" altLang="zh-CN" dirty="0"/>
              <a:t>3%</a:t>
            </a:r>
            <a:r>
              <a:rPr lang="zh-CN" altLang="en-US" dirty="0"/>
              <a:t>征收率</a:t>
            </a:r>
            <a:endParaRPr lang="en-US" altLang="zh-CN" dirty="0"/>
          </a:p>
          <a:p>
            <a:endParaRPr lang="en-US" altLang="zh-CN" dirty="0"/>
          </a:p>
          <a:p>
            <a:r>
              <a:rPr lang="zh-CN" altLang="en-US" dirty="0" smtClean="0">
                <a:solidFill>
                  <a:srgbClr val="0070C0"/>
                </a:solidFill>
              </a:rPr>
              <a:t>（二）无偿</a:t>
            </a:r>
            <a:r>
              <a:rPr lang="zh-CN" altLang="en-US" dirty="0">
                <a:solidFill>
                  <a:srgbClr val="0070C0"/>
                </a:solidFill>
              </a:rPr>
              <a:t>转让股权的买入价</a:t>
            </a:r>
            <a:endParaRPr lang="en-US" altLang="zh-CN" dirty="0">
              <a:solidFill>
                <a:srgbClr val="0070C0"/>
              </a:solidFill>
            </a:endParaRPr>
          </a:p>
          <a:p>
            <a:r>
              <a:rPr lang="zh-CN" altLang="zh-CN" dirty="0"/>
              <a:t>纳税人无偿转让股票时，转出方以该股票的买入价为卖出价，按照“金融商品转让”计算缴纳增值税；在转入方将上述股票再转让时，以原转出方的卖出价为买入价</a:t>
            </a:r>
            <a:endParaRPr lang="zh-CN" altLang="en-US" dirty="0"/>
          </a:p>
          <a:p>
            <a:endParaRPr lang="zh-CN" altLang="en-US" dirty="0"/>
          </a:p>
        </p:txBody>
      </p:sp>
    </p:spTree>
    <p:extLst>
      <p:ext uri="{BB962C8B-B14F-4D97-AF65-F5344CB8AC3E}">
        <p14:creationId xmlns:p14="http://schemas.microsoft.com/office/powerpoint/2010/main" val="23399792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0070C0"/>
                </a:solidFill>
              </a:rPr>
              <a:t>（三）限</a:t>
            </a:r>
            <a:r>
              <a:rPr lang="zh-CN" altLang="en-US" dirty="0">
                <a:solidFill>
                  <a:srgbClr val="0070C0"/>
                </a:solidFill>
              </a:rPr>
              <a:t>售股的买入价</a:t>
            </a:r>
            <a:endParaRPr lang="en-US" altLang="zh-CN" dirty="0">
              <a:solidFill>
                <a:srgbClr val="0070C0"/>
              </a:solidFill>
            </a:endParaRPr>
          </a:p>
          <a:p>
            <a:r>
              <a:rPr lang="en-US" altLang="zh-CN" dirty="0" smtClean="0"/>
              <a:t>1.</a:t>
            </a:r>
            <a:r>
              <a:rPr lang="zh-CN" altLang="en-US" dirty="0" smtClean="0"/>
              <a:t>上市</a:t>
            </a:r>
            <a:r>
              <a:rPr lang="zh-CN" altLang="en-US" dirty="0"/>
              <a:t>公司实施</a:t>
            </a:r>
            <a:r>
              <a:rPr lang="zh-CN" altLang="en-US" dirty="0">
                <a:solidFill>
                  <a:srgbClr val="FF0000"/>
                </a:solidFill>
              </a:rPr>
              <a:t>股权分置</a:t>
            </a:r>
            <a:r>
              <a:rPr lang="zh-CN" altLang="en-US" dirty="0"/>
              <a:t>改革时，在股票复牌之前形成的原非流通股股份，以及股票复牌首日至解禁日期间由上述股份孳生的送、转股，以该上市公司完成股权分置改革后股票</a:t>
            </a:r>
            <a:r>
              <a:rPr lang="zh-CN" altLang="en-US" dirty="0">
                <a:solidFill>
                  <a:srgbClr val="FF0000"/>
                </a:solidFill>
              </a:rPr>
              <a:t>复牌首日的开盘价</a:t>
            </a:r>
            <a:r>
              <a:rPr lang="zh-CN" altLang="en-US" dirty="0"/>
              <a:t>为买入价</a:t>
            </a:r>
            <a:endParaRPr lang="en-US" altLang="zh-CN" dirty="0"/>
          </a:p>
          <a:p>
            <a:r>
              <a:rPr lang="en-US" altLang="zh-CN" dirty="0" smtClean="0"/>
              <a:t>2.</a:t>
            </a:r>
            <a:r>
              <a:rPr lang="zh-CN" altLang="en-US" dirty="0" smtClean="0"/>
              <a:t>公司</a:t>
            </a:r>
            <a:r>
              <a:rPr lang="zh-CN" altLang="en-US" dirty="0">
                <a:solidFill>
                  <a:srgbClr val="FF0000"/>
                </a:solidFill>
              </a:rPr>
              <a:t>首次公开发行</a:t>
            </a:r>
            <a:r>
              <a:rPr lang="zh-CN" altLang="en-US" dirty="0"/>
              <a:t>股票并上市形成的限售股，以及上市首日至解禁日期间由上述股份孳生的送、转股，以该上市公司股票首次公开发行（</a:t>
            </a:r>
            <a:r>
              <a:rPr lang="en-US" altLang="zh-CN" dirty="0"/>
              <a:t>IPO</a:t>
            </a:r>
            <a:r>
              <a:rPr lang="zh-CN" altLang="en-US" dirty="0"/>
              <a:t>）的</a:t>
            </a:r>
            <a:r>
              <a:rPr lang="zh-CN" altLang="en-US" dirty="0">
                <a:solidFill>
                  <a:srgbClr val="FF0000"/>
                </a:solidFill>
              </a:rPr>
              <a:t>发行价为</a:t>
            </a:r>
            <a:r>
              <a:rPr lang="zh-CN" altLang="en-US" dirty="0"/>
              <a:t>买入价</a:t>
            </a:r>
            <a:endParaRPr lang="en-US" altLang="zh-CN" dirty="0"/>
          </a:p>
          <a:p>
            <a:r>
              <a:rPr lang="en-US" altLang="zh-CN" dirty="0" smtClean="0"/>
              <a:t>3.</a:t>
            </a:r>
            <a:r>
              <a:rPr lang="zh-CN" altLang="en-US" dirty="0" smtClean="0"/>
              <a:t>因</a:t>
            </a:r>
            <a:r>
              <a:rPr lang="zh-CN" altLang="en-US" dirty="0"/>
              <a:t>上市公司实施</a:t>
            </a:r>
            <a:r>
              <a:rPr lang="zh-CN" altLang="en-US" dirty="0">
                <a:solidFill>
                  <a:srgbClr val="FF0000"/>
                </a:solidFill>
              </a:rPr>
              <a:t>重大资产重组</a:t>
            </a:r>
            <a:r>
              <a:rPr lang="zh-CN" altLang="en-US" dirty="0"/>
              <a:t>形成的限售股，以及股票复牌首日至解禁日期间由上述股份孳生的送、转股，以该上市公司因重大资产重组股票</a:t>
            </a:r>
            <a:r>
              <a:rPr lang="zh-CN" altLang="en-US" dirty="0">
                <a:solidFill>
                  <a:srgbClr val="FF0000"/>
                </a:solidFill>
              </a:rPr>
              <a:t>停牌前一交易日的收盘价</a:t>
            </a:r>
            <a:r>
              <a:rPr lang="zh-CN" altLang="en-US" dirty="0"/>
              <a:t>为买入价；</a:t>
            </a:r>
            <a:r>
              <a:rPr lang="zh-CN" altLang="zh-CN" dirty="0"/>
              <a:t>在重大资产重组前已经暂停上市的，以上市公司完成资产重组后股票</a:t>
            </a:r>
            <a:r>
              <a:rPr lang="zh-CN" altLang="zh-CN" dirty="0">
                <a:solidFill>
                  <a:srgbClr val="FF0000"/>
                </a:solidFill>
              </a:rPr>
              <a:t>恢复上市首日的开盘价</a:t>
            </a:r>
            <a:r>
              <a:rPr lang="zh-CN" altLang="zh-CN" dirty="0"/>
              <a:t>为买入价</a:t>
            </a:r>
            <a:endParaRPr lang="en-US" altLang="zh-CN" dirty="0"/>
          </a:p>
          <a:p>
            <a:r>
              <a:rPr lang="zh-CN" altLang="en-US" dirty="0"/>
              <a:t>上市公司因实施重大资产重组</a:t>
            </a:r>
            <a:r>
              <a:rPr lang="zh-CN" altLang="en-US" dirty="0">
                <a:solidFill>
                  <a:srgbClr val="FF0000"/>
                </a:solidFill>
              </a:rPr>
              <a:t>多次停牌</a:t>
            </a:r>
            <a:r>
              <a:rPr lang="zh-CN" altLang="en-US" dirty="0"/>
              <a:t>的，</a:t>
            </a:r>
            <a:r>
              <a:rPr lang="en-US" altLang="zh-CN" dirty="0"/>
              <a:t> </a:t>
            </a:r>
            <a:r>
              <a:rPr lang="zh-CN" altLang="en-US" dirty="0"/>
              <a:t>“股票停牌”，是指中国证券监督管理委员会就上市公司重大资产重组申请作出予以核准决定前的</a:t>
            </a:r>
            <a:r>
              <a:rPr lang="zh-CN" altLang="en-US" dirty="0">
                <a:solidFill>
                  <a:srgbClr val="FF0000"/>
                </a:solidFill>
              </a:rPr>
              <a:t>最后一次停牌</a:t>
            </a:r>
            <a:endParaRPr lang="en-US" altLang="zh-CN" dirty="0">
              <a:solidFill>
                <a:srgbClr val="FF0000"/>
              </a:solidFill>
            </a:endParaRPr>
          </a:p>
          <a:p>
            <a:endParaRPr lang="zh-CN" altLang="en-US" dirty="0"/>
          </a:p>
        </p:txBody>
      </p:sp>
    </p:spTree>
    <p:extLst>
      <p:ext uri="{BB962C8B-B14F-4D97-AF65-F5344CB8AC3E}">
        <p14:creationId xmlns:p14="http://schemas.microsoft.com/office/powerpoint/2010/main" val="5214470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lstStyle/>
          <a:p>
            <a:r>
              <a:rPr lang="en-US" altLang="zh-CN" dirty="0"/>
              <a:t>4.</a:t>
            </a:r>
            <a:r>
              <a:rPr lang="zh-CN" altLang="en-US" dirty="0"/>
              <a:t>纳税人转让因</a:t>
            </a:r>
            <a:r>
              <a:rPr lang="zh-CN" altLang="en-US" dirty="0">
                <a:solidFill>
                  <a:srgbClr val="FF0000"/>
                </a:solidFill>
              </a:rPr>
              <a:t>同时</a:t>
            </a:r>
            <a:r>
              <a:rPr lang="zh-CN" altLang="en-US" dirty="0"/>
              <a:t>实施股权分置改革和重大资产重组而首次公开发行股票并上市形成的限售股，以及上市首日至解禁日期间由上述股份孳生的送、转股，以该上市公司股票</a:t>
            </a:r>
            <a:r>
              <a:rPr lang="zh-CN" altLang="en-US" dirty="0">
                <a:solidFill>
                  <a:srgbClr val="FF0000"/>
                </a:solidFill>
              </a:rPr>
              <a:t>上市首日开盘价</a:t>
            </a:r>
            <a:r>
              <a:rPr lang="zh-CN" altLang="en-US" dirty="0"/>
              <a:t>为买入价</a:t>
            </a:r>
            <a:endParaRPr lang="en-US" altLang="zh-CN" dirty="0"/>
          </a:p>
          <a:p>
            <a:endParaRPr lang="en-US" altLang="zh-CN" dirty="0"/>
          </a:p>
          <a:p>
            <a:endParaRPr lang="en-US" altLang="zh-CN" dirty="0"/>
          </a:p>
          <a:p>
            <a:r>
              <a:rPr lang="zh-CN" altLang="en-US" dirty="0"/>
              <a:t>单</a:t>
            </a:r>
            <a:r>
              <a:rPr lang="zh-CN" altLang="zh-CN" dirty="0"/>
              <a:t>位将其持有的限售股在解禁流通后对外转让，按照规定确定的买入价，低于该单位取得限售股的实际成本价的，以实际成本价为买入价计算缴纳增值税</a:t>
            </a:r>
            <a:endParaRPr lang="en-US" altLang="zh-CN" dirty="0"/>
          </a:p>
          <a:p>
            <a:endParaRPr lang="zh-CN" altLang="en-US" dirty="0"/>
          </a:p>
        </p:txBody>
      </p:sp>
    </p:spTree>
    <p:extLst>
      <p:ext uri="{BB962C8B-B14F-4D97-AF65-F5344CB8AC3E}">
        <p14:creationId xmlns:p14="http://schemas.microsoft.com/office/powerpoint/2010/main" val="27086826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lstStyle/>
          <a:p>
            <a:r>
              <a:rPr lang="en-US" altLang="zh-CN" dirty="0"/>
              <a:t>【</a:t>
            </a:r>
            <a:r>
              <a:rPr lang="zh-CN" altLang="en-US" dirty="0"/>
              <a:t>案例</a:t>
            </a:r>
            <a:r>
              <a:rPr lang="en-US" altLang="zh-CN" dirty="0"/>
              <a:t>】</a:t>
            </a:r>
            <a:r>
              <a:rPr lang="zh-CN" altLang="en-US" dirty="0"/>
              <a:t>某股份有限公司经批准上市，上市发行价为</a:t>
            </a:r>
            <a:r>
              <a:rPr lang="en-US" altLang="zh-CN" dirty="0"/>
              <a:t>10</a:t>
            </a:r>
            <a:r>
              <a:rPr lang="zh-CN" altLang="en-US" dirty="0"/>
              <a:t>元</a:t>
            </a:r>
            <a:r>
              <a:rPr lang="en-US" altLang="zh-CN" dirty="0"/>
              <a:t>/</a:t>
            </a:r>
            <a:r>
              <a:rPr lang="zh-CN" altLang="en-US" dirty="0"/>
              <a:t>股，上市首日收盘价</a:t>
            </a:r>
            <a:r>
              <a:rPr lang="zh-CN" altLang="en-US" dirty="0" smtClean="0"/>
              <a:t>为</a:t>
            </a:r>
            <a:r>
              <a:rPr lang="en-US" altLang="zh-CN" dirty="0" smtClean="0"/>
              <a:t>30</a:t>
            </a:r>
            <a:r>
              <a:rPr lang="zh-CN" altLang="en-US" smtClean="0"/>
              <a:t>元。</a:t>
            </a:r>
            <a:r>
              <a:rPr lang="zh-CN" altLang="en-US" dirty="0"/>
              <a:t>上市前原股东自愿锁定</a:t>
            </a:r>
            <a:r>
              <a:rPr lang="en-US" altLang="zh-CN" dirty="0"/>
              <a:t>3</a:t>
            </a:r>
            <a:r>
              <a:rPr lang="zh-CN" altLang="en-US" dirty="0"/>
              <a:t>年，其中</a:t>
            </a:r>
            <a:r>
              <a:rPr lang="en-US" altLang="zh-CN" dirty="0"/>
              <a:t>A</a:t>
            </a:r>
            <a:r>
              <a:rPr lang="zh-CN" altLang="en-US" dirty="0"/>
              <a:t>有限责任公司（系增值税一般纳税 人）持有</a:t>
            </a:r>
            <a:r>
              <a:rPr lang="en-US" altLang="zh-CN" dirty="0"/>
              <a:t>2000</a:t>
            </a:r>
            <a:r>
              <a:rPr lang="zh-CN" altLang="en-US" dirty="0"/>
              <a:t>万股，持股成本（与计税基础一致）为</a:t>
            </a:r>
            <a:r>
              <a:rPr lang="en-US" altLang="zh-CN" dirty="0"/>
              <a:t>3</a:t>
            </a:r>
            <a:r>
              <a:rPr lang="zh-CN" altLang="en-US" dirty="0"/>
              <a:t>元</a:t>
            </a:r>
            <a:r>
              <a:rPr lang="en-US" altLang="zh-CN" dirty="0"/>
              <a:t>/</a:t>
            </a:r>
            <a:r>
              <a:rPr lang="zh-CN" altLang="en-US" dirty="0"/>
              <a:t>股；自然人股东李先生持有</a:t>
            </a:r>
            <a:r>
              <a:rPr lang="en-US" altLang="zh-CN" dirty="0"/>
              <a:t>800</a:t>
            </a:r>
            <a:r>
              <a:rPr lang="zh-CN" altLang="en-US" dirty="0"/>
              <a:t>万元，经相关机构鉴定持股成本</a:t>
            </a:r>
            <a:r>
              <a:rPr lang="en-US" altLang="zh-CN" dirty="0"/>
              <a:t>2.8</a:t>
            </a:r>
            <a:r>
              <a:rPr lang="zh-CN" altLang="en-US" dirty="0"/>
              <a:t>元</a:t>
            </a:r>
            <a:r>
              <a:rPr lang="en-US" altLang="zh-CN" dirty="0"/>
              <a:t>/</a:t>
            </a:r>
            <a:r>
              <a:rPr lang="zh-CN" altLang="en-US" dirty="0"/>
              <a:t>股，并</a:t>
            </a:r>
            <a:r>
              <a:rPr lang="zh-CN" altLang="zh-CN" dirty="0"/>
              <a:t>植入证券结算系统</a:t>
            </a:r>
            <a:r>
              <a:rPr lang="zh-CN" altLang="en-US" dirty="0"/>
              <a:t>。</a:t>
            </a:r>
            <a:endParaRPr lang="en-US" altLang="zh-CN" dirty="0"/>
          </a:p>
          <a:p>
            <a:r>
              <a:rPr lang="zh-CN" altLang="en-US" dirty="0"/>
              <a:t>在限售股解禁前，上市公司分别作出过</a:t>
            </a:r>
            <a:r>
              <a:rPr lang="en-US" altLang="zh-CN" dirty="0"/>
              <a:t>10</a:t>
            </a:r>
            <a:r>
              <a:rPr lang="zh-CN" altLang="en-US" dirty="0"/>
              <a:t>转</a:t>
            </a:r>
            <a:r>
              <a:rPr lang="en-US" altLang="zh-CN" dirty="0"/>
              <a:t>4</a:t>
            </a:r>
            <a:r>
              <a:rPr lang="zh-CN" altLang="en-US" dirty="0"/>
              <a:t>送</a:t>
            </a:r>
            <a:r>
              <a:rPr lang="en-US" altLang="zh-CN" dirty="0"/>
              <a:t>2 </a:t>
            </a:r>
            <a:r>
              <a:rPr lang="zh-CN" altLang="en-US" dirty="0"/>
              <a:t>派</a:t>
            </a:r>
            <a:r>
              <a:rPr lang="en-US" altLang="zh-CN" dirty="0"/>
              <a:t>1</a:t>
            </a:r>
            <a:r>
              <a:rPr lang="zh-CN" altLang="en-US" dirty="0"/>
              <a:t>的权益分配。</a:t>
            </a:r>
            <a:endParaRPr lang="en-US" altLang="zh-CN" dirty="0"/>
          </a:p>
          <a:p>
            <a:r>
              <a:rPr lang="zh-CN" altLang="en-US" dirty="0"/>
              <a:t>股票解禁后，</a:t>
            </a:r>
            <a:r>
              <a:rPr lang="en-US" altLang="zh-CN" dirty="0"/>
              <a:t>A</a:t>
            </a:r>
            <a:r>
              <a:rPr lang="zh-CN" altLang="en-US" dirty="0"/>
              <a:t>有限责任公司按规定通过集中交易或大宗交易减持</a:t>
            </a:r>
            <a:r>
              <a:rPr lang="en-US" altLang="zh-CN" dirty="0"/>
              <a:t>400</a:t>
            </a:r>
            <a:r>
              <a:rPr lang="zh-CN" altLang="en-US" dirty="0"/>
              <a:t>万元股，平均减持价格</a:t>
            </a:r>
            <a:r>
              <a:rPr lang="en-US" altLang="zh-CN" dirty="0"/>
              <a:t>25</a:t>
            </a:r>
            <a:r>
              <a:rPr lang="zh-CN" altLang="en-US" dirty="0"/>
              <a:t>元</a:t>
            </a:r>
            <a:r>
              <a:rPr lang="en-US" altLang="zh-CN" dirty="0"/>
              <a:t>/</a:t>
            </a:r>
            <a:r>
              <a:rPr lang="zh-CN" altLang="en-US" dirty="0"/>
              <a:t>股；股东李先生通过集中交易减持</a:t>
            </a:r>
            <a:r>
              <a:rPr lang="en-US" altLang="zh-CN" dirty="0"/>
              <a:t>100</a:t>
            </a:r>
            <a:r>
              <a:rPr lang="zh-CN" altLang="en-US" dirty="0"/>
              <a:t>万元，平均减持价格为</a:t>
            </a:r>
            <a:r>
              <a:rPr lang="en-US" altLang="zh-CN" dirty="0"/>
              <a:t>28</a:t>
            </a:r>
            <a:r>
              <a:rPr lang="zh-CN" altLang="en-US" dirty="0"/>
              <a:t>元</a:t>
            </a:r>
            <a:r>
              <a:rPr lang="en-US" altLang="zh-CN" dirty="0"/>
              <a:t>/</a:t>
            </a:r>
            <a:r>
              <a:rPr lang="zh-CN" altLang="en-US" dirty="0"/>
              <a:t>股（不考虑交易 手续费）</a:t>
            </a:r>
            <a:endParaRPr lang="en-US" altLang="zh-CN" dirty="0"/>
          </a:p>
          <a:p>
            <a:endParaRPr lang="zh-CN" altLang="en-US" dirty="0"/>
          </a:p>
        </p:txBody>
      </p:sp>
    </p:spTree>
    <p:extLst>
      <p:ext uri="{BB962C8B-B14F-4D97-AF65-F5344CB8AC3E}">
        <p14:creationId xmlns:p14="http://schemas.microsoft.com/office/powerpoint/2010/main" val="2732420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增值税的销售额确定</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四</a:t>
            </a:r>
            <a:r>
              <a:rPr lang="en-US" altLang="zh-CN" dirty="0" smtClean="0">
                <a:solidFill>
                  <a:srgbClr val="FF0000"/>
                </a:solidFill>
              </a:rPr>
              <a:t>.</a:t>
            </a:r>
            <a:r>
              <a:rPr lang="zh-CN" altLang="en-US" dirty="0" smtClean="0">
                <a:solidFill>
                  <a:srgbClr val="FF0000"/>
                </a:solidFill>
              </a:rPr>
              <a:t>从</a:t>
            </a:r>
            <a:r>
              <a:rPr lang="zh-CN" altLang="en-US" dirty="0">
                <a:solidFill>
                  <a:srgbClr val="FF0000"/>
                </a:solidFill>
              </a:rPr>
              <a:t>销售方取得的款项</a:t>
            </a:r>
            <a:endParaRPr lang="en-US" altLang="zh-CN" dirty="0">
              <a:solidFill>
                <a:srgbClr val="FF0000"/>
              </a:solidFill>
            </a:endParaRPr>
          </a:p>
          <a:p>
            <a:r>
              <a:rPr lang="en-US" altLang="zh-CN" dirty="0"/>
              <a:t>1.</a:t>
            </a:r>
            <a:r>
              <a:rPr lang="zh-CN" altLang="en-US" dirty="0"/>
              <a:t>因购进货物或服务相关（数量、金额相关），属于平销返利（销售折让）行为，一般计税法作进项税额转出</a:t>
            </a:r>
            <a:endParaRPr lang="en-US" altLang="zh-CN" dirty="0"/>
          </a:p>
          <a:p>
            <a:r>
              <a:rPr lang="en-US" altLang="zh-CN" dirty="0"/>
              <a:t>2.</a:t>
            </a:r>
            <a:r>
              <a:rPr lang="zh-CN" altLang="en-US" dirty="0"/>
              <a:t>与购进货物或服务无关，属于其他应税行为或不属于增值税应税行为</a:t>
            </a:r>
          </a:p>
        </p:txBody>
      </p:sp>
    </p:spTree>
    <p:extLst>
      <p:ext uri="{BB962C8B-B14F-4D97-AF65-F5344CB8AC3E}">
        <p14:creationId xmlns:p14="http://schemas.microsoft.com/office/powerpoint/2010/main" val="19836481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a:t>一</a:t>
            </a:r>
            <a:r>
              <a:rPr lang="en-US" altLang="zh-CN" dirty="0"/>
              <a:t>.A</a:t>
            </a:r>
            <a:r>
              <a:rPr lang="zh-CN" altLang="en-US" dirty="0"/>
              <a:t>有限责任公司股票转让后，自行申报缴纳相应税费（除印花税）</a:t>
            </a:r>
            <a:endParaRPr lang="en-US" altLang="zh-CN" dirty="0"/>
          </a:p>
          <a:p>
            <a:r>
              <a:rPr lang="en-US" altLang="zh-CN" dirty="0"/>
              <a:t>1.</a:t>
            </a:r>
            <a:r>
              <a:rPr lang="zh-CN" altLang="en-US" dirty="0"/>
              <a:t>股票转让时，缴纳的印花税</a:t>
            </a:r>
            <a:endParaRPr lang="en-US" altLang="zh-CN" dirty="0"/>
          </a:p>
          <a:p>
            <a:r>
              <a:rPr lang="zh-CN" altLang="en-US" dirty="0"/>
              <a:t>股票交易印花税：</a:t>
            </a:r>
            <a:r>
              <a:rPr lang="en-US" altLang="zh-CN" dirty="0"/>
              <a:t>5×400×0.1%=10</a:t>
            </a:r>
            <a:r>
              <a:rPr lang="zh-CN" altLang="en-US" dirty="0"/>
              <a:t>万元</a:t>
            </a:r>
            <a:endParaRPr lang="en-US" altLang="zh-CN" dirty="0"/>
          </a:p>
          <a:p>
            <a:r>
              <a:rPr lang="en-US" altLang="zh-CN" dirty="0"/>
              <a:t>2.</a:t>
            </a:r>
            <a:r>
              <a:rPr lang="zh-CN" altLang="en-US" dirty="0"/>
              <a:t>应缴纳增值税</a:t>
            </a:r>
            <a:endParaRPr lang="en-US" altLang="zh-CN" dirty="0"/>
          </a:p>
          <a:p>
            <a:r>
              <a:rPr lang="zh-CN" altLang="en-US" dirty="0"/>
              <a:t>（</a:t>
            </a:r>
            <a:r>
              <a:rPr lang="en-US" altLang="zh-CN" dirty="0"/>
              <a:t>1</a:t>
            </a:r>
            <a:r>
              <a:rPr lang="zh-CN" altLang="en-US" dirty="0"/>
              <a:t>）买入价（按宁波规定除权）</a:t>
            </a:r>
            <a:r>
              <a:rPr lang="en-US" altLang="zh-CN" dirty="0"/>
              <a:t>=10÷</a:t>
            </a:r>
            <a:r>
              <a:rPr lang="zh-CN" altLang="en-US" dirty="0"/>
              <a:t>（</a:t>
            </a:r>
            <a:r>
              <a:rPr lang="en-US" altLang="zh-CN" dirty="0"/>
              <a:t>10+10×0.4+10×0.2</a:t>
            </a:r>
            <a:r>
              <a:rPr lang="zh-CN" altLang="en-US" dirty="0"/>
              <a:t>）</a:t>
            </a:r>
            <a:r>
              <a:rPr lang="en-US" altLang="zh-CN" dirty="0"/>
              <a:t>=6.25</a:t>
            </a:r>
            <a:r>
              <a:rPr lang="zh-CN" altLang="en-US" dirty="0"/>
              <a:t>元</a:t>
            </a:r>
            <a:endParaRPr lang="en-US" altLang="zh-CN" dirty="0"/>
          </a:p>
          <a:p>
            <a:r>
              <a:rPr lang="zh-CN" altLang="en-US" dirty="0"/>
              <a:t>（</a:t>
            </a:r>
            <a:r>
              <a:rPr lang="en-US" altLang="zh-CN" dirty="0"/>
              <a:t>2</a:t>
            </a:r>
            <a:r>
              <a:rPr lang="zh-CN" altLang="en-US" dirty="0"/>
              <a:t>）应纳增值税</a:t>
            </a:r>
            <a:r>
              <a:rPr lang="en-US" altLang="zh-CN" dirty="0"/>
              <a:t>=</a:t>
            </a:r>
            <a:r>
              <a:rPr lang="zh-CN" altLang="en-US" dirty="0"/>
              <a:t>（</a:t>
            </a:r>
            <a:r>
              <a:rPr lang="en-US" altLang="zh-CN" dirty="0"/>
              <a:t>25-6.25</a:t>
            </a:r>
            <a:r>
              <a:rPr lang="zh-CN" altLang="en-US" dirty="0"/>
              <a:t>）</a:t>
            </a:r>
            <a:r>
              <a:rPr lang="en-US" altLang="zh-CN" dirty="0"/>
              <a:t>×400÷</a:t>
            </a:r>
            <a:r>
              <a:rPr lang="zh-CN" altLang="en-US" dirty="0"/>
              <a:t>（</a:t>
            </a:r>
            <a:r>
              <a:rPr lang="en-US" altLang="zh-CN" dirty="0"/>
              <a:t>1+6%</a:t>
            </a:r>
            <a:r>
              <a:rPr lang="zh-CN" altLang="en-US" dirty="0"/>
              <a:t>）</a:t>
            </a:r>
            <a:r>
              <a:rPr lang="en-US" altLang="zh-CN" dirty="0"/>
              <a:t>×6%=424.53</a:t>
            </a:r>
            <a:r>
              <a:rPr lang="zh-CN" altLang="en-US" dirty="0"/>
              <a:t>万元</a:t>
            </a:r>
            <a:endParaRPr lang="en-US" altLang="zh-CN" dirty="0"/>
          </a:p>
          <a:p>
            <a:r>
              <a:rPr lang="zh-CN" altLang="en-US" dirty="0"/>
              <a:t>附加税费一般不直接体现</a:t>
            </a:r>
            <a:endParaRPr lang="en-US" altLang="zh-CN" dirty="0"/>
          </a:p>
          <a:p>
            <a:r>
              <a:rPr lang="en-US" altLang="zh-CN" dirty="0"/>
              <a:t>3.</a:t>
            </a:r>
            <a:r>
              <a:rPr lang="zh-CN" altLang="en-US" dirty="0"/>
              <a:t>股票转让所得</a:t>
            </a:r>
            <a:endParaRPr lang="en-US" altLang="zh-CN" dirty="0"/>
          </a:p>
          <a:p>
            <a:r>
              <a:rPr lang="zh-CN" altLang="en-US" dirty="0"/>
              <a:t>（</a:t>
            </a:r>
            <a:r>
              <a:rPr lang="en-US" altLang="zh-CN" dirty="0"/>
              <a:t>1</a:t>
            </a:r>
            <a:r>
              <a:rPr lang="zh-CN" altLang="en-US" dirty="0"/>
              <a:t>）持有限售股的计税基础</a:t>
            </a:r>
            <a:r>
              <a:rPr lang="en-US" altLang="zh-CN" dirty="0"/>
              <a:t>=</a:t>
            </a:r>
            <a:r>
              <a:rPr lang="zh-CN" altLang="en-US" dirty="0"/>
              <a:t>（</a:t>
            </a:r>
            <a:r>
              <a:rPr lang="en-US" altLang="zh-CN" dirty="0"/>
              <a:t>3×2000+2000÷10×2×1</a:t>
            </a:r>
            <a:r>
              <a:rPr lang="zh-CN" altLang="en-US" dirty="0"/>
              <a:t>）</a:t>
            </a:r>
            <a:r>
              <a:rPr lang="en-US" altLang="zh-CN" dirty="0"/>
              <a:t>÷</a:t>
            </a:r>
            <a:r>
              <a:rPr lang="zh-CN" altLang="en-US" dirty="0"/>
              <a:t>（</a:t>
            </a:r>
            <a:r>
              <a:rPr lang="en-US" altLang="zh-CN" dirty="0"/>
              <a:t>2000+2000÷10×4+2000÷10×2</a:t>
            </a:r>
            <a:r>
              <a:rPr lang="zh-CN" altLang="en-US" dirty="0"/>
              <a:t>）</a:t>
            </a:r>
            <a:r>
              <a:rPr lang="en-US" altLang="zh-CN" dirty="0"/>
              <a:t>=2</a:t>
            </a:r>
            <a:r>
              <a:rPr lang="zh-CN" altLang="en-US" dirty="0"/>
              <a:t>元</a:t>
            </a:r>
            <a:r>
              <a:rPr lang="en-US" altLang="zh-CN" dirty="0"/>
              <a:t>/</a:t>
            </a:r>
            <a:r>
              <a:rPr lang="zh-CN" altLang="en-US" dirty="0"/>
              <a:t>股</a:t>
            </a:r>
            <a:endParaRPr lang="en-US" altLang="zh-CN" dirty="0"/>
          </a:p>
          <a:p>
            <a:r>
              <a:rPr lang="zh-CN" altLang="en-US" dirty="0"/>
              <a:t>（</a:t>
            </a:r>
            <a:r>
              <a:rPr lang="en-US" altLang="zh-CN" dirty="0"/>
              <a:t>2</a:t>
            </a:r>
            <a:r>
              <a:rPr lang="zh-CN" altLang="en-US" dirty="0"/>
              <a:t>）股票 转让所得</a:t>
            </a:r>
            <a:r>
              <a:rPr lang="en-US" altLang="zh-CN" dirty="0"/>
              <a:t>=</a:t>
            </a:r>
            <a:r>
              <a:rPr lang="zh-CN" altLang="en-US" dirty="0"/>
              <a:t>（</a:t>
            </a:r>
            <a:r>
              <a:rPr lang="en-US" altLang="zh-CN" dirty="0"/>
              <a:t>25-2</a:t>
            </a:r>
            <a:r>
              <a:rPr lang="zh-CN" altLang="en-US" dirty="0"/>
              <a:t>）</a:t>
            </a:r>
            <a:r>
              <a:rPr lang="en-US" altLang="zh-CN" dirty="0"/>
              <a:t>×400- 424.53=8775.47</a:t>
            </a:r>
            <a:r>
              <a:rPr lang="zh-CN" altLang="en-US" dirty="0"/>
              <a:t>万元</a:t>
            </a:r>
            <a:endParaRPr lang="en-US" altLang="zh-CN" dirty="0"/>
          </a:p>
          <a:p>
            <a:endParaRPr lang="zh-CN" altLang="en-US" dirty="0"/>
          </a:p>
        </p:txBody>
      </p:sp>
    </p:spTree>
    <p:extLst>
      <p:ext uri="{BB962C8B-B14F-4D97-AF65-F5344CB8AC3E}">
        <p14:creationId xmlns:p14="http://schemas.microsoft.com/office/powerpoint/2010/main" val="22699349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股票转让涉税处理</a:t>
            </a:r>
            <a:endParaRPr lang="zh-CN" altLang="en-US" dirty="0"/>
          </a:p>
        </p:txBody>
      </p:sp>
      <p:sp>
        <p:nvSpPr>
          <p:cNvPr id="3" name="内容占位符 2"/>
          <p:cNvSpPr>
            <a:spLocks noGrp="1"/>
          </p:cNvSpPr>
          <p:nvPr>
            <p:ph idx="1"/>
          </p:nvPr>
        </p:nvSpPr>
        <p:spPr/>
        <p:txBody>
          <a:bodyPr/>
          <a:lstStyle/>
          <a:p>
            <a:r>
              <a:rPr lang="zh-CN" altLang="en-US" dirty="0"/>
              <a:t>二</a:t>
            </a:r>
            <a:r>
              <a:rPr lang="en-US" altLang="zh-CN" dirty="0"/>
              <a:t>.</a:t>
            </a:r>
            <a:r>
              <a:rPr lang="zh-CN" altLang="en-US" dirty="0"/>
              <a:t>股东李先生减持限售股时</a:t>
            </a:r>
            <a:endParaRPr lang="en-US" altLang="zh-CN" dirty="0"/>
          </a:p>
          <a:p>
            <a:r>
              <a:rPr lang="zh-CN" altLang="en-US" dirty="0"/>
              <a:t>证券托管机构按证券结算公司计算扣税</a:t>
            </a:r>
            <a:endParaRPr lang="en-US" altLang="zh-CN" dirty="0"/>
          </a:p>
          <a:p>
            <a:r>
              <a:rPr lang="en-US" altLang="zh-CN" dirty="0"/>
              <a:t>1.</a:t>
            </a:r>
            <a:r>
              <a:rPr lang="zh-CN" altLang="en-US" dirty="0"/>
              <a:t>股票交易印花税：</a:t>
            </a:r>
            <a:r>
              <a:rPr lang="en-US" altLang="zh-CN" dirty="0"/>
              <a:t>28×100×0.1%=2.8</a:t>
            </a:r>
            <a:r>
              <a:rPr lang="zh-CN" altLang="en-US" dirty="0"/>
              <a:t>万元</a:t>
            </a:r>
            <a:endParaRPr lang="en-US" altLang="zh-CN" dirty="0"/>
          </a:p>
          <a:p>
            <a:r>
              <a:rPr lang="en-US" altLang="zh-CN" dirty="0"/>
              <a:t>2.</a:t>
            </a:r>
            <a:r>
              <a:rPr lang="zh-CN" altLang="en-US" dirty="0"/>
              <a:t>扣缴限售股个人所得税</a:t>
            </a:r>
            <a:endParaRPr lang="en-US" altLang="zh-CN" dirty="0"/>
          </a:p>
          <a:p>
            <a:r>
              <a:rPr lang="zh-CN" altLang="en-US" dirty="0"/>
              <a:t>（</a:t>
            </a:r>
            <a:r>
              <a:rPr lang="en-US" altLang="zh-CN" dirty="0"/>
              <a:t>1</a:t>
            </a:r>
            <a:r>
              <a:rPr lang="zh-CN" altLang="en-US" dirty="0"/>
              <a:t>）李先生持股成本</a:t>
            </a:r>
            <a:r>
              <a:rPr lang="en-US" altLang="zh-CN" dirty="0"/>
              <a:t>=</a:t>
            </a:r>
            <a:r>
              <a:rPr lang="zh-CN" altLang="en-US" dirty="0"/>
              <a:t> （</a:t>
            </a:r>
            <a:r>
              <a:rPr lang="en-US" altLang="zh-CN" dirty="0"/>
              <a:t>2.8×800+800÷10×2×1</a:t>
            </a:r>
            <a:r>
              <a:rPr lang="zh-CN" altLang="en-US" dirty="0"/>
              <a:t>）</a:t>
            </a:r>
            <a:r>
              <a:rPr lang="en-US" altLang="zh-CN" dirty="0"/>
              <a:t>÷</a:t>
            </a:r>
            <a:r>
              <a:rPr lang="zh-CN" altLang="en-US" dirty="0"/>
              <a:t>（</a:t>
            </a:r>
            <a:r>
              <a:rPr lang="en-US" altLang="zh-CN" dirty="0"/>
              <a:t>800+800÷10×4+800÷10×2</a:t>
            </a:r>
            <a:r>
              <a:rPr lang="zh-CN" altLang="en-US" dirty="0"/>
              <a:t>）</a:t>
            </a:r>
            <a:r>
              <a:rPr lang="en-US" altLang="zh-CN" dirty="0"/>
              <a:t>=1.875</a:t>
            </a:r>
            <a:r>
              <a:rPr lang="zh-CN" altLang="en-US" dirty="0"/>
              <a:t>元</a:t>
            </a:r>
            <a:r>
              <a:rPr lang="en-US" altLang="zh-CN" dirty="0"/>
              <a:t>/</a:t>
            </a:r>
            <a:r>
              <a:rPr lang="zh-CN" altLang="en-US" dirty="0"/>
              <a:t>股</a:t>
            </a:r>
            <a:endParaRPr lang="en-US" altLang="zh-CN" dirty="0"/>
          </a:p>
          <a:p>
            <a:r>
              <a:rPr lang="zh-CN" altLang="en-US" dirty="0"/>
              <a:t>（</a:t>
            </a:r>
            <a:r>
              <a:rPr lang="en-US" altLang="zh-CN" dirty="0"/>
              <a:t>2</a:t>
            </a:r>
            <a:r>
              <a:rPr lang="zh-CN" altLang="en-US" dirty="0"/>
              <a:t>）扣缴个人所得税</a:t>
            </a:r>
            <a:r>
              <a:rPr lang="en-US" altLang="zh-CN" dirty="0"/>
              <a:t>=[</a:t>
            </a:r>
            <a:r>
              <a:rPr lang="zh-CN" altLang="en-US" dirty="0"/>
              <a:t>（</a:t>
            </a:r>
            <a:r>
              <a:rPr lang="en-US" altLang="zh-CN" dirty="0"/>
              <a:t>28-1.875</a:t>
            </a:r>
            <a:r>
              <a:rPr lang="zh-CN" altLang="en-US" dirty="0"/>
              <a:t>）</a:t>
            </a:r>
            <a:r>
              <a:rPr lang="en-US" altLang="zh-CN" dirty="0"/>
              <a:t>×100- 2.8]×20%=521.94</a:t>
            </a:r>
            <a:r>
              <a:rPr lang="zh-CN" altLang="en-US" dirty="0"/>
              <a:t>万元</a:t>
            </a:r>
            <a:endParaRPr lang="en-US" altLang="zh-CN" dirty="0"/>
          </a:p>
          <a:p>
            <a:r>
              <a:rPr lang="zh-CN" altLang="en-US" dirty="0"/>
              <a:t>若为</a:t>
            </a:r>
            <a:r>
              <a:rPr lang="zh-CN" altLang="zh-CN" dirty="0"/>
              <a:t>证券机构技术和制度准备完成前形成的限售股</a:t>
            </a:r>
            <a:endParaRPr lang="en-US" altLang="zh-CN" dirty="0"/>
          </a:p>
          <a:p>
            <a:r>
              <a:rPr lang="zh-CN" altLang="en-US" dirty="0"/>
              <a:t>扣缴个人所得税</a:t>
            </a:r>
            <a:r>
              <a:rPr lang="en-US" altLang="zh-CN" dirty="0"/>
              <a:t>=30×</a:t>
            </a:r>
            <a:r>
              <a:rPr lang="zh-CN" altLang="en-US" dirty="0"/>
              <a:t>（</a:t>
            </a:r>
            <a:r>
              <a:rPr lang="en-US" altLang="zh-CN" dirty="0"/>
              <a:t>1-15%</a:t>
            </a:r>
            <a:r>
              <a:rPr lang="zh-CN" altLang="en-US" dirty="0"/>
              <a:t>）</a:t>
            </a:r>
            <a:r>
              <a:rPr lang="en-US" altLang="zh-CN" dirty="0"/>
              <a:t>×100×20%=510</a:t>
            </a:r>
            <a:r>
              <a:rPr lang="zh-CN" altLang="en-US" dirty="0"/>
              <a:t>万元</a:t>
            </a:r>
            <a:endParaRPr lang="en-US" altLang="zh-CN" dirty="0"/>
          </a:p>
          <a:p>
            <a:r>
              <a:rPr lang="zh-CN" altLang="en-US" dirty="0"/>
              <a:t>差额由李先生申报退税（或补税）</a:t>
            </a:r>
          </a:p>
          <a:p>
            <a:endParaRPr lang="zh-CN" altLang="en-US" dirty="0"/>
          </a:p>
        </p:txBody>
      </p:sp>
    </p:spTree>
    <p:extLst>
      <p:ext uri="{BB962C8B-B14F-4D97-AF65-F5344CB8AC3E}">
        <p14:creationId xmlns:p14="http://schemas.microsoft.com/office/powerpoint/2010/main" val="412999737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solidFill>
                  <a:srgbClr val="0070C0"/>
                </a:solidFill>
              </a:rPr>
              <a:t>非货币性资产</a:t>
            </a:r>
            <a:r>
              <a:rPr lang="zh-CN" altLang="zh-CN" dirty="0" smtClean="0">
                <a:solidFill>
                  <a:srgbClr val="0070C0"/>
                </a:solidFill>
              </a:rPr>
              <a:t>投资</a:t>
            </a:r>
            <a:r>
              <a:rPr lang="zh-CN" altLang="en-US" dirty="0" smtClean="0">
                <a:solidFill>
                  <a:srgbClr val="0070C0"/>
                </a:solidFill>
              </a:rPr>
              <a:t>涉税处理</a:t>
            </a:r>
            <a:endParaRPr lang="zh-CN" altLang="en-US" dirty="0">
              <a:solidFill>
                <a:srgbClr val="0070C0"/>
              </a:solidFill>
            </a:endParaRPr>
          </a:p>
        </p:txBody>
      </p:sp>
      <p:sp>
        <p:nvSpPr>
          <p:cNvPr id="3" name="内容占位符 2"/>
          <p:cNvSpPr>
            <a:spLocks noGrp="1"/>
          </p:cNvSpPr>
          <p:nvPr>
            <p:ph idx="1"/>
          </p:nvPr>
        </p:nvSpPr>
        <p:spPr/>
        <p:txBody>
          <a:bodyPr/>
          <a:lstStyle/>
          <a:p>
            <a:r>
              <a:rPr lang="zh-CN" altLang="en-US" dirty="0">
                <a:solidFill>
                  <a:srgbClr val="FF0000"/>
                </a:solidFill>
              </a:rPr>
              <a:t>一</a:t>
            </a:r>
            <a:r>
              <a:rPr lang="en-US" altLang="zh-CN" dirty="0" smtClean="0">
                <a:solidFill>
                  <a:srgbClr val="FF0000"/>
                </a:solidFill>
              </a:rPr>
              <a:t>.</a:t>
            </a:r>
            <a:r>
              <a:rPr lang="zh-CN" altLang="en-US" dirty="0" smtClean="0">
                <a:solidFill>
                  <a:srgbClr val="FF0000"/>
                </a:solidFill>
              </a:rPr>
              <a:t>（企业）</a:t>
            </a:r>
            <a:r>
              <a:rPr lang="zh-CN" altLang="zh-CN" dirty="0" smtClean="0">
                <a:solidFill>
                  <a:srgbClr val="FF0000"/>
                </a:solidFill>
              </a:rPr>
              <a:t>非</a:t>
            </a:r>
            <a:r>
              <a:rPr lang="zh-CN" altLang="zh-CN" dirty="0">
                <a:solidFill>
                  <a:srgbClr val="FF0000"/>
                </a:solidFill>
              </a:rPr>
              <a:t>货币性资产</a:t>
            </a:r>
            <a:r>
              <a:rPr lang="zh-CN" altLang="zh-CN" dirty="0" smtClean="0">
                <a:solidFill>
                  <a:srgbClr val="FF0000"/>
                </a:solidFill>
              </a:rPr>
              <a:t>投资</a:t>
            </a:r>
            <a:r>
              <a:rPr lang="zh-CN" altLang="en-US" dirty="0" smtClean="0">
                <a:solidFill>
                  <a:srgbClr val="FF0000"/>
                </a:solidFill>
              </a:rPr>
              <a:t>的涉税处理综述</a:t>
            </a:r>
            <a:endParaRPr lang="en-US" altLang="zh-CN" dirty="0">
              <a:solidFill>
                <a:srgbClr val="FF0000"/>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966126097"/>
              </p:ext>
            </p:extLst>
          </p:nvPr>
        </p:nvGraphicFramePr>
        <p:xfrm>
          <a:off x="683568" y="1700808"/>
          <a:ext cx="8280920" cy="4876848"/>
        </p:xfrm>
        <a:graphic>
          <a:graphicData uri="http://schemas.openxmlformats.org/drawingml/2006/table">
            <a:tbl>
              <a:tblPr firstRow="1" bandRow="1">
                <a:tableStyleId>{5C22544A-7EE6-4342-B048-85BDC9FD1C3A}</a:tableStyleId>
              </a:tblPr>
              <a:tblGrid>
                <a:gridCol w="746029"/>
                <a:gridCol w="1342852"/>
                <a:gridCol w="1300222"/>
                <a:gridCol w="1310879"/>
                <a:gridCol w="1119043"/>
                <a:gridCol w="1044440"/>
                <a:gridCol w="1417455"/>
              </a:tblGrid>
              <a:tr h="402178">
                <a:tc>
                  <a:txBody>
                    <a:bodyPr/>
                    <a:lstStyle/>
                    <a:p>
                      <a:r>
                        <a:rPr lang="zh-CN" altLang="en-US" sz="2000" dirty="0" smtClean="0"/>
                        <a:t>资产</a:t>
                      </a:r>
                      <a:endParaRPr lang="zh-CN" alt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t>涉税主体</a:t>
                      </a:r>
                    </a:p>
                  </a:txBody>
                  <a:tcPr/>
                </a:tc>
                <a:tc>
                  <a:txBody>
                    <a:bodyPr/>
                    <a:lstStyle/>
                    <a:p>
                      <a:r>
                        <a:rPr lang="zh-CN" altLang="en-US" sz="2000" dirty="0" smtClean="0"/>
                        <a:t>增值税</a:t>
                      </a:r>
                      <a:endParaRPr lang="zh-CN" altLang="en-US" sz="2000" dirty="0"/>
                    </a:p>
                  </a:txBody>
                  <a:tcPr/>
                </a:tc>
                <a:tc>
                  <a:txBody>
                    <a:bodyPr/>
                    <a:lstStyle/>
                    <a:p>
                      <a:r>
                        <a:rPr lang="zh-CN" altLang="en-US" sz="2000" dirty="0" smtClean="0"/>
                        <a:t>印花税</a:t>
                      </a:r>
                      <a:endParaRPr lang="zh-CN" altLang="en-US" sz="2000" dirty="0"/>
                    </a:p>
                  </a:txBody>
                  <a:tcPr/>
                </a:tc>
                <a:tc>
                  <a:txBody>
                    <a:bodyPr/>
                    <a:lstStyle/>
                    <a:p>
                      <a:r>
                        <a:rPr lang="zh-CN" altLang="en-US" sz="2000" dirty="0" smtClean="0"/>
                        <a:t>土增税</a:t>
                      </a:r>
                      <a:endParaRPr lang="zh-CN" altLang="en-US" sz="2000" dirty="0"/>
                    </a:p>
                  </a:txBody>
                  <a:tcPr/>
                </a:tc>
                <a:tc>
                  <a:txBody>
                    <a:bodyPr/>
                    <a:lstStyle/>
                    <a:p>
                      <a:r>
                        <a:rPr lang="zh-CN" altLang="en-US" sz="2000" dirty="0" smtClean="0"/>
                        <a:t>契税</a:t>
                      </a:r>
                      <a:endParaRPr lang="zh-CN" altLang="en-US" sz="2000" dirty="0"/>
                    </a:p>
                  </a:txBody>
                  <a:tcPr/>
                </a:tc>
                <a:tc>
                  <a:txBody>
                    <a:bodyPr/>
                    <a:lstStyle/>
                    <a:p>
                      <a:r>
                        <a:rPr lang="zh-CN" altLang="en-US" sz="2000" dirty="0" smtClean="0"/>
                        <a:t>所得税</a:t>
                      </a:r>
                      <a:endParaRPr lang="zh-CN" altLang="en-US" sz="2000" dirty="0"/>
                    </a:p>
                  </a:txBody>
                  <a:tcPr/>
                </a:tc>
              </a:tr>
              <a:tr h="649672">
                <a:tc rowSpan="2">
                  <a:txBody>
                    <a:bodyPr/>
                    <a:lstStyle/>
                    <a:p>
                      <a:r>
                        <a:rPr lang="zh-CN" altLang="en-US" sz="1800" b="1" i="0" kern="1200" baseline="0" dirty="0" smtClean="0">
                          <a:solidFill>
                            <a:schemeClr val="tx1"/>
                          </a:solidFill>
                          <a:latin typeface="+mn-lt"/>
                          <a:ea typeface="+mn-ea"/>
                          <a:cs typeface="+mn-cs"/>
                        </a:rPr>
                        <a:t>货物</a:t>
                      </a:r>
                      <a:endParaRPr lang="zh-CN" altLang="en-US" sz="1800" b="1" i="0" kern="1200" baseline="0" dirty="0">
                        <a:solidFill>
                          <a:schemeClr val="tx1"/>
                        </a:solidFill>
                        <a:latin typeface="+mn-lt"/>
                        <a:ea typeface="+mn-ea"/>
                        <a:cs typeface="+mn-cs"/>
                      </a:endParaRPr>
                    </a:p>
                  </a:txBody>
                  <a:tcPr/>
                </a:tc>
                <a:tc>
                  <a:txBody>
                    <a:bodyPr/>
                    <a:lstStyle/>
                    <a:p>
                      <a:r>
                        <a:rPr lang="zh-CN" altLang="en-US" sz="1800" b="1" i="0" baseline="0" dirty="0" smtClean="0"/>
                        <a:t>投资方</a:t>
                      </a:r>
                      <a:endParaRPr lang="zh-CN" altLang="en-US" sz="1800" b="1" i="0" baseline="0" dirty="0"/>
                    </a:p>
                  </a:txBody>
                  <a:tcPr/>
                </a:tc>
                <a:tc>
                  <a:txBody>
                    <a:bodyPr/>
                    <a:lstStyle/>
                    <a:p>
                      <a:r>
                        <a:rPr lang="zh-CN" altLang="en-US" sz="1800" b="1" i="0" baseline="0" dirty="0" smtClean="0"/>
                        <a:t>视同销售</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zh-CN" altLang="en-US" sz="1800" b="1" i="0" baseline="0" dirty="0" smtClean="0"/>
                        <a:t>可分期、股权基础</a:t>
                      </a:r>
                      <a:endParaRPr lang="en-US" altLang="zh-CN" sz="1800" b="1" i="0" baseline="0" dirty="0" smtClean="0"/>
                    </a:p>
                  </a:txBody>
                  <a:tcPr/>
                </a:tc>
              </a:tr>
              <a:tr h="391015">
                <a:tc vMerge="1">
                  <a:txBody>
                    <a:bodyPr/>
                    <a:lstStyle/>
                    <a:p>
                      <a:endParaRPr lang="zh-CN" altLang="en-US" sz="2000" b="1" i="0" kern="1200" baseline="0" dirty="0">
                        <a:solidFill>
                          <a:schemeClr val="tx1"/>
                        </a:solidFill>
                        <a:latin typeface="+mn-lt"/>
                        <a:ea typeface="+mn-ea"/>
                        <a:cs typeface="+mn-cs"/>
                      </a:endParaRPr>
                    </a:p>
                  </a:txBody>
                  <a:tcPr/>
                </a:tc>
                <a:tc>
                  <a:txBody>
                    <a:bodyPr/>
                    <a:lstStyle/>
                    <a:p>
                      <a:r>
                        <a:rPr lang="zh-CN" altLang="en-US" sz="1800" b="1" i="0" baseline="0" dirty="0" smtClean="0"/>
                        <a:t>被投资方</a:t>
                      </a:r>
                      <a:endParaRPr lang="zh-CN" altLang="en-US" sz="1800" b="1" i="0" baseline="0" dirty="0"/>
                    </a:p>
                  </a:txBody>
                  <a:tcPr/>
                </a:tc>
                <a:tc>
                  <a:txBody>
                    <a:bodyPr/>
                    <a:lstStyle/>
                    <a:p>
                      <a:r>
                        <a:rPr lang="zh-CN" altLang="en-US" sz="1800" b="1" i="0" baseline="0" dirty="0" smtClean="0"/>
                        <a:t>进项</a:t>
                      </a:r>
                      <a:endParaRPr lang="zh-CN" altLang="en-US" sz="1800" b="1" i="0" baseline="0" dirty="0"/>
                    </a:p>
                  </a:txBody>
                  <a:tcPr/>
                </a:tc>
                <a:tc>
                  <a:txBody>
                    <a:bodyPr/>
                    <a:lstStyle/>
                    <a:p>
                      <a:r>
                        <a:rPr lang="zh-CN" altLang="en-US" sz="1800" b="1" i="0" baseline="0" dirty="0" smtClean="0"/>
                        <a:t>资金账簿</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zh-CN" altLang="en-US" sz="1800" b="1" i="0" baseline="0" dirty="0" smtClean="0"/>
                        <a:t>计税基础</a:t>
                      </a:r>
                      <a:endParaRPr lang="zh-CN" altLang="en-US" sz="1800" b="1" i="0" baseline="0" dirty="0"/>
                    </a:p>
                  </a:txBody>
                  <a:tcPr/>
                </a:tc>
              </a:tr>
              <a:tr h="1206535">
                <a:tc rowSpan="2">
                  <a:txBody>
                    <a:bodyPr/>
                    <a:lstStyle/>
                    <a:p>
                      <a:r>
                        <a:rPr lang="zh-CN" altLang="en-US" sz="1800" b="1" i="0" kern="1200" baseline="0" dirty="0" smtClean="0">
                          <a:solidFill>
                            <a:schemeClr val="tx1"/>
                          </a:solidFill>
                          <a:latin typeface="+mn-lt"/>
                          <a:ea typeface="+mn-ea"/>
                          <a:cs typeface="+mn-cs"/>
                        </a:rPr>
                        <a:t>不动产和</a:t>
                      </a:r>
                      <a:endParaRPr lang="zh-CN" altLang="en-US" sz="1800" b="1" i="0" kern="1200" baseline="0" dirty="0">
                        <a:solidFill>
                          <a:schemeClr val="tx1"/>
                        </a:solidFill>
                        <a:latin typeface="+mn-lt"/>
                        <a:ea typeface="+mn-ea"/>
                        <a:cs typeface="+mn-cs"/>
                      </a:endParaRPr>
                    </a:p>
                    <a:p>
                      <a:r>
                        <a:rPr lang="zh-CN" altLang="en-US" sz="1800" b="1" i="0" kern="1200" baseline="0" dirty="0" smtClean="0">
                          <a:solidFill>
                            <a:schemeClr val="tx1"/>
                          </a:solidFill>
                          <a:latin typeface="+mn-lt"/>
                          <a:ea typeface="+mn-ea"/>
                          <a:cs typeface="+mn-cs"/>
                        </a:rPr>
                        <a:t>土地</a:t>
                      </a:r>
                      <a:endParaRPr lang="zh-CN" altLang="en-US" sz="1800" b="1" i="0" kern="1200" baseline="0" dirty="0">
                        <a:solidFill>
                          <a:schemeClr val="tx1"/>
                        </a:solidFill>
                        <a:latin typeface="+mn-lt"/>
                        <a:ea typeface="+mn-ea"/>
                        <a:cs typeface="+mn-cs"/>
                      </a:endParaRPr>
                    </a:p>
                  </a:txBody>
                  <a:tcPr/>
                </a:tc>
                <a:tc>
                  <a:txBody>
                    <a:bodyPr/>
                    <a:lstStyle/>
                    <a:p>
                      <a:r>
                        <a:rPr lang="zh-CN" altLang="en-US" sz="1800" b="1" i="0" baseline="0" dirty="0" smtClean="0"/>
                        <a:t>投资方</a:t>
                      </a:r>
                      <a:endParaRPr lang="zh-CN" altLang="en-US" sz="1800" b="1" i="0" baseline="0" dirty="0"/>
                    </a:p>
                  </a:txBody>
                  <a:tcPr/>
                </a:tc>
                <a:tc>
                  <a:txBody>
                    <a:bodyPr/>
                    <a:lstStyle/>
                    <a:p>
                      <a:r>
                        <a:rPr lang="zh-CN" altLang="en-US" sz="1800" b="1" i="0" baseline="0" dirty="0" smtClean="0"/>
                        <a:t>视同销售</a:t>
                      </a:r>
                      <a:endParaRPr lang="en-US" altLang="zh-CN" sz="1800" b="1" i="0" baseline="0" dirty="0" smtClean="0"/>
                    </a:p>
                    <a:p>
                      <a:r>
                        <a:rPr lang="zh-CN" altLang="en-US" sz="1800" b="1" i="0" baseline="0" dirty="0" smtClean="0"/>
                        <a:t>新旧、外购自建不同计税</a:t>
                      </a:r>
                      <a:endParaRPr lang="zh-CN" altLang="en-US" sz="1800" b="1" i="0" baseline="0" dirty="0"/>
                    </a:p>
                  </a:txBody>
                  <a:tcPr/>
                </a:tc>
                <a:tc>
                  <a:txBody>
                    <a:bodyPr/>
                    <a:lstStyle/>
                    <a:p>
                      <a:r>
                        <a:rPr lang="zh-CN" altLang="en-US" sz="1800" b="1" i="0" baseline="0" dirty="0" smtClean="0"/>
                        <a:t>产权转移书据</a:t>
                      </a:r>
                      <a:endParaRPr lang="zh-CN" altLang="en-US" sz="1800" b="1" i="0" baseline="0" dirty="0"/>
                    </a:p>
                  </a:txBody>
                  <a:tcPr/>
                </a:tc>
                <a:tc>
                  <a:txBody>
                    <a:bodyPr/>
                    <a:lstStyle/>
                    <a:p>
                      <a:r>
                        <a:rPr lang="zh-CN" altLang="en-US" sz="1800" b="1" i="0" baseline="0" dirty="0" smtClean="0"/>
                        <a:t>不涉房地产，暂免</a:t>
                      </a:r>
                      <a:endParaRPr lang="zh-CN" altLang="en-US" sz="1800" b="1" i="0" baseline="0" dirty="0"/>
                    </a:p>
                  </a:txBody>
                  <a:tcPr/>
                </a:tc>
                <a:tc>
                  <a:txBody>
                    <a:bodyPr/>
                    <a:lstStyle/>
                    <a:p>
                      <a:endParaRPr lang="zh-CN" altLang="en-US" sz="1800" b="1" i="0" baseline="0" dirty="0"/>
                    </a:p>
                  </a:txBody>
                  <a:tcPr/>
                </a:tc>
                <a:tc>
                  <a:txBody>
                    <a:bodyPr/>
                    <a:lstStyle/>
                    <a:p>
                      <a:r>
                        <a:rPr lang="zh-CN" altLang="en-US" sz="1800" b="1" i="0" baseline="0" dirty="0" smtClean="0"/>
                        <a:t>可分期</a:t>
                      </a:r>
                      <a:endParaRPr lang="en-US" altLang="zh-CN" sz="1800" b="1" i="0" baseline="0" dirty="0" smtClean="0"/>
                    </a:p>
                    <a:p>
                      <a:r>
                        <a:rPr lang="zh-CN" altLang="en-US" sz="1800" b="1" i="0" baseline="0" dirty="0" smtClean="0"/>
                        <a:t>股权基础</a:t>
                      </a:r>
                      <a:endParaRPr lang="zh-CN" altLang="en-US" sz="1800" b="1" i="0" baseline="0" dirty="0"/>
                    </a:p>
                  </a:txBody>
                  <a:tcPr/>
                </a:tc>
              </a:tr>
              <a:tr h="649672">
                <a:tc vMerge="1">
                  <a:txBody>
                    <a:bodyPr/>
                    <a:lstStyle/>
                    <a:p>
                      <a:endParaRPr lang="zh-CN" altLang="en-US" sz="2000" b="1" i="0" kern="1200" baseline="0" dirty="0">
                        <a:solidFill>
                          <a:schemeClr val="tx1"/>
                        </a:solidFill>
                        <a:latin typeface="+mn-lt"/>
                        <a:ea typeface="+mn-ea"/>
                        <a:cs typeface="+mn-cs"/>
                      </a:endParaRPr>
                    </a:p>
                  </a:txBody>
                  <a:tcPr/>
                </a:tc>
                <a:tc>
                  <a:txBody>
                    <a:bodyPr/>
                    <a:lstStyle/>
                    <a:p>
                      <a:r>
                        <a:rPr lang="zh-CN" altLang="en-US" sz="1800" b="1" i="0" baseline="0" dirty="0" smtClean="0"/>
                        <a:t>被投资方</a:t>
                      </a:r>
                      <a:endParaRPr lang="zh-CN" altLang="en-US" sz="1800" b="1" i="0" baseline="0" dirty="0"/>
                    </a:p>
                  </a:txBody>
                  <a:tcPr/>
                </a:tc>
                <a:tc>
                  <a:txBody>
                    <a:bodyPr/>
                    <a:lstStyle/>
                    <a:p>
                      <a:r>
                        <a:rPr lang="zh-CN" altLang="en-US" sz="1800" b="1" i="0" baseline="0" dirty="0" smtClean="0"/>
                        <a:t>进项</a:t>
                      </a:r>
                      <a:endParaRPr lang="zh-CN" altLang="en-US" sz="1800" b="1" i="0" baseline="0" dirty="0"/>
                    </a:p>
                  </a:txBody>
                  <a:tcPr/>
                </a:tc>
                <a:tc>
                  <a:txBody>
                    <a:bodyPr/>
                    <a:lstStyle/>
                    <a:p>
                      <a:r>
                        <a:rPr lang="zh-CN" altLang="en-US" sz="1800" b="1" i="0" baseline="0" dirty="0" smtClean="0"/>
                        <a:t>产权、资金账簿</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zh-CN" altLang="en-US" sz="1800" b="1" i="0" baseline="0" dirty="0" smtClean="0"/>
                        <a:t>全资免，征</a:t>
                      </a:r>
                      <a:endParaRPr lang="zh-CN" altLang="en-US" sz="1800" b="1" i="0" baseline="0" dirty="0"/>
                    </a:p>
                  </a:txBody>
                  <a:tcPr/>
                </a:tc>
                <a:tc>
                  <a:txBody>
                    <a:bodyPr/>
                    <a:lstStyle/>
                    <a:p>
                      <a:r>
                        <a:rPr lang="zh-CN" altLang="en-US" sz="1800" b="1" i="0" baseline="0" dirty="0" smtClean="0"/>
                        <a:t>计税基础</a:t>
                      </a:r>
                      <a:endParaRPr lang="zh-CN" altLang="en-US" sz="1800" b="1" i="0" baseline="0" dirty="0"/>
                    </a:p>
                  </a:txBody>
                  <a:tcPr/>
                </a:tc>
              </a:tr>
              <a:tr h="928104">
                <a:tc rowSpan="2">
                  <a:txBody>
                    <a:bodyPr/>
                    <a:lstStyle/>
                    <a:p>
                      <a:r>
                        <a:rPr lang="zh-CN" altLang="en-US" sz="1800" b="1" i="0" kern="1200" baseline="0" dirty="0" smtClean="0">
                          <a:solidFill>
                            <a:schemeClr val="tx1"/>
                          </a:solidFill>
                          <a:latin typeface="+mn-lt"/>
                          <a:ea typeface="+mn-ea"/>
                          <a:cs typeface="+mn-cs"/>
                        </a:rPr>
                        <a:t>技术成果</a:t>
                      </a:r>
                      <a:endParaRPr lang="zh-CN" altLang="en-US" sz="1800" b="1" i="0" kern="1200" baseline="0" dirty="0">
                        <a:solidFill>
                          <a:schemeClr val="tx1"/>
                        </a:solidFill>
                        <a:latin typeface="+mn-lt"/>
                        <a:ea typeface="+mn-ea"/>
                        <a:cs typeface="+mn-cs"/>
                      </a:endParaRPr>
                    </a:p>
                  </a:txBody>
                  <a:tcPr/>
                </a:tc>
                <a:tc>
                  <a:txBody>
                    <a:bodyPr/>
                    <a:lstStyle/>
                    <a:p>
                      <a:r>
                        <a:rPr lang="zh-CN" altLang="en-US" sz="1800" b="1" i="0" baseline="0" dirty="0" smtClean="0"/>
                        <a:t>投资方</a:t>
                      </a:r>
                      <a:endParaRPr lang="zh-CN" altLang="en-US" sz="1800" b="1" i="0" baseline="0" dirty="0"/>
                    </a:p>
                  </a:txBody>
                  <a:tcPr/>
                </a:tc>
                <a:tc>
                  <a:txBody>
                    <a:bodyPr/>
                    <a:lstStyle/>
                    <a:p>
                      <a:r>
                        <a:rPr lang="zh-CN" altLang="en-US" sz="1800" b="1" i="0" baseline="0" dirty="0" smtClean="0"/>
                        <a:t>视同销售</a:t>
                      </a:r>
                      <a:endParaRPr lang="zh-CN" altLang="en-US" sz="1800" b="1" i="0" baseline="0" dirty="0"/>
                    </a:p>
                  </a:txBody>
                  <a:tcPr/>
                </a:tc>
                <a:tc>
                  <a:txBody>
                    <a:bodyPr/>
                    <a:lstStyle/>
                    <a:p>
                      <a:r>
                        <a:rPr lang="zh-CN" altLang="en-US" sz="1800" b="1" i="0" baseline="0" dirty="0" smtClean="0"/>
                        <a:t>产权转移书据</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zh-CN" altLang="en-US" sz="1800" b="1" i="0" baseline="0" dirty="0" smtClean="0"/>
                        <a:t>可分期、递延；股权基础</a:t>
                      </a:r>
                      <a:endParaRPr lang="en-US" altLang="zh-CN" sz="1800" b="1" i="0" baseline="0" dirty="0" smtClean="0"/>
                    </a:p>
                  </a:txBody>
                  <a:tcPr/>
                </a:tc>
              </a:tr>
              <a:tr h="649672">
                <a:tc vMerge="1">
                  <a:txBody>
                    <a:bodyPr/>
                    <a:lstStyle/>
                    <a:p>
                      <a:endParaRPr lang="zh-CN" altLang="en-US" sz="2000" b="1" i="0" kern="1200" baseline="0" dirty="0">
                        <a:solidFill>
                          <a:schemeClr val="tx1"/>
                        </a:solidFill>
                        <a:latin typeface="+mn-lt"/>
                        <a:ea typeface="+mn-ea"/>
                        <a:cs typeface="+mn-cs"/>
                      </a:endParaRPr>
                    </a:p>
                  </a:txBody>
                  <a:tcPr/>
                </a:tc>
                <a:tc>
                  <a:txBody>
                    <a:bodyPr/>
                    <a:lstStyle/>
                    <a:p>
                      <a:r>
                        <a:rPr lang="zh-CN" altLang="en-US" sz="1800" b="1" i="0" baseline="0" dirty="0" smtClean="0"/>
                        <a:t>被投资方</a:t>
                      </a:r>
                      <a:endParaRPr lang="zh-CN" altLang="en-US" sz="1800" b="1" i="0" baseline="0" dirty="0"/>
                    </a:p>
                  </a:txBody>
                  <a:tcPr/>
                </a:tc>
                <a:tc>
                  <a:txBody>
                    <a:bodyPr/>
                    <a:lstStyle/>
                    <a:p>
                      <a:r>
                        <a:rPr lang="zh-CN" altLang="en-US" sz="1800" b="1" i="0" baseline="0" dirty="0" smtClean="0"/>
                        <a:t>进项</a:t>
                      </a:r>
                      <a:endParaRPr lang="zh-CN" altLang="en-US" sz="1800" b="1" i="0" baseline="0" dirty="0"/>
                    </a:p>
                  </a:txBody>
                  <a:tcPr/>
                </a:tc>
                <a:tc>
                  <a:txBody>
                    <a:bodyPr/>
                    <a:lstStyle/>
                    <a:p>
                      <a:r>
                        <a:rPr lang="zh-CN" altLang="en-US" sz="1800" b="1" i="0" baseline="0" dirty="0" smtClean="0"/>
                        <a:t>产权、资金账簿</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en-US" altLang="zh-CN" sz="1800" b="1" i="0" baseline="0" dirty="0" smtClean="0"/>
                        <a:t>——</a:t>
                      </a:r>
                      <a:endParaRPr lang="zh-CN" altLang="en-US" sz="1800" b="1" i="0" baseline="0" dirty="0"/>
                    </a:p>
                  </a:txBody>
                  <a:tcPr/>
                </a:tc>
                <a:tc>
                  <a:txBody>
                    <a:bodyPr/>
                    <a:lstStyle/>
                    <a:p>
                      <a:r>
                        <a:rPr lang="zh-CN" altLang="en-US" sz="1800" b="1" i="0" baseline="0" dirty="0" smtClean="0"/>
                        <a:t>计税基础</a:t>
                      </a:r>
                      <a:endParaRPr lang="zh-CN" altLang="en-US" sz="1800" b="1" i="0" baseline="0" dirty="0"/>
                    </a:p>
                  </a:txBody>
                  <a:tcPr/>
                </a:tc>
              </a:tr>
            </a:tbl>
          </a:graphicData>
        </a:graphic>
      </p:graphicFrame>
    </p:spTree>
    <p:extLst>
      <p:ext uri="{BB962C8B-B14F-4D97-AF65-F5344CB8AC3E}">
        <p14:creationId xmlns:p14="http://schemas.microsoft.com/office/powerpoint/2010/main" val="27406781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70C0"/>
                </a:solidFill>
              </a:rPr>
              <a:t>非货币性资产投资</a:t>
            </a:r>
            <a:r>
              <a:rPr lang="zh-CN" altLang="en-US" dirty="0">
                <a:solidFill>
                  <a:srgbClr val="0070C0"/>
                </a:solidFill>
              </a:rPr>
              <a:t>涉税处理</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不动产、土地对外投资的增值税处理</a:t>
            </a:r>
            <a:endParaRPr lang="en-US" altLang="zh-CN" dirty="0" smtClean="0">
              <a:solidFill>
                <a:srgbClr val="FF0000"/>
              </a:solidFill>
            </a:endParaRPr>
          </a:p>
          <a:p>
            <a:r>
              <a:rPr lang="zh-CN" altLang="en-US" dirty="0" smtClean="0">
                <a:solidFill>
                  <a:srgbClr val="0070C0"/>
                </a:solidFill>
              </a:rPr>
              <a:t>（一）投资者为小规模纳税人</a:t>
            </a:r>
            <a:endParaRPr lang="en-US" altLang="zh-CN" dirty="0" smtClean="0">
              <a:solidFill>
                <a:srgbClr val="0070C0"/>
              </a:solidFill>
            </a:endParaRPr>
          </a:p>
          <a:p>
            <a:r>
              <a:rPr lang="zh-CN" altLang="en-US" dirty="0" smtClean="0"/>
              <a:t>视同销售按简易计税方法</a:t>
            </a:r>
            <a:endParaRPr lang="en-US" altLang="zh-CN" dirty="0" smtClean="0"/>
          </a:p>
          <a:p>
            <a:r>
              <a:rPr lang="en-US" altLang="zh-CN" dirty="0" smtClean="0"/>
              <a:t>1.</a:t>
            </a:r>
            <a:r>
              <a:rPr lang="zh-CN" altLang="en-US" dirty="0" smtClean="0"/>
              <a:t>外购的不动产或土地</a:t>
            </a:r>
            <a:endParaRPr lang="en-US" altLang="zh-CN" dirty="0" smtClean="0"/>
          </a:p>
          <a:p>
            <a:r>
              <a:rPr lang="zh-CN" altLang="en-US" dirty="0" smtClean="0"/>
              <a:t>应纳增值税额</a:t>
            </a:r>
            <a:r>
              <a:rPr lang="en-US" altLang="zh-CN" dirty="0" smtClean="0"/>
              <a:t>=</a:t>
            </a:r>
            <a:r>
              <a:rPr lang="zh-CN" altLang="en-US" dirty="0" smtClean="0"/>
              <a:t>（含税投资确认金额</a:t>
            </a:r>
            <a:r>
              <a:rPr lang="en-US" altLang="zh-CN" dirty="0" smtClean="0"/>
              <a:t>-</a:t>
            </a:r>
            <a:r>
              <a:rPr lang="zh-CN" altLang="en-US" dirty="0" smtClean="0"/>
              <a:t>购置原值）</a:t>
            </a:r>
            <a:r>
              <a:rPr lang="en-US" altLang="zh-CN" dirty="0" smtClean="0"/>
              <a:t>÷</a:t>
            </a:r>
            <a:r>
              <a:rPr lang="zh-CN" altLang="en-US" dirty="0" smtClean="0"/>
              <a:t>（</a:t>
            </a:r>
            <a:r>
              <a:rPr lang="en-US" altLang="zh-CN" dirty="0" smtClean="0"/>
              <a:t>1+5%</a:t>
            </a:r>
            <a:r>
              <a:rPr lang="zh-CN" altLang="en-US" dirty="0" smtClean="0"/>
              <a:t>）</a:t>
            </a:r>
            <a:r>
              <a:rPr lang="en-US" altLang="zh-CN" dirty="0" smtClean="0"/>
              <a:t>×5%</a:t>
            </a:r>
          </a:p>
          <a:p>
            <a:r>
              <a:rPr lang="en-US" altLang="zh-CN" dirty="0" smtClean="0"/>
              <a:t>2.</a:t>
            </a:r>
            <a:r>
              <a:rPr lang="zh-CN" altLang="en-US" dirty="0" smtClean="0"/>
              <a:t>自建不动产</a:t>
            </a:r>
            <a:endParaRPr lang="en-US" altLang="zh-CN" dirty="0" smtClean="0"/>
          </a:p>
          <a:p>
            <a:r>
              <a:rPr lang="zh-CN" altLang="en-US" dirty="0"/>
              <a:t>应纳增值税额</a:t>
            </a:r>
            <a:r>
              <a:rPr lang="en-US" altLang="zh-CN" dirty="0" smtClean="0"/>
              <a:t>=</a:t>
            </a:r>
            <a:r>
              <a:rPr lang="zh-CN" altLang="en-US" dirty="0" smtClean="0"/>
              <a:t>含</a:t>
            </a:r>
            <a:r>
              <a:rPr lang="zh-CN" altLang="en-US" dirty="0"/>
              <a:t>税投资确认</a:t>
            </a:r>
            <a:r>
              <a:rPr lang="zh-CN" altLang="en-US" dirty="0" smtClean="0"/>
              <a:t>金额</a:t>
            </a:r>
            <a:r>
              <a:rPr lang="en-US" altLang="zh-CN" dirty="0" smtClean="0"/>
              <a:t>÷</a:t>
            </a:r>
            <a:r>
              <a:rPr lang="zh-CN" altLang="en-US" dirty="0"/>
              <a:t>（</a:t>
            </a:r>
            <a:r>
              <a:rPr lang="en-US" altLang="zh-CN" dirty="0"/>
              <a:t>1+5%</a:t>
            </a:r>
            <a:r>
              <a:rPr lang="zh-CN" altLang="en-US" dirty="0"/>
              <a:t>）</a:t>
            </a:r>
            <a:r>
              <a:rPr lang="en-US" altLang="zh-CN" dirty="0"/>
              <a:t>×5%</a:t>
            </a:r>
          </a:p>
          <a:p>
            <a:endParaRPr lang="zh-CN" altLang="en-US" dirty="0"/>
          </a:p>
        </p:txBody>
      </p:sp>
    </p:spTree>
    <p:extLst>
      <p:ext uri="{BB962C8B-B14F-4D97-AF65-F5344CB8AC3E}">
        <p14:creationId xmlns:p14="http://schemas.microsoft.com/office/powerpoint/2010/main" val="33740029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70C0"/>
                </a:solidFill>
              </a:rPr>
              <a:t>非货币性资产投资</a:t>
            </a:r>
            <a:r>
              <a:rPr lang="zh-CN" altLang="en-US" dirty="0">
                <a:solidFill>
                  <a:srgbClr val="0070C0"/>
                </a:solidFill>
              </a:rPr>
              <a:t>涉税处理</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（二）投资者为一般纳税 人</a:t>
            </a:r>
            <a:endParaRPr lang="en-US" altLang="zh-CN" dirty="0" smtClean="0">
              <a:solidFill>
                <a:srgbClr val="0070C0"/>
              </a:solidFill>
            </a:endParaRPr>
          </a:p>
          <a:p>
            <a:r>
              <a:rPr lang="en-US" altLang="zh-CN" dirty="0" smtClean="0"/>
              <a:t>1</a:t>
            </a:r>
            <a:r>
              <a:rPr lang="en-US" altLang="zh-CN" dirty="0"/>
              <a:t>.</a:t>
            </a:r>
            <a:r>
              <a:rPr lang="zh-CN" altLang="en-US" dirty="0" smtClean="0"/>
              <a:t>“营改增前”取得的不动产或土地</a:t>
            </a:r>
            <a:endParaRPr lang="en-US" altLang="zh-CN" dirty="0" smtClean="0"/>
          </a:p>
          <a:p>
            <a:r>
              <a:rPr lang="zh-CN" altLang="en-US" dirty="0" smtClean="0"/>
              <a:t>可选择简易计税方法</a:t>
            </a:r>
            <a:endParaRPr lang="en-US" altLang="zh-CN" dirty="0" smtClean="0"/>
          </a:p>
          <a:p>
            <a:r>
              <a:rPr lang="zh-CN" altLang="en-US" dirty="0" smtClean="0"/>
              <a:t>处理与小规模纳税人相同（会计核算不同）</a:t>
            </a:r>
            <a:endParaRPr lang="en-US" altLang="zh-CN" dirty="0" smtClean="0"/>
          </a:p>
          <a:p>
            <a:r>
              <a:rPr lang="en-US" altLang="zh-CN" dirty="0" smtClean="0"/>
              <a:t>2.2016</a:t>
            </a:r>
            <a:r>
              <a:rPr lang="zh-CN" altLang="en-US" dirty="0" smtClean="0"/>
              <a:t>年</a:t>
            </a:r>
            <a:r>
              <a:rPr lang="en-US" altLang="zh-CN" dirty="0" smtClean="0"/>
              <a:t>5</a:t>
            </a:r>
            <a:r>
              <a:rPr lang="zh-CN" altLang="en-US" dirty="0" smtClean="0"/>
              <a:t>月</a:t>
            </a:r>
            <a:r>
              <a:rPr lang="en-US" altLang="zh-CN" dirty="0" smtClean="0"/>
              <a:t>1</a:t>
            </a:r>
            <a:r>
              <a:rPr lang="zh-CN" altLang="en-US" dirty="0" smtClean="0"/>
              <a:t>日取得的不动产或土地，或者选择一般计税方法的</a:t>
            </a:r>
            <a:r>
              <a:rPr lang="zh-CN" altLang="en-US" dirty="0"/>
              <a:t>“营改增前”取得的不动产或</a:t>
            </a:r>
            <a:r>
              <a:rPr lang="zh-CN" altLang="en-US" dirty="0" smtClean="0"/>
              <a:t>土地</a:t>
            </a:r>
            <a:endParaRPr lang="en-US" altLang="zh-CN" dirty="0" smtClean="0"/>
          </a:p>
          <a:p>
            <a:r>
              <a:rPr lang="zh-CN" altLang="en-US" dirty="0" smtClean="0"/>
              <a:t>确认增值税销项税额</a:t>
            </a:r>
            <a:r>
              <a:rPr lang="en-US" altLang="zh-CN" dirty="0" smtClean="0"/>
              <a:t>=</a:t>
            </a:r>
            <a:r>
              <a:rPr lang="zh-CN" altLang="en-US" dirty="0"/>
              <a:t> （含税投资确认金额</a:t>
            </a:r>
            <a:r>
              <a:rPr lang="en-US" altLang="zh-CN" dirty="0"/>
              <a:t>-</a:t>
            </a:r>
            <a:r>
              <a:rPr lang="zh-CN" altLang="en-US" dirty="0"/>
              <a:t>购置原值）</a:t>
            </a:r>
            <a:r>
              <a:rPr lang="en-US" altLang="zh-CN" dirty="0"/>
              <a:t>÷</a:t>
            </a:r>
            <a:r>
              <a:rPr lang="zh-CN" altLang="en-US" dirty="0"/>
              <a:t>（</a:t>
            </a:r>
            <a:r>
              <a:rPr lang="en-US" altLang="zh-CN" dirty="0" smtClean="0"/>
              <a:t>1+9%</a:t>
            </a:r>
            <a:r>
              <a:rPr lang="zh-CN" altLang="en-US" dirty="0"/>
              <a:t>）</a:t>
            </a:r>
            <a:r>
              <a:rPr lang="en-US" altLang="zh-CN" dirty="0" smtClean="0"/>
              <a:t>×9%</a:t>
            </a:r>
          </a:p>
          <a:p>
            <a:r>
              <a:rPr lang="zh-CN" altLang="en-US" dirty="0" smtClean="0">
                <a:solidFill>
                  <a:srgbClr val="FF0000"/>
                </a:solidFill>
              </a:rPr>
              <a:t>注：</a:t>
            </a:r>
            <a:r>
              <a:rPr lang="zh-CN" altLang="en-US" dirty="0" smtClean="0"/>
              <a:t>若为异地的不动产</a:t>
            </a:r>
            <a:r>
              <a:rPr lang="zh-CN" altLang="en-US" dirty="0"/>
              <a:t>或</a:t>
            </a:r>
            <a:r>
              <a:rPr lang="zh-CN" altLang="en-US" dirty="0" smtClean="0"/>
              <a:t>土地投资，在</a:t>
            </a:r>
            <a:r>
              <a:rPr lang="zh-CN" altLang="en-US" dirty="0"/>
              <a:t>不动产或</a:t>
            </a:r>
            <a:r>
              <a:rPr lang="zh-CN" altLang="en-US" dirty="0" smtClean="0"/>
              <a:t>土地所在地预缴增值税，都为：</a:t>
            </a:r>
            <a:r>
              <a:rPr lang="zh-CN" altLang="en-US" dirty="0"/>
              <a:t> （含税投资确认金额</a:t>
            </a:r>
            <a:r>
              <a:rPr lang="en-US" altLang="zh-CN" dirty="0"/>
              <a:t>-</a:t>
            </a:r>
            <a:r>
              <a:rPr lang="zh-CN" altLang="en-US" dirty="0"/>
              <a:t>购置原值）</a:t>
            </a:r>
            <a:r>
              <a:rPr lang="en-US" altLang="zh-CN" dirty="0"/>
              <a:t>÷</a:t>
            </a:r>
            <a:r>
              <a:rPr lang="zh-CN" altLang="en-US" dirty="0"/>
              <a:t>（</a:t>
            </a:r>
            <a:r>
              <a:rPr lang="en-US" altLang="zh-CN" dirty="0"/>
              <a:t>1+5%</a:t>
            </a:r>
            <a:r>
              <a:rPr lang="zh-CN" altLang="en-US" dirty="0"/>
              <a:t>）</a:t>
            </a:r>
            <a:r>
              <a:rPr lang="en-US" altLang="zh-CN" dirty="0"/>
              <a:t>×</a:t>
            </a:r>
            <a:r>
              <a:rPr lang="en-US" altLang="zh-CN" dirty="0" smtClean="0"/>
              <a:t>5%</a:t>
            </a:r>
            <a:r>
              <a:rPr lang="zh-CN" altLang="en-US" dirty="0" smtClean="0"/>
              <a:t>或</a:t>
            </a:r>
            <a:r>
              <a:rPr lang="zh-CN" altLang="en-US" dirty="0"/>
              <a:t>含税投资确认金额</a:t>
            </a:r>
            <a:r>
              <a:rPr lang="en-US" altLang="zh-CN" dirty="0"/>
              <a:t>÷</a:t>
            </a:r>
            <a:r>
              <a:rPr lang="zh-CN" altLang="en-US" dirty="0"/>
              <a:t>（</a:t>
            </a:r>
            <a:r>
              <a:rPr lang="en-US" altLang="zh-CN" dirty="0"/>
              <a:t>1+5%</a:t>
            </a:r>
            <a:r>
              <a:rPr lang="zh-CN" altLang="en-US" dirty="0"/>
              <a:t>）</a:t>
            </a:r>
            <a:r>
              <a:rPr lang="en-US" altLang="zh-CN" dirty="0"/>
              <a:t>×5%</a:t>
            </a:r>
          </a:p>
          <a:p>
            <a:pPr marL="0" indent="0">
              <a:buNone/>
            </a:pPr>
            <a:endParaRPr lang="en-US" altLang="zh-CN" dirty="0"/>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40051456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70C0"/>
                </a:solidFill>
              </a:rPr>
              <a:t>非货币性资产投资</a:t>
            </a:r>
            <a:r>
              <a:rPr lang="zh-CN" altLang="en-US" dirty="0">
                <a:solidFill>
                  <a:srgbClr val="0070C0"/>
                </a:solidFill>
              </a:rPr>
              <a:t>涉税处理</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三</a:t>
            </a:r>
            <a:r>
              <a:rPr lang="en-US" altLang="zh-CN" dirty="0" smtClean="0">
                <a:solidFill>
                  <a:srgbClr val="FF0000"/>
                </a:solidFill>
              </a:rPr>
              <a:t>.</a:t>
            </a:r>
            <a:r>
              <a:rPr lang="zh-CN" altLang="en-US" dirty="0" smtClean="0">
                <a:solidFill>
                  <a:srgbClr val="FF0000"/>
                </a:solidFill>
              </a:rPr>
              <a:t>非货币资产对外投资的所得税处理</a:t>
            </a:r>
            <a:endParaRPr lang="en-US" altLang="zh-CN" dirty="0" smtClean="0">
              <a:solidFill>
                <a:srgbClr val="FF0000"/>
              </a:solidFill>
            </a:endParaRPr>
          </a:p>
          <a:p>
            <a:r>
              <a:rPr lang="zh-CN" altLang="en-US" dirty="0" smtClean="0">
                <a:solidFill>
                  <a:srgbClr val="0070C0"/>
                </a:solidFill>
              </a:rPr>
              <a:t>（一）适用范围</a:t>
            </a:r>
            <a:r>
              <a:rPr lang="zh-CN" altLang="en-US" dirty="0">
                <a:solidFill>
                  <a:srgbClr val="0070C0"/>
                </a:solidFill>
              </a:rPr>
              <a:t>及处理原则</a:t>
            </a:r>
            <a:endParaRPr lang="en-US" altLang="zh-CN" dirty="0">
              <a:solidFill>
                <a:srgbClr val="0070C0"/>
              </a:solidFill>
            </a:endParaRPr>
          </a:p>
          <a:p>
            <a:r>
              <a:rPr lang="zh-CN" altLang="zh-CN" dirty="0"/>
              <a:t>实行查账征收的居民企业以非货币性资产对外投资确认的非货币性资产转让所得，可自确认非货币性资产转让收入年度起不超过连续</a:t>
            </a:r>
            <a:r>
              <a:rPr lang="en-US" altLang="zh-CN" dirty="0">
                <a:solidFill>
                  <a:srgbClr val="FF0000"/>
                </a:solidFill>
              </a:rPr>
              <a:t>5</a:t>
            </a:r>
            <a:r>
              <a:rPr lang="zh-CN" altLang="zh-CN" dirty="0">
                <a:solidFill>
                  <a:srgbClr val="FF0000"/>
                </a:solidFill>
              </a:rPr>
              <a:t>个纳税年度</a:t>
            </a:r>
            <a:r>
              <a:rPr lang="zh-CN" altLang="zh-CN" dirty="0"/>
              <a:t>的期间内，分期</a:t>
            </a:r>
            <a:r>
              <a:rPr lang="zh-CN" altLang="zh-CN" dirty="0">
                <a:solidFill>
                  <a:srgbClr val="FF0000"/>
                </a:solidFill>
              </a:rPr>
              <a:t>均匀</a:t>
            </a:r>
            <a:r>
              <a:rPr lang="zh-CN" altLang="zh-CN" dirty="0"/>
              <a:t>计入相应年度的应纳税所得额，按规定计算缴纳企业所得税</a:t>
            </a:r>
            <a:endParaRPr lang="en-US" altLang="zh-CN" dirty="0"/>
          </a:p>
          <a:p>
            <a:r>
              <a:rPr lang="zh-CN" altLang="zh-CN" dirty="0" smtClean="0"/>
              <a:t>非</a:t>
            </a:r>
            <a:r>
              <a:rPr lang="zh-CN" altLang="zh-CN" dirty="0"/>
              <a:t>货币性资产投资，限于以非货币性资产出资设立新的居民企业，或将非货币性资产注入现存的</a:t>
            </a:r>
            <a:r>
              <a:rPr lang="zh-CN" altLang="zh-CN" dirty="0">
                <a:solidFill>
                  <a:srgbClr val="FF0000"/>
                </a:solidFill>
              </a:rPr>
              <a:t>居民企业</a:t>
            </a:r>
            <a:endParaRPr lang="en-US" altLang="zh-CN" dirty="0">
              <a:solidFill>
                <a:srgbClr val="FF0000"/>
              </a:solidFill>
            </a:endParaRPr>
          </a:p>
          <a:p>
            <a:endParaRPr lang="zh-CN" altLang="en-US" dirty="0">
              <a:solidFill>
                <a:srgbClr val="0070C0"/>
              </a:solidFill>
            </a:endParaRPr>
          </a:p>
        </p:txBody>
      </p:sp>
    </p:spTree>
    <p:extLst>
      <p:ext uri="{BB962C8B-B14F-4D97-AF65-F5344CB8AC3E}">
        <p14:creationId xmlns:p14="http://schemas.microsoft.com/office/powerpoint/2010/main" val="444913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70C0"/>
                </a:solidFill>
              </a:rPr>
              <a:t>非货币性资产投资</a:t>
            </a:r>
            <a:r>
              <a:rPr lang="zh-CN" altLang="en-US" dirty="0">
                <a:solidFill>
                  <a:srgbClr val="0070C0"/>
                </a:solidFill>
              </a:rPr>
              <a:t>涉税处理</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0070C0"/>
                </a:solidFill>
              </a:rPr>
              <a:t>（二）所得</a:t>
            </a:r>
            <a:r>
              <a:rPr lang="zh-CN" altLang="en-US" dirty="0">
                <a:solidFill>
                  <a:srgbClr val="0070C0"/>
                </a:solidFill>
              </a:rPr>
              <a:t>的确认</a:t>
            </a:r>
            <a:endParaRPr lang="en-US" altLang="zh-CN" dirty="0">
              <a:solidFill>
                <a:srgbClr val="0070C0"/>
              </a:solidFill>
            </a:endParaRPr>
          </a:p>
          <a:p>
            <a:r>
              <a:rPr lang="en-US" altLang="zh-CN" dirty="0" smtClean="0"/>
              <a:t>1.</a:t>
            </a:r>
            <a:r>
              <a:rPr lang="zh-CN" altLang="en-US" dirty="0" smtClean="0"/>
              <a:t>金额</a:t>
            </a:r>
            <a:endParaRPr lang="en-US" altLang="zh-CN" dirty="0"/>
          </a:p>
          <a:p>
            <a:r>
              <a:rPr lang="zh-CN" altLang="zh-CN" dirty="0"/>
              <a:t>企业以非货币性资产对外投资，应对非货币性资产进行评估并按评估后的公允价值扣除计税基础后的余额，计算确认非货币性资产转让所得</a:t>
            </a:r>
            <a:endParaRPr lang="en-US" altLang="zh-CN" dirty="0"/>
          </a:p>
          <a:p>
            <a:r>
              <a:rPr lang="en-US" altLang="zh-CN" dirty="0" smtClean="0"/>
              <a:t>2.</a:t>
            </a:r>
            <a:r>
              <a:rPr lang="zh-CN" altLang="en-US" dirty="0" smtClean="0"/>
              <a:t>时间</a:t>
            </a:r>
            <a:endParaRPr lang="en-US" altLang="zh-CN" dirty="0"/>
          </a:p>
          <a:p>
            <a:r>
              <a:rPr lang="zh-CN" altLang="zh-CN" dirty="0"/>
              <a:t>企业以非货币性资产对外投资，应于投资协议生效并办理股权登记手续时，确认非货币性资产转让收入的实现</a:t>
            </a:r>
            <a:endParaRPr lang="en-US" altLang="zh-CN" dirty="0"/>
          </a:p>
          <a:p>
            <a:r>
              <a:rPr lang="zh-CN" altLang="zh-CN" dirty="0"/>
              <a:t>关联企业之间发生的非货币性资产投资行为，投资协议生效后</a:t>
            </a:r>
            <a:r>
              <a:rPr lang="en-US" altLang="zh-CN" dirty="0"/>
              <a:t>12</a:t>
            </a:r>
            <a:r>
              <a:rPr lang="zh-CN" altLang="zh-CN" dirty="0"/>
              <a:t>个月内尚未完成股权变更登记手续的，于投资协议生效时，确认非货币性资产转让收入的实现</a:t>
            </a:r>
          </a:p>
          <a:p>
            <a:endParaRPr lang="zh-CN" altLang="en-US" dirty="0"/>
          </a:p>
        </p:txBody>
      </p:sp>
    </p:spTree>
    <p:extLst>
      <p:ext uri="{BB962C8B-B14F-4D97-AF65-F5344CB8AC3E}">
        <p14:creationId xmlns:p14="http://schemas.microsoft.com/office/powerpoint/2010/main" val="27611139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70C0"/>
                </a:solidFill>
              </a:rPr>
              <a:t>非货币性资产投资</a:t>
            </a:r>
            <a:r>
              <a:rPr lang="zh-CN" altLang="en-US" dirty="0">
                <a:solidFill>
                  <a:srgbClr val="0070C0"/>
                </a:solidFill>
              </a:rPr>
              <a:t>涉税处理</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（三）投资</a:t>
            </a:r>
            <a:r>
              <a:rPr lang="zh-CN" altLang="en-US" dirty="0">
                <a:solidFill>
                  <a:srgbClr val="0070C0"/>
                </a:solidFill>
              </a:rPr>
              <a:t>的计税基础</a:t>
            </a:r>
            <a:endParaRPr lang="en-US" altLang="zh-CN" dirty="0">
              <a:solidFill>
                <a:srgbClr val="0070C0"/>
              </a:solidFill>
            </a:endParaRPr>
          </a:p>
          <a:p>
            <a:r>
              <a:rPr lang="en-US" altLang="zh-CN" dirty="0" smtClean="0"/>
              <a:t>1.</a:t>
            </a:r>
            <a:r>
              <a:rPr lang="zh-CN" altLang="en-US" dirty="0" smtClean="0">
                <a:solidFill>
                  <a:srgbClr val="FF0000"/>
                </a:solidFill>
              </a:rPr>
              <a:t>（</a:t>
            </a:r>
            <a:r>
              <a:rPr lang="zh-CN" altLang="en-US" dirty="0">
                <a:solidFill>
                  <a:srgbClr val="FF0000"/>
                </a:solidFill>
              </a:rPr>
              <a:t>投资）</a:t>
            </a:r>
            <a:r>
              <a:rPr lang="zh-CN" altLang="zh-CN" dirty="0">
                <a:solidFill>
                  <a:srgbClr val="FF0000"/>
                </a:solidFill>
              </a:rPr>
              <a:t>企业</a:t>
            </a:r>
            <a:r>
              <a:rPr lang="zh-CN" altLang="zh-CN" dirty="0"/>
              <a:t>以非货币性资产对外投资而取得被投资企业的股权，应以非货币性资产的原计税成本为计税基础，加上每年确认的非货币性资产转让所得，</a:t>
            </a:r>
            <a:r>
              <a:rPr lang="zh-CN" altLang="zh-CN" dirty="0">
                <a:solidFill>
                  <a:srgbClr val="FF0000"/>
                </a:solidFill>
              </a:rPr>
              <a:t>逐年进行调整</a:t>
            </a:r>
            <a:endParaRPr lang="en-US" altLang="zh-CN" dirty="0"/>
          </a:p>
          <a:p>
            <a:r>
              <a:rPr lang="en-US" altLang="zh-CN" dirty="0" smtClean="0"/>
              <a:t>2.</a:t>
            </a:r>
            <a:r>
              <a:rPr lang="zh-CN" altLang="zh-CN" dirty="0" smtClean="0">
                <a:solidFill>
                  <a:srgbClr val="FF0000"/>
                </a:solidFill>
              </a:rPr>
              <a:t>被</a:t>
            </a:r>
            <a:r>
              <a:rPr lang="zh-CN" altLang="zh-CN" dirty="0">
                <a:solidFill>
                  <a:srgbClr val="FF0000"/>
                </a:solidFill>
              </a:rPr>
              <a:t>投资企业</a:t>
            </a:r>
            <a:r>
              <a:rPr lang="zh-CN" altLang="zh-CN" dirty="0"/>
              <a:t>取得非货币性资产的计税基础，应按非货币性资产的公允价值确定</a:t>
            </a:r>
            <a:endParaRPr lang="zh-CN" altLang="en-US" dirty="0"/>
          </a:p>
          <a:p>
            <a:endParaRPr lang="zh-CN" altLang="en-US" dirty="0"/>
          </a:p>
        </p:txBody>
      </p:sp>
    </p:spTree>
    <p:extLst>
      <p:ext uri="{BB962C8B-B14F-4D97-AF65-F5344CB8AC3E}">
        <p14:creationId xmlns:p14="http://schemas.microsoft.com/office/powerpoint/2010/main" val="37038251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70C0"/>
                </a:solidFill>
              </a:rPr>
              <a:t>非货币性资产投资</a:t>
            </a:r>
            <a:r>
              <a:rPr lang="zh-CN" altLang="en-US" dirty="0">
                <a:solidFill>
                  <a:srgbClr val="0070C0"/>
                </a:solidFill>
              </a:rPr>
              <a:t>涉税处理</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（四）期间</a:t>
            </a:r>
            <a:r>
              <a:rPr lang="zh-CN" altLang="en-US" dirty="0">
                <a:solidFill>
                  <a:srgbClr val="0070C0"/>
                </a:solidFill>
              </a:rPr>
              <a:t>转让、注销处理</a:t>
            </a:r>
            <a:endParaRPr lang="en-US" altLang="zh-CN" dirty="0">
              <a:solidFill>
                <a:srgbClr val="0070C0"/>
              </a:solidFill>
            </a:endParaRPr>
          </a:p>
          <a:p>
            <a:r>
              <a:rPr lang="en-US" altLang="zh-CN" dirty="0" smtClean="0"/>
              <a:t>1</a:t>
            </a:r>
            <a:r>
              <a:rPr lang="en-US" altLang="zh-CN" dirty="0"/>
              <a:t>.</a:t>
            </a:r>
            <a:r>
              <a:rPr lang="zh-CN" altLang="zh-CN" dirty="0" smtClean="0"/>
              <a:t>企业</a:t>
            </a:r>
            <a:r>
              <a:rPr lang="zh-CN" altLang="zh-CN" dirty="0"/>
              <a:t>在对外投资</a:t>
            </a:r>
            <a:r>
              <a:rPr lang="en-US" altLang="zh-CN" dirty="0"/>
              <a:t>5</a:t>
            </a:r>
            <a:r>
              <a:rPr lang="zh-CN" altLang="zh-CN" dirty="0"/>
              <a:t>年内转让上述股权或投资收回的，应停止执行递延纳税政策，并就递延期内尚未确认的非货币性资产转让所得，在转让股权或投资收回当年的企业所得税年度汇算清缴时，一次性计算缴纳企业所得税；企业在计算股权转让所得时，可按规定将股权的计税基础一次调整到位</a:t>
            </a:r>
            <a:endParaRPr lang="en-US" altLang="zh-CN" dirty="0"/>
          </a:p>
          <a:p>
            <a:r>
              <a:rPr lang="en-US" altLang="zh-CN" dirty="0" smtClean="0"/>
              <a:t>2.</a:t>
            </a:r>
            <a:r>
              <a:rPr lang="zh-CN" altLang="zh-CN" dirty="0" smtClean="0"/>
              <a:t>企业</a:t>
            </a:r>
            <a:r>
              <a:rPr lang="zh-CN" altLang="zh-CN" dirty="0"/>
              <a:t>在对外投资</a:t>
            </a:r>
            <a:r>
              <a:rPr lang="en-US" altLang="zh-CN" dirty="0"/>
              <a:t>5</a:t>
            </a:r>
            <a:r>
              <a:rPr lang="zh-CN" altLang="zh-CN" dirty="0"/>
              <a:t>年内注销的，应停止执行递延纳税政策，并就递延期内尚未确认的非货币性资产转让所得，在注销当年的企业所得税年度汇算清缴时，一次性计算缴纳企业所得税</a:t>
            </a:r>
            <a:endParaRPr lang="zh-CN" altLang="en-US" dirty="0"/>
          </a:p>
          <a:p>
            <a:endParaRPr lang="zh-CN" altLang="en-US" dirty="0"/>
          </a:p>
        </p:txBody>
      </p:sp>
    </p:spTree>
    <p:extLst>
      <p:ext uri="{BB962C8B-B14F-4D97-AF65-F5344CB8AC3E}">
        <p14:creationId xmlns:p14="http://schemas.microsoft.com/office/powerpoint/2010/main" val="22711715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70C0"/>
                </a:solidFill>
              </a:rPr>
              <a:t>非货币性资产投资</a:t>
            </a:r>
            <a:r>
              <a:rPr lang="zh-CN" altLang="en-US" dirty="0">
                <a:solidFill>
                  <a:srgbClr val="0070C0"/>
                </a:solidFill>
              </a:rPr>
              <a:t>涉税处理</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solidFill>
                  <a:srgbClr val="FF0000"/>
                </a:solidFill>
              </a:rPr>
              <a:t>四</a:t>
            </a:r>
            <a:r>
              <a:rPr lang="en-US" altLang="zh-CN" dirty="0" smtClean="0">
                <a:solidFill>
                  <a:srgbClr val="FF0000"/>
                </a:solidFill>
              </a:rPr>
              <a:t>.</a:t>
            </a:r>
            <a:r>
              <a:rPr lang="zh-CN" altLang="en-US" dirty="0" smtClean="0">
                <a:solidFill>
                  <a:srgbClr val="FF0000"/>
                </a:solidFill>
              </a:rPr>
              <a:t>技术</a:t>
            </a:r>
            <a:r>
              <a:rPr lang="zh-CN" altLang="en-US" dirty="0">
                <a:solidFill>
                  <a:srgbClr val="FF0000"/>
                </a:solidFill>
              </a:rPr>
              <a:t>成果</a:t>
            </a:r>
            <a:r>
              <a:rPr lang="zh-CN" altLang="en-US" dirty="0" smtClean="0">
                <a:solidFill>
                  <a:srgbClr val="FF0000"/>
                </a:solidFill>
              </a:rPr>
              <a:t>入股</a:t>
            </a:r>
            <a:r>
              <a:rPr lang="zh-CN" altLang="en-US" dirty="0">
                <a:solidFill>
                  <a:srgbClr val="FF0000"/>
                </a:solidFill>
              </a:rPr>
              <a:t>的所得税</a:t>
            </a:r>
            <a:r>
              <a:rPr lang="zh-CN" altLang="en-US" dirty="0" smtClean="0">
                <a:solidFill>
                  <a:srgbClr val="FF0000"/>
                </a:solidFill>
              </a:rPr>
              <a:t>处理</a:t>
            </a:r>
            <a:endParaRPr lang="en-US" altLang="zh-CN" dirty="0">
              <a:solidFill>
                <a:srgbClr val="FF0000"/>
              </a:solidFill>
            </a:endParaRPr>
          </a:p>
          <a:p>
            <a:r>
              <a:rPr lang="en-US" altLang="zh-CN" dirty="0"/>
              <a:t>1.</a:t>
            </a:r>
            <a:r>
              <a:rPr lang="zh-CN" altLang="en-US" dirty="0"/>
              <a:t>企业或个人以技术成果投资入股到境内居民企业，被投资企业支付的对价全部为股票（权）的，企业或个人可选择继续按现行有关税收政策执行（注：按财产转让纳税或分期纳税），也可选择适用递延纳税优惠政策</a:t>
            </a:r>
          </a:p>
          <a:p>
            <a:r>
              <a:rPr lang="en-US" altLang="zh-CN" dirty="0"/>
              <a:t>2.</a:t>
            </a:r>
            <a:r>
              <a:rPr lang="zh-CN" altLang="en-US" dirty="0"/>
              <a:t>选择技术成果投资入股递延纳税政策的，经向主管税务机关备案，投资入股当期可</a:t>
            </a:r>
            <a:r>
              <a:rPr lang="zh-CN" altLang="en-US" dirty="0">
                <a:solidFill>
                  <a:srgbClr val="FF0000"/>
                </a:solidFill>
              </a:rPr>
              <a:t>暂不</a:t>
            </a:r>
            <a:r>
              <a:rPr lang="zh-CN" altLang="en-US" dirty="0"/>
              <a:t>纳税，允许</a:t>
            </a:r>
            <a:r>
              <a:rPr lang="zh-CN" altLang="en-US" dirty="0">
                <a:solidFill>
                  <a:srgbClr val="FF0000"/>
                </a:solidFill>
              </a:rPr>
              <a:t>递延至转让</a:t>
            </a:r>
            <a:r>
              <a:rPr lang="zh-CN" altLang="en-US" dirty="0"/>
              <a:t>股权时，按股权转让收入减去技术成果原值和合理税费后的差额计算缴纳所得税</a:t>
            </a:r>
          </a:p>
          <a:p>
            <a:r>
              <a:rPr lang="en-US" altLang="zh-CN" dirty="0"/>
              <a:t>3.</a:t>
            </a:r>
            <a:r>
              <a:rPr lang="zh-CN" altLang="en-US" dirty="0"/>
              <a:t>企业或个人选择适用上述任一项政策，均允许</a:t>
            </a:r>
            <a:r>
              <a:rPr lang="zh-CN" altLang="en-US" dirty="0">
                <a:solidFill>
                  <a:srgbClr val="FF0000"/>
                </a:solidFill>
              </a:rPr>
              <a:t>被投资企业</a:t>
            </a:r>
            <a:r>
              <a:rPr lang="zh-CN" altLang="en-US" dirty="0"/>
              <a:t>按技术成果投资入股时的评估值入账并在企业所得税前摊销扣除</a:t>
            </a:r>
            <a:endParaRPr lang="en-US" altLang="zh-CN" dirty="0"/>
          </a:p>
          <a:p>
            <a:r>
              <a:rPr lang="zh-CN" altLang="en-US" dirty="0"/>
              <a:t>企业接受技术成果投资入股，技术成果评估值明显不合理的，主管税务机关有权进行调整</a:t>
            </a:r>
            <a:endParaRPr lang="en-US" altLang="zh-CN" dirty="0">
              <a:solidFill>
                <a:srgbClr val="002060"/>
              </a:solidFill>
            </a:endParaRPr>
          </a:p>
          <a:p>
            <a:endParaRPr lang="zh-CN" altLang="en-US" dirty="0"/>
          </a:p>
        </p:txBody>
      </p:sp>
    </p:spTree>
    <p:extLst>
      <p:ext uri="{BB962C8B-B14F-4D97-AF65-F5344CB8AC3E}">
        <p14:creationId xmlns:p14="http://schemas.microsoft.com/office/powerpoint/2010/main" val="4185467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增值税的销售额确定</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五</a:t>
            </a:r>
            <a:r>
              <a:rPr lang="en-US" altLang="zh-CN" dirty="0" smtClean="0">
                <a:solidFill>
                  <a:srgbClr val="FF0000"/>
                </a:solidFill>
              </a:rPr>
              <a:t>.</a:t>
            </a:r>
            <a:r>
              <a:rPr lang="zh-CN" altLang="en-US" dirty="0" smtClean="0">
                <a:solidFill>
                  <a:srgbClr val="FF0000"/>
                </a:solidFill>
              </a:rPr>
              <a:t>销售额</a:t>
            </a:r>
            <a:r>
              <a:rPr lang="zh-CN" altLang="en-US" dirty="0">
                <a:solidFill>
                  <a:srgbClr val="FF0000"/>
                </a:solidFill>
              </a:rPr>
              <a:t>的确认时间</a:t>
            </a:r>
            <a:endParaRPr lang="en-US" altLang="zh-CN" dirty="0">
              <a:solidFill>
                <a:srgbClr val="FF0000"/>
              </a:solidFill>
            </a:endParaRPr>
          </a:p>
          <a:p>
            <a:r>
              <a:rPr lang="zh-CN" altLang="en-US" dirty="0" smtClean="0">
                <a:solidFill>
                  <a:srgbClr val="0070C0"/>
                </a:solidFill>
              </a:rPr>
              <a:t>（一）增值税</a:t>
            </a:r>
            <a:r>
              <a:rPr lang="zh-CN" altLang="en-US" dirty="0">
                <a:solidFill>
                  <a:srgbClr val="0070C0"/>
                </a:solidFill>
              </a:rPr>
              <a:t>纳税义务发生</a:t>
            </a:r>
            <a:r>
              <a:rPr lang="zh-CN" altLang="en-US" dirty="0" smtClean="0">
                <a:solidFill>
                  <a:srgbClr val="0070C0"/>
                </a:solidFill>
              </a:rPr>
              <a:t>时间</a:t>
            </a:r>
            <a:endParaRPr lang="en-US" altLang="zh-CN" dirty="0" smtClean="0">
              <a:solidFill>
                <a:srgbClr val="0070C0"/>
              </a:solidFill>
            </a:endParaRPr>
          </a:p>
          <a:p>
            <a:r>
              <a:rPr lang="en-US" altLang="zh-CN" dirty="0" smtClean="0"/>
              <a:t>1.</a:t>
            </a:r>
            <a:r>
              <a:rPr lang="zh-CN" altLang="en-US" dirty="0" smtClean="0"/>
              <a:t>一般</a:t>
            </a:r>
            <a:endParaRPr lang="en-US" altLang="zh-CN" dirty="0"/>
          </a:p>
          <a:p>
            <a:r>
              <a:rPr lang="zh-CN" altLang="en-US" dirty="0"/>
              <a:t>发生应税行为</a:t>
            </a:r>
            <a:r>
              <a:rPr lang="zh-CN" altLang="en-US" dirty="0">
                <a:solidFill>
                  <a:srgbClr val="FF0000"/>
                </a:solidFill>
              </a:rPr>
              <a:t>并</a:t>
            </a:r>
            <a:r>
              <a:rPr lang="zh-CN" altLang="en-US" dirty="0"/>
              <a:t>收讫销售款项或者取得索取销售款项凭据的当天；先开具发票的，为开具发票的当天</a:t>
            </a:r>
            <a:endParaRPr lang="en-US" altLang="zh-CN" dirty="0"/>
          </a:p>
          <a:p>
            <a:r>
              <a:rPr lang="zh-CN" altLang="en-US" dirty="0"/>
              <a:t>取得索取销售款项凭据的当天，是指</a:t>
            </a:r>
            <a:r>
              <a:rPr lang="zh-CN" altLang="en-US" dirty="0">
                <a:solidFill>
                  <a:srgbClr val="FF0000"/>
                </a:solidFill>
              </a:rPr>
              <a:t>书面合同确定</a:t>
            </a:r>
            <a:r>
              <a:rPr lang="zh-CN" altLang="en-US" dirty="0"/>
              <a:t>的付款日期；</a:t>
            </a:r>
            <a:r>
              <a:rPr lang="zh-CN" altLang="en-US" dirty="0">
                <a:solidFill>
                  <a:srgbClr val="FF0000"/>
                </a:solidFill>
              </a:rPr>
              <a:t>未签订书面合同</a:t>
            </a:r>
            <a:r>
              <a:rPr lang="zh-CN" altLang="en-US" dirty="0"/>
              <a:t>或者书面合同未确定付款日期的，为服务、无形资产转让完成的当天或者不动产权属变更的</a:t>
            </a:r>
            <a:r>
              <a:rPr lang="zh-CN" altLang="en-US" dirty="0" smtClean="0"/>
              <a:t>当天</a:t>
            </a:r>
            <a:endParaRPr lang="en-US" altLang="zh-CN" dirty="0" smtClean="0"/>
          </a:p>
        </p:txBody>
      </p:sp>
    </p:spTree>
    <p:extLst>
      <p:ext uri="{BB962C8B-B14F-4D97-AF65-F5344CB8AC3E}">
        <p14:creationId xmlns:p14="http://schemas.microsoft.com/office/powerpoint/2010/main" val="4602953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70C0"/>
                </a:solidFill>
              </a:rPr>
              <a:t>非货币性资产投资</a:t>
            </a:r>
            <a:r>
              <a:rPr lang="zh-CN" altLang="en-US" dirty="0">
                <a:solidFill>
                  <a:srgbClr val="0070C0"/>
                </a:solidFill>
              </a:rPr>
              <a:t>涉税处理</a:t>
            </a:r>
            <a:endParaRPr lang="zh-CN" altLang="en-US" dirty="0"/>
          </a:p>
        </p:txBody>
      </p:sp>
      <p:sp>
        <p:nvSpPr>
          <p:cNvPr id="3" name="内容占位符 2"/>
          <p:cNvSpPr>
            <a:spLocks noGrp="1"/>
          </p:cNvSpPr>
          <p:nvPr>
            <p:ph idx="1"/>
          </p:nvPr>
        </p:nvSpPr>
        <p:spPr/>
        <p:txBody>
          <a:bodyPr/>
          <a:lstStyle/>
          <a:p>
            <a:r>
              <a:rPr lang="zh-CN" altLang="en-US" dirty="0"/>
              <a:t>技术成果是指专利技术（含国防专利）、计算机软件著作权、集成电路布图设计专有权、植物新品种权、生物医药新品种，以及科技部、财政部、国家税务总局确定的其他技术成果</a:t>
            </a:r>
          </a:p>
          <a:p>
            <a:r>
              <a:rPr lang="zh-CN" altLang="en-US" dirty="0"/>
              <a:t>技术成果投资入股，是指纳税人将技术成果所有权让渡给被投资企业、取得该企业股票（权）的行为</a:t>
            </a:r>
            <a:endParaRPr lang="en-US" altLang="zh-CN" dirty="0"/>
          </a:p>
          <a:p>
            <a:endParaRPr lang="zh-CN" altLang="en-US" dirty="0"/>
          </a:p>
        </p:txBody>
      </p:sp>
    </p:spTree>
    <p:extLst>
      <p:ext uri="{BB962C8B-B14F-4D97-AF65-F5344CB8AC3E}">
        <p14:creationId xmlns:p14="http://schemas.microsoft.com/office/powerpoint/2010/main" val="25346862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固定资产修理与改建的涉税处理</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一</a:t>
            </a:r>
            <a:r>
              <a:rPr lang="en-US" altLang="zh-CN" dirty="0" smtClean="0">
                <a:solidFill>
                  <a:srgbClr val="FF0000"/>
                </a:solidFill>
              </a:rPr>
              <a:t>.</a:t>
            </a:r>
            <a:r>
              <a:rPr lang="zh-CN" altLang="en-US" dirty="0" smtClean="0">
                <a:solidFill>
                  <a:srgbClr val="FF0000"/>
                </a:solidFill>
              </a:rPr>
              <a:t>固定资产修理与改建的判定</a:t>
            </a:r>
            <a:endParaRPr lang="en-US" altLang="zh-CN" dirty="0" smtClean="0">
              <a:solidFill>
                <a:srgbClr val="FF0000"/>
              </a:solidFill>
            </a:endParaRPr>
          </a:p>
          <a:p>
            <a:pPr>
              <a:lnSpc>
                <a:spcPct val="90000"/>
              </a:lnSpc>
              <a:defRPr/>
            </a:pPr>
            <a:r>
              <a:rPr lang="zh-CN" altLang="en-US" dirty="0">
                <a:solidFill>
                  <a:srgbClr val="0070C0"/>
                </a:solidFill>
              </a:rPr>
              <a:t>（一</a:t>
            </a:r>
            <a:r>
              <a:rPr lang="zh-CN" altLang="en-US" dirty="0" smtClean="0">
                <a:solidFill>
                  <a:srgbClr val="0070C0"/>
                </a:solidFill>
              </a:rPr>
              <a:t>）固定资产的改建</a:t>
            </a:r>
            <a:endParaRPr lang="en-US" altLang="zh-CN" dirty="0" smtClean="0">
              <a:solidFill>
                <a:srgbClr val="0070C0"/>
              </a:solidFill>
            </a:endParaRPr>
          </a:p>
          <a:p>
            <a:pPr>
              <a:lnSpc>
                <a:spcPct val="90000"/>
              </a:lnSpc>
              <a:defRPr/>
            </a:pPr>
            <a:r>
              <a:rPr lang="zh-CN" altLang="en-US" dirty="0" smtClean="0">
                <a:solidFill>
                  <a:srgbClr val="000000"/>
                </a:solidFill>
              </a:rPr>
              <a:t>是</a:t>
            </a:r>
            <a:r>
              <a:rPr lang="zh-CN" altLang="en-US" dirty="0">
                <a:solidFill>
                  <a:srgbClr val="000000"/>
                </a:solidFill>
              </a:rPr>
              <a:t>指改变</a:t>
            </a:r>
            <a:r>
              <a:rPr lang="zh-CN" altLang="en-US" dirty="0">
                <a:solidFill>
                  <a:srgbClr val="FF0000"/>
                </a:solidFill>
              </a:rPr>
              <a:t>房屋或者建筑物</a:t>
            </a:r>
            <a:r>
              <a:rPr lang="zh-CN" altLang="en-US" dirty="0">
                <a:solidFill>
                  <a:srgbClr val="000000"/>
                </a:solidFill>
              </a:rPr>
              <a:t>结构、延长使用年限等发生的支出</a:t>
            </a:r>
          </a:p>
          <a:p>
            <a:pPr>
              <a:lnSpc>
                <a:spcPct val="90000"/>
              </a:lnSpc>
              <a:defRPr/>
            </a:pPr>
            <a:r>
              <a:rPr lang="zh-CN" altLang="en-US" dirty="0">
                <a:solidFill>
                  <a:srgbClr val="0070C0"/>
                </a:solidFill>
              </a:rPr>
              <a:t>（二</a:t>
            </a:r>
            <a:r>
              <a:rPr lang="zh-CN" altLang="en-US" dirty="0" smtClean="0">
                <a:solidFill>
                  <a:srgbClr val="0070C0"/>
                </a:solidFill>
              </a:rPr>
              <a:t>）固定资产的修理</a:t>
            </a:r>
            <a:endParaRPr lang="en-US" altLang="zh-CN" dirty="0" smtClean="0">
              <a:solidFill>
                <a:srgbClr val="0070C0"/>
              </a:solidFill>
            </a:endParaRPr>
          </a:p>
          <a:p>
            <a:pPr>
              <a:lnSpc>
                <a:spcPct val="90000"/>
              </a:lnSpc>
              <a:defRPr/>
            </a:pPr>
            <a:r>
              <a:rPr lang="zh-CN" altLang="en-US" dirty="0"/>
              <a:t>是指对损伤和丧失功能</a:t>
            </a:r>
            <a:r>
              <a:rPr lang="zh-CN" altLang="en-US" dirty="0" smtClean="0"/>
              <a:t>的固定资产（不限房屋或建筑物）进行</a:t>
            </a:r>
            <a:r>
              <a:rPr lang="zh-CN" altLang="en-US" dirty="0"/>
              <a:t>修复，使其</a:t>
            </a:r>
            <a:r>
              <a:rPr lang="zh-CN" altLang="en-US" dirty="0">
                <a:solidFill>
                  <a:srgbClr val="FF0000"/>
                </a:solidFill>
              </a:rPr>
              <a:t>恢复原状和</a:t>
            </a:r>
            <a:r>
              <a:rPr lang="zh-CN" altLang="en-US" dirty="0" smtClean="0">
                <a:solidFill>
                  <a:srgbClr val="FF0000"/>
                </a:solidFill>
              </a:rPr>
              <a:t>功能，</a:t>
            </a:r>
            <a:r>
              <a:rPr lang="zh-CN" altLang="en-US" dirty="0"/>
              <a:t>包括修理、</a:t>
            </a:r>
            <a:r>
              <a:rPr lang="zh-CN" altLang="en-US" dirty="0" smtClean="0"/>
              <a:t>修配</a:t>
            </a:r>
            <a:r>
              <a:rPr lang="zh-CN" altLang="en-US" dirty="0"/>
              <a:t>、</a:t>
            </a:r>
            <a:r>
              <a:rPr lang="zh-CN" altLang="en-US" dirty="0" smtClean="0"/>
              <a:t>修缮</a:t>
            </a:r>
            <a:endParaRPr lang="en-US" altLang="zh-CN" dirty="0" smtClean="0"/>
          </a:p>
          <a:p>
            <a:pPr>
              <a:lnSpc>
                <a:spcPct val="90000"/>
              </a:lnSpc>
              <a:defRPr/>
            </a:pPr>
            <a:r>
              <a:rPr lang="zh-CN" altLang="en-US" dirty="0" smtClean="0"/>
              <a:t>修理在企业所得税中，只区分大修理与一般处理</a:t>
            </a:r>
            <a:endParaRPr lang="zh-CN" altLang="en-US" dirty="0"/>
          </a:p>
        </p:txBody>
      </p:sp>
    </p:spTree>
    <p:extLst>
      <p:ext uri="{BB962C8B-B14F-4D97-AF65-F5344CB8AC3E}">
        <p14:creationId xmlns:p14="http://schemas.microsoft.com/office/powerpoint/2010/main" val="41343534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部分业务的税务处理</a:t>
            </a:r>
            <a:endParaRPr lang="zh-CN" altLang="en-US" dirty="0"/>
          </a:p>
        </p:txBody>
      </p:sp>
      <p:sp>
        <p:nvSpPr>
          <p:cNvPr id="3" name="内容占位符 2"/>
          <p:cNvSpPr>
            <a:spLocks noGrp="1"/>
          </p:cNvSpPr>
          <p:nvPr>
            <p:ph idx="1"/>
          </p:nvPr>
        </p:nvSpPr>
        <p:spPr>
          <a:xfrm>
            <a:off x="467544" y="1052736"/>
            <a:ext cx="8424936" cy="5616624"/>
          </a:xfrm>
        </p:spPr>
        <p:txBody>
          <a:bodyPr>
            <a:normAutofit/>
          </a:bodyPr>
          <a:lstStyle/>
          <a:p>
            <a:pPr>
              <a:lnSpc>
                <a:spcPct val="90000"/>
              </a:lnSpc>
              <a:defRPr/>
            </a:pPr>
            <a:r>
              <a:rPr lang="zh-CN" altLang="en-US" dirty="0" smtClean="0">
                <a:solidFill>
                  <a:srgbClr val="000000"/>
                </a:solidFill>
              </a:rPr>
              <a:t>二</a:t>
            </a:r>
            <a:r>
              <a:rPr lang="en-US" altLang="zh-CN" dirty="0" smtClean="0">
                <a:solidFill>
                  <a:srgbClr val="FF0000"/>
                </a:solidFill>
              </a:rPr>
              <a:t>.</a:t>
            </a:r>
            <a:r>
              <a:rPr lang="zh-CN" altLang="en-US" dirty="0" smtClean="0">
                <a:solidFill>
                  <a:srgbClr val="FF0000"/>
                </a:solidFill>
              </a:rPr>
              <a:t>房屋或建筑物改建的所得税处理</a:t>
            </a:r>
            <a:endParaRPr lang="en-US" altLang="zh-CN" dirty="0" smtClean="0">
              <a:solidFill>
                <a:srgbClr val="000000"/>
              </a:solidFill>
            </a:endParaRPr>
          </a:p>
          <a:p>
            <a:pPr>
              <a:lnSpc>
                <a:spcPct val="90000"/>
              </a:lnSpc>
              <a:defRPr/>
            </a:pPr>
            <a:r>
              <a:rPr lang="zh-CN" altLang="en-US" dirty="0" smtClean="0">
                <a:solidFill>
                  <a:srgbClr val="0070C0"/>
                </a:solidFill>
              </a:rPr>
              <a:t>（一）未</a:t>
            </a:r>
            <a:r>
              <a:rPr lang="zh-CN" altLang="en-US" dirty="0">
                <a:solidFill>
                  <a:srgbClr val="0070C0"/>
                </a:solidFill>
              </a:rPr>
              <a:t>提足折旧的改建支出处理</a:t>
            </a:r>
          </a:p>
          <a:p>
            <a:pPr>
              <a:lnSpc>
                <a:spcPct val="90000"/>
              </a:lnSpc>
              <a:defRPr/>
            </a:pPr>
            <a:r>
              <a:rPr lang="en-US" altLang="zh-CN" dirty="0">
                <a:solidFill>
                  <a:srgbClr val="000000"/>
                </a:solidFill>
              </a:rPr>
              <a:t>1.</a:t>
            </a:r>
            <a:r>
              <a:rPr lang="zh-CN" altLang="en-US" dirty="0">
                <a:solidFill>
                  <a:srgbClr val="000000"/>
                </a:solidFill>
              </a:rPr>
              <a:t>改建的固定资产，以改建过程中发生的改建支出增加计税基础；改建的固定资产延长使用年限的，应当适当延长折旧年限</a:t>
            </a:r>
          </a:p>
          <a:p>
            <a:pPr>
              <a:lnSpc>
                <a:spcPct val="90000"/>
              </a:lnSpc>
              <a:defRPr/>
            </a:pPr>
            <a:r>
              <a:rPr lang="en-US" altLang="zh-CN" dirty="0">
                <a:solidFill>
                  <a:srgbClr val="000000"/>
                </a:solidFill>
              </a:rPr>
              <a:t>2.</a:t>
            </a:r>
            <a:r>
              <a:rPr lang="zh-CN" altLang="en-US" dirty="0">
                <a:solidFill>
                  <a:srgbClr val="000000"/>
                </a:solidFill>
              </a:rPr>
              <a:t>如属于推倒重置的，该资产原值减除提取折旧后的净值，应并入重置后的固定资产计税成本，并在该固定资产投入使用后的次月起，按照</a:t>
            </a:r>
            <a:r>
              <a:rPr lang="zh-CN" altLang="en-US" dirty="0">
                <a:solidFill>
                  <a:srgbClr val="FF0000"/>
                </a:solidFill>
              </a:rPr>
              <a:t>税法规定</a:t>
            </a:r>
            <a:r>
              <a:rPr lang="zh-CN" altLang="en-US" dirty="0">
                <a:solidFill>
                  <a:srgbClr val="000000"/>
                </a:solidFill>
              </a:rPr>
              <a:t>的折旧年限，一并计提折旧</a:t>
            </a:r>
          </a:p>
          <a:p>
            <a:pPr>
              <a:lnSpc>
                <a:spcPct val="90000"/>
              </a:lnSpc>
              <a:defRPr/>
            </a:pPr>
            <a:r>
              <a:rPr lang="en-US" altLang="zh-CN" dirty="0">
                <a:solidFill>
                  <a:srgbClr val="000000"/>
                </a:solidFill>
              </a:rPr>
              <a:t>3.</a:t>
            </a:r>
            <a:r>
              <a:rPr lang="zh-CN" altLang="en-US" dirty="0">
                <a:solidFill>
                  <a:srgbClr val="000000"/>
                </a:solidFill>
              </a:rPr>
              <a:t>如属于提升功能、增加面积的，该固定资产的改扩建支出，并入该固定资产计税基础，并从改扩建完工投入使用后的次月起，重新按税法规定的该固定资产折旧年限计提折旧，如该改扩建后的固定资产尚可使用的年限低于税法规定的最低年限的，可以</a:t>
            </a:r>
            <a:r>
              <a:rPr lang="zh-CN" altLang="en-US" dirty="0">
                <a:solidFill>
                  <a:srgbClr val="FF0000"/>
                </a:solidFill>
              </a:rPr>
              <a:t>按尚可使用的年限</a:t>
            </a:r>
            <a:r>
              <a:rPr lang="zh-CN" altLang="en-US" dirty="0">
                <a:solidFill>
                  <a:srgbClr val="000000"/>
                </a:solidFill>
              </a:rPr>
              <a:t>计提折旧</a:t>
            </a:r>
          </a:p>
        </p:txBody>
      </p:sp>
    </p:spTree>
    <p:extLst>
      <p:ext uri="{BB962C8B-B14F-4D97-AF65-F5344CB8AC3E}">
        <p14:creationId xmlns:p14="http://schemas.microsoft.com/office/powerpoint/2010/main" val="396488665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部分业务的税务处理</a:t>
            </a:r>
            <a:endParaRPr lang="zh-CN" altLang="en-US" dirty="0"/>
          </a:p>
        </p:txBody>
      </p:sp>
      <p:sp>
        <p:nvSpPr>
          <p:cNvPr id="3" name="内容占位符 2"/>
          <p:cNvSpPr>
            <a:spLocks noGrp="1"/>
          </p:cNvSpPr>
          <p:nvPr>
            <p:ph idx="1"/>
          </p:nvPr>
        </p:nvSpPr>
        <p:spPr/>
        <p:txBody>
          <a:bodyPr/>
          <a:lstStyle/>
          <a:p>
            <a:r>
              <a:rPr lang="zh-CN" altLang="en-US" dirty="0">
                <a:solidFill>
                  <a:srgbClr val="0070C0"/>
                </a:solidFill>
              </a:rPr>
              <a:t>（二）已提足折旧的改建支出</a:t>
            </a:r>
            <a:endParaRPr lang="en-US" altLang="zh-CN" dirty="0">
              <a:solidFill>
                <a:srgbClr val="0070C0"/>
              </a:solidFill>
            </a:endParaRPr>
          </a:p>
          <a:p>
            <a:pPr lvl="0"/>
            <a:r>
              <a:rPr lang="zh-CN" altLang="en-US" dirty="0" smtClean="0"/>
              <a:t>在改建固定资产的</a:t>
            </a:r>
            <a:r>
              <a:rPr lang="zh-CN" altLang="en-US" dirty="0"/>
              <a:t>尚可使用年限摊销</a:t>
            </a:r>
          </a:p>
          <a:p>
            <a:endParaRPr lang="en-US" altLang="zh-CN" dirty="0" smtClean="0"/>
          </a:p>
          <a:p>
            <a:pPr>
              <a:defRPr/>
            </a:pPr>
            <a:r>
              <a:rPr lang="zh-CN" altLang="en-US" dirty="0" smtClean="0">
                <a:solidFill>
                  <a:srgbClr val="FF0000"/>
                </a:solidFill>
              </a:rPr>
              <a:t>三</a:t>
            </a:r>
            <a:r>
              <a:rPr lang="en-US" altLang="zh-CN" dirty="0" smtClean="0">
                <a:solidFill>
                  <a:srgbClr val="FF0000"/>
                </a:solidFill>
              </a:rPr>
              <a:t>.</a:t>
            </a:r>
            <a:r>
              <a:rPr lang="zh-CN" altLang="en-US" dirty="0">
                <a:solidFill>
                  <a:srgbClr val="FF0000"/>
                </a:solidFill>
              </a:rPr>
              <a:t> 固定资产</a:t>
            </a:r>
            <a:r>
              <a:rPr lang="zh-CN" altLang="en-US" dirty="0" smtClean="0">
                <a:solidFill>
                  <a:srgbClr val="FF0000"/>
                </a:solidFill>
              </a:rPr>
              <a:t>修理的所得税处理</a:t>
            </a:r>
            <a:endParaRPr lang="en-US" altLang="zh-CN" dirty="0" smtClean="0">
              <a:solidFill>
                <a:srgbClr val="FF0000"/>
              </a:solidFill>
            </a:endParaRPr>
          </a:p>
          <a:p>
            <a:pPr>
              <a:defRPr/>
            </a:pPr>
            <a:r>
              <a:rPr lang="zh-CN" altLang="en-US" dirty="0" smtClean="0">
                <a:solidFill>
                  <a:srgbClr val="0070C0"/>
                </a:solidFill>
              </a:rPr>
              <a:t>（一）大修理</a:t>
            </a:r>
            <a:endParaRPr lang="zh-CN" altLang="en-US" dirty="0">
              <a:solidFill>
                <a:srgbClr val="0070C0"/>
              </a:solidFill>
            </a:endParaRPr>
          </a:p>
          <a:p>
            <a:pPr>
              <a:defRPr/>
            </a:pPr>
            <a:r>
              <a:rPr lang="zh-CN" altLang="en-US" dirty="0">
                <a:solidFill>
                  <a:srgbClr val="000000"/>
                </a:solidFill>
              </a:rPr>
              <a:t>固定资产的大修理支出，是指同时符合下列条件的支出：</a:t>
            </a:r>
          </a:p>
          <a:p>
            <a:pPr>
              <a:defRPr/>
            </a:pPr>
            <a:r>
              <a:rPr lang="en-US" altLang="zh-CN" dirty="0">
                <a:solidFill>
                  <a:srgbClr val="000000"/>
                </a:solidFill>
              </a:rPr>
              <a:t>1.</a:t>
            </a:r>
            <a:r>
              <a:rPr lang="zh-CN" altLang="en-US" dirty="0">
                <a:solidFill>
                  <a:srgbClr val="000000"/>
                </a:solidFill>
              </a:rPr>
              <a:t>修理支出达到取得固定资产时的计税基础</a:t>
            </a:r>
            <a:r>
              <a:rPr lang="en-US" altLang="zh-CN" dirty="0">
                <a:solidFill>
                  <a:srgbClr val="000000"/>
                </a:solidFill>
              </a:rPr>
              <a:t>50%</a:t>
            </a:r>
            <a:r>
              <a:rPr lang="zh-CN" altLang="en-US" dirty="0">
                <a:solidFill>
                  <a:srgbClr val="000000"/>
                </a:solidFill>
              </a:rPr>
              <a:t>以上</a:t>
            </a:r>
          </a:p>
          <a:p>
            <a:pPr>
              <a:defRPr/>
            </a:pPr>
            <a:r>
              <a:rPr lang="en-US" altLang="zh-CN" dirty="0">
                <a:solidFill>
                  <a:srgbClr val="000000"/>
                </a:solidFill>
              </a:rPr>
              <a:t>2.</a:t>
            </a:r>
            <a:r>
              <a:rPr lang="zh-CN" altLang="en-US" dirty="0">
                <a:solidFill>
                  <a:srgbClr val="000000"/>
                </a:solidFill>
              </a:rPr>
              <a:t>修理后固定资产的使用年限延长</a:t>
            </a:r>
            <a:r>
              <a:rPr lang="en-US" altLang="zh-CN" dirty="0">
                <a:solidFill>
                  <a:srgbClr val="000000"/>
                </a:solidFill>
              </a:rPr>
              <a:t>2</a:t>
            </a:r>
            <a:r>
              <a:rPr lang="zh-CN" altLang="en-US" dirty="0">
                <a:solidFill>
                  <a:srgbClr val="000000"/>
                </a:solidFill>
              </a:rPr>
              <a:t>年</a:t>
            </a:r>
            <a:r>
              <a:rPr lang="zh-CN" altLang="en-US" dirty="0" smtClean="0">
                <a:solidFill>
                  <a:srgbClr val="000000"/>
                </a:solidFill>
              </a:rPr>
              <a:t>以上</a:t>
            </a:r>
            <a:endParaRPr lang="en-US" altLang="zh-CN" dirty="0" smtClean="0">
              <a:solidFill>
                <a:srgbClr val="000000"/>
              </a:solidFill>
            </a:endParaRPr>
          </a:p>
          <a:p>
            <a:pPr>
              <a:defRPr/>
            </a:pPr>
            <a:r>
              <a:rPr lang="zh-CN" altLang="en-US" dirty="0" smtClean="0">
                <a:solidFill>
                  <a:srgbClr val="0070C0"/>
                </a:solidFill>
              </a:rPr>
              <a:t>（二）所得税处理</a:t>
            </a:r>
            <a:endParaRPr lang="zh-CN" altLang="en-US" dirty="0">
              <a:solidFill>
                <a:srgbClr val="0070C0"/>
              </a:solidFill>
            </a:endParaRPr>
          </a:p>
          <a:p>
            <a:pPr>
              <a:defRPr/>
            </a:pPr>
            <a:r>
              <a:rPr lang="en-US" altLang="zh-CN" dirty="0" smtClean="0">
                <a:solidFill>
                  <a:srgbClr val="000000"/>
                </a:solidFill>
              </a:rPr>
              <a:t>1.</a:t>
            </a:r>
            <a:r>
              <a:rPr lang="zh-CN" altLang="en-US" dirty="0" smtClean="0">
                <a:solidFill>
                  <a:srgbClr val="000000"/>
                </a:solidFill>
              </a:rPr>
              <a:t>大修理</a:t>
            </a:r>
            <a:r>
              <a:rPr lang="zh-CN" altLang="en-US" dirty="0">
                <a:solidFill>
                  <a:srgbClr val="000000"/>
                </a:solidFill>
              </a:rPr>
              <a:t>支出，按照固定资产尚可使用年限分期摊销</a:t>
            </a:r>
          </a:p>
          <a:p>
            <a:pPr>
              <a:defRPr/>
            </a:pPr>
            <a:r>
              <a:rPr lang="en-US" altLang="zh-CN" dirty="0" smtClean="0">
                <a:solidFill>
                  <a:srgbClr val="000000"/>
                </a:solidFill>
              </a:rPr>
              <a:t>2.</a:t>
            </a:r>
            <a:r>
              <a:rPr lang="zh-CN" altLang="en-US" dirty="0" smtClean="0">
                <a:solidFill>
                  <a:srgbClr val="000000"/>
                </a:solidFill>
              </a:rPr>
              <a:t>其他</a:t>
            </a:r>
            <a:r>
              <a:rPr lang="zh-CN" altLang="en-US" dirty="0">
                <a:solidFill>
                  <a:srgbClr val="000000"/>
                </a:solidFill>
              </a:rPr>
              <a:t>修理支出，作为期间费用处理</a:t>
            </a:r>
          </a:p>
          <a:p>
            <a:endParaRPr lang="zh-CN" altLang="en-US" dirty="0"/>
          </a:p>
        </p:txBody>
      </p:sp>
    </p:spTree>
    <p:extLst>
      <p:ext uri="{BB962C8B-B14F-4D97-AF65-F5344CB8AC3E}">
        <p14:creationId xmlns:p14="http://schemas.microsoft.com/office/powerpoint/2010/main" val="22436065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noAutofit/>
          </a:bodyPr>
          <a:lstStyle/>
          <a:p>
            <a:r>
              <a:rPr lang="zh-CN" altLang="en-US" sz="2800" b="1" dirty="0">
                <a:solidFill>
                  <a:srgbClr val="002060"/>
                </a:solidFill>
              </a:rPr>
              <a:t>固定资产修理与改建的涉税处理</a:t>
            </a:r>
          </a:p>
        </p:txBody>
      </p:sp>
      <p:graphicFrame>
        <p:nvGraphicFramePr>
          <p:cNvPr id="138244" name="Group 4">
            <a:extLst>
              <a:ext uri="{FF2B5EF4-FFF2-40B4-BE49-F238E27FC236}">
                <a16:creationId xmlns="" xmlns:a16="http://schemas.microsoft.com/office/drawing/2014/main" id="{C590B7FC-2217-4105-8989-520A1500B717}"/>
              </a:ext>
            </a:extLst>
          </p:cNvPr>
          <p:cNvGraphicFramePr>
            <a:graphicFrameLocks noGrp="1"/>
          </p:cNvGraphicFramePr>
          <p:nvPr>
            <p:ph sz="half" idx="2"/>
            <p:extLst>
              <p:ext uri="{D42A27DB-BD31-4B8C-83A1-F6EECF244321}">
                <p14:modId xmlns:p14="http://schemas.microsoft.com/office/powerpoint/2010/main" val="3814579090"/>
              </p:ext>
            </p:extLst>
          </p:nvPr>
        </p:nvGraphicFramePr>
        <p:xfrm>
          <a:off x="323528" y="1196752"/>
          <a:ext cx="8496300" cy="4976813"/>
        </p:xfrm>
        <a:graphic>
          <a:graphicData uri="http://schemas.openxmlformats.org/drawingml/2006/table">
            <a:tbl>
              <a:tblPr/>
              <a:tblGrid>
                <a:gridCol w="719137">
                  <a:extLst>
                    <a:ext uri="{9D8B030D-6E8A-4147-A177-3AD203B41FA5}">
                      <a16:colId xmlns="" xmlns:a16="http://schemas.microsoft.com/office/drawing/2014/main" val="20000"/>
                    </a:ext>
                  </a:extLst>
                </a:gridCol>
                <a:gridCol w="1008063">
                  <a:extLst>
                    <a:ext uri="{9D8B030D-6E8A-4147-A177-3AD203B41FA5}">
                      <a16:colId xmlns="" xmlns:a16="http://schemas.microsoft.com/office/drawing/2014/main" val="20001"/>
                    </a:ext>
                  </a:extLst>
                </a:gridCol>
                <a:gridCol w="1152525">
                  <a:extLst>
                    <a:ext uri="{9D8B030D-6E8A-4147-A177-3AD203B41FA5}">
                      <a16:colId xmlns="" xmlns:a16="http://schemas.microsoft.com/office/drawing/2014/main" val="20002"/>
                    </a:ext>
                  </a:extLst>
                </a:gridCol>
                <a:gridCol w="1368425">
                  <a:extLst>
                    <a:ext uri="{9D8B030D-6E8A-4147-A177-3AD203B41FA5}">
                      <a16:colId xmlns="" xmlns:a16="http://schemas.microsoft.com/office/drawing/2014/main" val="20003"/>
                    </a:ext>
                  </a:extLst>
                </a:gridCol>
                <a:gridCol w="1081087">
                  <a:extLst>
                    <a:ext uri="{9D8B030D-6E8A-4147-A177-3AD203B41FA5}">
                      <a16:colId xmlns="" xmlns:a16="http://schemas.microsoft.com/office/drawing/2014/main" val="20004"/>
                    </a:ext>
                  </a:extLst>
                </a:gridCol>
                <a:gridCol w="935038">
                  <a:extLst>
                    <a:ext uri="{9D8B030D-6E8A-4147-A177-3AD203B41FA5}">
                      <a16:colId xmlns="" xmlns:a16="http://schemas.microsoft.com/office/drawing/2014/main" val="20005"/>
                    </a:ext>
                  </a:extLst>
                </a:gridCol>
                <a:gridCol w="1368425">
                  <a:extLst>
                    <a:ext uri="{9D8B030D-6E8A-4147-A177-3AD203B41FA5}">
                      <a16:colId xmlns="" xmlns:a16="http://schemas.microsoft.com/office/drawing/2014/main" val="20006"/>
                    </a:ext>
                  </a:extLst>
                </a:gridCol>
                <a:gridCol w="863600">
                  <a:extLst>
                    <a:ext uri="{9D8B030D-6E8A-4147-A177-3AD203B41FA5}">
                      <a16:colId xmlns="" xmlns:a16="http://schemas.microsoft.com/office/drawing/2014/main" val="20007"/>
                    </a:ext>
                  </a:extLst>
                </a:gridCol>
              </a:tblGrid>
              <a:tr h="287338">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权属</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种类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支出</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折旧</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税务处理</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684213">
                <a:tc rowSpan="7">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自有</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5">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房屋或建筑物</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改建</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lang="zh-CN" altLang="en-US"/>
                    </a:p>
                  </a:txBody>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未提足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调整计税基础折旧</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推倒重置</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规定年限</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80975">
                <a:tc vMerge="1">
                  <a:txBody>
                    <a:bodyPr/>
                    <a:lstStyle/>
                    <a:p>
                      <a:endParaRPr lang="zh-CN" altLang="en-US"/>
                    </a:p>
                  </a:txBody>
                  <a:tcPr/>
                </a:tc>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提升功能、增加面积</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重新确定</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249559">
                <a:tc vMerge="1">
                  <a:txBody>
                    <a:bodyPr/>
                    <a:lstStyle/>
                    <a:p>
                      <a:endParaRPr lang="zh-CN" altLang="en-US"/>
                    </a:p>
                  </a:txBody>
                  <a:tcPr/>
                </a:tc>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已提足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尚可使用年限摊销</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3"/>
                  </a:ext>
                </a:extLst>
              </a:tr>
              <a:tr h="185738">
                <a:tc vMerge="1">
                  <a:txBody>
                    <a:bodyPr/>
                    <a:lstStyle/>
                    <a:p>
                      <a:endParaRPr lang="zh-CN" altLang="en-US"/>
                    </a:p>
                  </a:txBody>
                  <a:tcPr/>
                </a:tc>
                <a:tc vMerge="1">
                  <a:txBody>
                    <a:bodyPr/>
                    <a:lstStyle/>
                    <a:p>
                      <a:endParaRPr lang="zh-CN" altLang="en-US"/>
                    </a:p>
                  </a:txBody>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修理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大修理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尚可使用年限摊销</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4"/>
                  </a:ext>
                </a:extLst>
              </a:tr>
              <a:tr h="24289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其他修理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计入费用</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5"/>
                  </a:ext>
                </a:extLst>
              </a:tr>
              <a:tr h="330200">
                <a:tc vMerge="1">
                  <a:txBody>
                    <a:bodyPr/>
                    <a:lstStyle/>
                    <a:p>
                      <a:endParaRPr lang="zh-CN" altLang="en-US"/>
                    </a:p>
                  </a:txBody>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其他固定资产</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修理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大修理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尚可使用年限摊销</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6"/>
                  </a:ext>
                </a:extLst>
              </a:tr>
              <a:tr h="29527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其他修理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计入费用</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7"/>
                  </a:ext>
                </a:extLst>
              </a:tr>
              <a:tr h="404813">
                <a:tc rowSpan="3">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租入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各种固定资产</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改建（房屋或建筑物）</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gridSpan="4">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剩余租赁期限分期摊销</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8"/>
                  </a:ext>
                </a:extLst>
              </a:tr>
              <a:tr h="287338">
                <a:tc vMerge="1">
                  <a:txBody>
                    <a:bodyPr/>
                    <a:lstStyle/>
                    <a:p>
                      <a:endParaRPr lang="zh-CN" altLang="en-US"/>
                    </a:p>
                  </a:txBody>
                  <a:tcPr/>
                </a:tc>
                <a:tc vMerge="1">
                  <a:txBody>
                    <a:bodyPr/>
                    <a:lstStyle/>
                    <a:p>
                      <a:endParaRPr lang="zh-CN" altLang="en-US"/>
                    </a:p>
                  </a:txBody>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修理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a:solidFill>
                            <a:schemeClr val="tx1"/>
                          </a:solidFill>
                          <a:latin typeface="+mn-lt"/>
                          <a:ea typeface="+mn-ea"/>
                          <a:cs typeface="+mn-cs"/>
                        </a:rPr>
                        <a:t>大修理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尚可使用年限摊销</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9"/>
                  </a:ext>
                </a:extLst>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其他修理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lang="zh-CN" altLang="en-US" sz="2000" b="1" i="0" kern="1200" baseline="0" dirty="0">
                          <a:solidFill>
                            <a:schemeClr val="tx1"/>
                          </a:solidFill>
                          <a:latin typeface="+mn-lt"/>
                          <a:ea typeface="+mn-ea"/>
                          <a:cs typeface="+mn-cs"/>
                        </a:rPr>
                        <a:t>计入费用</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151597480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固定资产修理与改建的涉税处理</a:t>
            </a:r>
          </a:p>
        </p:txBody>
      </p:sp>
      <p:sp>
        <p:nvSpPr>
          <p:cNvPr id="3" name="内容占位符 2"/>
          <p:cNvSpPr>
            <a:spLocks noGrp="1"/>
          </p:cNvSpPr>
          <p:nvPr>
            <p:ph idx="1"/>
          </p:nvPr>
        </p:nvSpPr>
        <p:spPr/>
        <p:txBody>
          <a:bodyPr/>
          <a:lstStyle/>
          <a:p>
            <a:r>
              <a:rPr lang="zh-CN" altLang="en-US" dirty="0" smtClean="0">
                <a:solidFill>
                  <a:srgbClr val="FF0000"/>
                </a:solidFill>
              </a:rPr>
              <a:t>四</a:t>
            </a:r>
            <a:r>
              <a:rPr lang="en-US" altLang="zh-CN" dirty="0" smtClean="0">
                <a:solidFill>
                  <a:srgbClr val="FF0000"/>
                </a:solidFill>
              </a:rPr>
              <a:t>.</a:t>
            </a:r>
            <a:r>
              <a:rPr lang="zh-CN" altLang="en-US" dirty="0" smtClean="0">
                <a:solidFill>
                  <a:srgbClr val="FF0000"/>
                </a:solidFill>
              </a:rPr>
              <a:t>固定资产（房产）修理或改建的房产处理</a:t>
            </a:r>
            <a:endParaRPr lang="en-US" altLang="zh-CN" dirty="0" smtClean="0">
              <a:solidFill>
                <a:srgbClr val="FF0000"/>
              </a:solidFill>
            </a:endParaRPr>
          </a:p>
          <a:p>
            <a:r>
              <a:rPr lang="zh-CN" altLang="en-US">
                <a:solidFill>
                  <a:schemeClr val="bg2">
                    <a:lumMod val="10000"/>
                  </a:schemeClr>
                </a:solidFill>
              </a:rPr>
              <a:t>对于</a:t>
            </a:r>
            <a:r>
              <a:rPr lang="zh-CN" altLang="en-US">
                <a:solidFill>
                  <a:srgbClr val="FF0000"/>
                </a:solidFill>
              </a:rPr>
              <a:t>更换</a:t>
            </a:r>
            <a:r>
              <a:rPr lang="zh-CN" altLang="en-US">
                <a:solidFill>
                  <a:schemeClr val="bg2">
                    <a:lumMod val="10000"/>
                  </a:schemeClr>
                </a:solidFill>
              </a:rPr>
              <a:t>房屋附属设备和配套设施的，在将其价值计入房产原值时，可扣减原来相应设备和设施的价值；对附属设备和配套设施中易损坏、需要经常更换的零配件，更新后不再计入房产原值</a:t>
            </a:r>
          </a:p>
          <a:p>
            <a:endParaRPr lang="zh-CN" altLang="en-US" dirty="0">
              <a:solidFill>
                <a:srgbClr val="FF0000"/>
              </a:solidFill>
            </a:endParaRPr>
          </a:p>
        </p:txBody>
      </p:sp>
    </p:spTree>
    <p:extLst>
      <p:ext uri="{BB962C8B-B14F-4D97-AF65-F5344CB8AC3E}">
        <p14:creationId xmlns:p14="http://schemas.microsoft.com/office/powerpoint/2010/main" val="5466148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图片 7" descr="图片1副本.png"/>
          <p:cNvPicPr>
            <a:picLocks noChangeAspect="1"/>
          </p:cNvPicPr>
          <p:nvPr/>
        </p:nvPicPr>
        <p:blipFill>
          <a:blip r:embed="rId2" cstate="print"/>
          <a:srcRect/>
          <a:stretch>
            <a:fillRect/>
          </a:stretch>
        </p:blipFill>
        <p:spPr bwMode="auto">
          <a:xfrm>
            <a:off x="1592036" y="132404"/>
            <a:ext cx="5256535" cy="6725600"/>
          </a:xfrm>
          <a:prstGeom prst="rect">
            <a:avLst/>
          </a:prstGeom>
          <a:noFill/>
          <a:ln w="9525">
            <a:noFill/>
            <a:miter lim="800000"/>
            <a:headEnd/>
            <a:tailEnd/>
          </a:ln>
        </p:spPr>
      </p:pic>
      <p:sp>
        <p:nvSpPr>
          <p:cNvPr id="3" name="矩形 2"/>
          <p:cNvSpPr/>
          <p:nvPr/>
        </p:nvSpPr>
        <p:spPr>
          <a:xfrm>
            <a:off x="3113838" y="3933056"/>
            <a:ext cx="3361874"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002060"/>
                </a:solidFill>
              </a:rPr>
              <a:t>宁波中瑞税务师事务所</a:t>
            </a:r>
            <a:endParaRPr lang="en-US" altLang="zh-CN" sz="2400" b="1">
              <a:solidFill>
                <a:srgbClr val="002060"/>
              </a:solidFill>
            </a:endParaRPr>
          </a:p>
          <a:p>
            <a:r>
              <a:rPr lang="zh-CN" altLang="en-US" sz="2400" b="1">
                <a:solidFill>
                  <a:srgbClr val="002060"/>
                </a:solidFill>
              </a:rPr>
              <a:t>李</a:t>
            </a:r>
            <a:r>
              <a:rPr lang="zh-CN" altLang="en-US" sz="2400" b="1" dirty="0">
                <a:solidFill>
                  <a:srgbClr val="002060"/>
                </a:solidFill>
              </a:rPr>
              <a:t>忠尔（</a:t>
            </a:r>
            <a:r>
              <a:rPr lang="en-US" altLang="zh-CN" sz="2400" b="1" dirty="0">
                <a:solidFill>
                  <a:srgbClr val="002060"/>
                </a:solidFill>
              </a:rPr>
              <a:t>13306678805</a:t>
            </a:r>
            <a:r>
              <a:rPr lang="zh-CN" altLang="en-US" sz="2400" b="1" dirty="0">
                <a:solidFill>
                  <a:srgbClr val="002060"/>
                </a:solidFill>
              </a:rPr>
              <a:t>）</a:t>
            </a:r>
            <a:endParaRPr lang="en-US" altLang="zh-CN" sz="2400" b="1" dirty="0">
              <a:solidFill>
                <a:srgbClr val="002060"/>
              </a:solidFill>
            </a:endParaRPr>
          </a:p>
        </p:txBody>
      </p:sp>
    </p:spTree>
    <p:extLst>
      <p:ext uri="{BB962C8B-B14F-4D97-AF65-F5344CB8AC3E}">
        <p14:creationId xmlns:p14="http://schemas.microsoft.com/office/powerpoint/2010/main" val="385365436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增值税的销售额确定</a:t>
            </a:r>
            <a:endParaRPr lang="zh-CN" altLang="en-US" dirty="0"/>
          </a:p>
        </p:txBody>
      </p:sp>
      <p:sp>
        <p:nvSpPr>
          <p:cNvPr id="3" name="内容占位符 2"/>
          <p:cNvSpPr>
            <a:spLocks noGrp="1"/>
          </p:cNvSpPr>
          <p:nvPr>
            <p:ph idx="1"/>
          </p:nvPr>
        </p:nvSpPr>
        <p:spPr/>
        <p:txBody>
          <a:bodyPr/>
          <a:lstStyle/>
          <a:p>
            <a:r>
              <a:rPr lang="en-US" altLang="zh-CN" dirty="0" smtClean="0"/>
              <a:t>2.</a:t>
            </a:r>
            <a:r>
              <a:rPr lang="zh-CN" altLang="en-US" dirty="0" smtClean="0"/>
              <a:t>特殊</a:t>
            </a:r>
            <a:endParaRPr lang="en-US" altLang="zh-CN" dirty="0" smtClean="0"/>
          </a:p>
          <a:p>
            <a:r>
              <a:rPr lang="zh-CN" altLang="en-US" dirty="0" smtClean="0"/>
              <a:t>（</a:t>
            </a:r>
            <a:r>
              <a:rPr lang="en-US" altLang="zh-CN" dirty="0" smtClean="0"/>
              <a:t>1</a:t>
            </a:r>
            <a:r>
              <a:rPr lang="zh-CN" altLang="en-US" dirty="0" smtClean="0"/>
              <a:t>）采取</a:t>
            </a:r>
            <a:r>
              <a:rPr lang="zh-CN" altLang="en-US" dirty="0"/>
              <a:t>赊销和分期收款方式销售货物，为书面合同约定的收款日期的当天，无书面合同的或者书面合同没有约定收款日期的，为货物发出的当天 </a:t>
            </a:r>
          </a:p>
          <a:p>
            <a:r>
              <a:rPr lang="zh-CN" altLang="en-US" dirty="0" smtClean="0"/>
              <a:t>（</a:t>
            </a:r>
            <a:r>
              <a:rPr lang="en-US" altLang="zh-CN" dirty="0" smtClean="0"/>
              <a:t>2</a:t>
            </a:r>
            <a:r>
              <a:rPr lang="zh-CN" altLang="en-US" dirty="0" smtClean="0"/>
              <a:t>）采取</a:t>
            </a:r>
            <a:r>
              <a:rPr lang="zh-CN" altLang="en-US" dirty="0"/>
              <a:t>预收货款方式销售货物，为货物发出的当天，但生产销售生产工期超过</a:t>
            </a:r>
            <a:r>
              <a:rPr lang="en-US" altLang="zh-CN" dirty="0"/>
              <a:t>12</a:t>
            </a:r>
            <a:r>
              <a:rPr lang="zh-CN" altLang="en-US" dirty="0"/>
              <a:t>个月的大型机械设备、船舶、飞机等货物，为收到预收款或者书面合同约定的收款日期的当天</a:t>
            </a:r>
            <a:endParaRPr lang="en-US" altLang="zh-CN" dirty="0"/>
          </a:p>
          <a:p>
            <a:r>
              <a:rPr lang="zh-CN" altLang="en-US" dirty="0" smtClean="0"/>
              <a:t>（</a:t>
            </a:r>
            <a:r>
              <a:rPr lang="en-US" altLang="zh-CN" dirty="0" smtClean="0"/>
              <a:t>3</a:t>
            </a:r>
            <a:r>
              <a:rPr lang="zh-CN" altLang="en-US" dirty="0" smtClean="0"/>
              <a:t>）</a:t>
            </a:r>
            <a:r>
              <a:rPr lang="zh-CN" altLang="zh-CN" dirty="0" smtClean="0"/>
              <a:t>纳税人</a:t>
            </a:r>
            <a:r>
              <a:rPr lang="zh-CN" altLang="zh-CN" dirty="0"/>
              <a:t>提供租赁服务采取</a:t>
            </a:r>
            <a:r>
              <a:rPr lang="zh-CN" altLang="zh-CN" dirty="0">
                <a:solidFill>
                  <a:srgbClr val="FF0000"/>
                </a:solidFill>
              </a:rPr>
              <a:t>预收款</a:t>
            </a:r>
            <a:r>
              <a:rPr lang="zh-CN" altLang="zh-CN" dirty="0"/>
              <a:t>方式的，其纳税义务发生时间为收到预收款的当天</a:t>
            </a:r>
            <a:r>
              <a:rPr lang="zh-CN" altLang="en-US" dirty="0"/>
              <a:t>（建筑服务自</a:t>
            </a:r>
            <a:r>
              <a:rPr lang="en-US" altLang="zh-CN" dirty="0"/>
              <a:t>2017</a:t>
            </a:r>
            <a:r>
              <a:rPr lang="zh-CN" altLang="en-US" dirty="0"/>
              <a:t>年</a:t>
            </a:r>
            <a:r>
              <a:rPr lang="en-US" altLang="zh-CN" dirty="0"/>
              <a:t>7</a:t>
            </a:r>
            <a:r>
              <a:rPr lang="zh-CN" altLang="en-US" dirty="0"/>
              <a:t>月</a:t>
            </a:r>
            <a:r>
              <a:rPr lang="en-US" altLang="zh-CN" dirty="0"/>
              <a:t>1</a:t>
            </a:r>
            <a:r>
              <a:rPr lang="zh-CN" altLang="en-US" dirty="0"/>
              <a:t>日起预收款不作纳税义务发生）</a:t>
            </a:r>
          </a:p>
          <a:p>
            <a:endParaRPr lang="zh-CN" altLang="en-US" dirty="0"/>
          </a:p>
          <a:p>
            <a:endParaRPr lang="zh-CN" altLang="en-US" dirty="0"/>
          </a:p>
        </p:txBody>
      </p:sp>
    </p:spTree>
    <p:extLst>
      <p:ext uri="{BB962C8B-B14F-4D97-AF65-F5344CB8AC3E}">
        <p14:creationId xmlns:p14="http://schemas.microsoft.com/office/powerpoint/2010/main" val="2000519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增值税的销售额确定</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（二）企业</a:t>
            </a:r>
            <a:r>
              <a:rPr lang="zh-CN" altLang="en-US" dirty="0">
                <a:solidFill>
                  <a:srgbClr val="0070C0"/>
                </a:solidFill>
              </a:rPr>
              <a:t>所得税的收入确认时间</a:t>
            </a:r>
            <a:endParaRPr lang="en-US" altLang="zh-CN" dirty="0">
              <a:solidFill>
                <a:srgbClr val="0070C0"/>
              </a:solidFill>
            </a:endParaRPr>
          </a:p>
          <a:p>
            <a:r>
              <a:rPr lang="zh-CN" altLang="en-US" dirty="0"/>
              <a:t>除特殊</a:t>
            </a:r>
            <a:r>
              <a:rPr lang="zh-CN" altLang="en-US" dirty="0" smtClean="0"/>
              <a:t>外（略）</a:t>
            </a:r>
            <a:endParaRPr lang="en-US" altLang="zh-CN" dirty="0"/>
          </a:p>
          <a:p>
            <a:r>
              <a:rPr lang="zh-CN" altLang="en-US" dirty="0"/>
              <a:t>企业销售收入的确认，必须遵循</a:t>
            </a:r>
            <a:r>
              <a:rPr lang="zh-CN" altLang="en-US" dirty="0">
                <a:solidFill>
                  <a:srgbClr val="FF0000"/>
                </a:solidFill>
              </a:rPr>
              <a:t>权责发生制原则</a:t>
            </a:r>
            <a:r>
              <a:rPr lang="zh-CN" altLang="en-US" dirty="0"/>
              <a:t>和</a:t>
            </a:r>
            <a:r>
              <a:rPr lang="zh-CN" altLang="en-US" dirty="0">
                <a:solidFill>
                  <a:srgbClr val="FF0000"/>
                </a:solidFill>
              </a:rPr>
              <a:t>实质重于形式</a:t>
            </a:r>
            <a:r>
              <a:rPr lang="zh-CN" altLang="en-US" dirty="0"/>
              <a:t>原则</a:t>
            </a:r>
            <a:endParaRPr lang="en-US" altLang="zh-CN" dirty="0"/>
          </a:p>
          <a:p>
            <a:r>
              <a:rPr lang="zh-CN" altLang="en-US" dirty="0"/>
              <a:t>企业劳务收入的确认，企业提供劳务交易的结果能够可靠估计的，应采用</a:t>
            </a:r>
            <a:r>
              <a:rPr lang="zh-CN" altLang="en-US" dirty="0">
                <a:solidFill>
                  <a:srgbClr val="FF0000"/>
                </a:solidFill>
              </a:rPr>
              <a:t>完工进度（完工百分比）</a:t>
            </a:r>
            <a:r>
              <a:rPr lang="zh-CN" altLang="en-US" dirty="0"/>
              <a:t>法确认提供劳务收入</a:t>
            </a:r>
            <a:endParaRPr lang="zh-CN" altLang="en-US" dirty="0">
              <a:solidFill>
                <a:srgbClr val="0070C0"/>
              </a:solidFill>
            </a:endParaRPr>
          </a:p>
          <a:p>
            <a:endParaRPr lang="zh-CN" altLang="en-US" dirty="0"/>
          </a:p>
        </p:txBody>
      </p:sp>
    </p:spTree>
    <p:extLst>
      <p:ext uri="{BB962C8B-B14F-4D97-AF65-F5344CB8AC3E}">
        <p14:creationId xmlns:p14="http://schemas.microsoft.com/office/powerpoint/2010/main" val="1811819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增值税的销售额确定</a:t>
            </a:r>
            <a:endParaRPr lang="zh-CN" altLang="en-US" dirty="0"/>
          </a:p>
        </p:txBody>
      </p:sp>
      <p:sp>
        <p:nvSpPr>
          <p:cNvPr id="3" name="内容占位符 2"/>
          <p:cNvSpPr>
            <a:spLocks noGrp="1"/>
          </p:cNvSpPr>
          <p:nvPr>
            <p:ph idx="1"/>
          </p:nvPr>
        </p:nvSpPr>
        <p:spPr/>
        <p:txBody>
          <a:bodyPr>
            <a:normAutofit/>
          </a:bodyPr>
          <a:lstStyle/>
          <a:p>
            <a:r>
              <a:rPr lang="en-US" altLang="zh-CN" dirty="0" smtClean="0"/>
              <a:t>【</a:t>
            </a:r>
            <a:r>
              <a:rPr lang="zh-CN" altLang="en-US" dirty="0" smtClean="0"/>
              <a:t>案例</a:t>
            </a:r>
            <a:r>
              <a:rPr lang="en-US" altLang="zh-CN" dirty="0" smtClean="0"/>
              <a:t>】</a:t>
            </a:r>
            <a:r>
              <a:rPr lang="zh-CN" altLang="en-US" dirty="0"/>
              <a:t>某机械设备制造企业，与购货方签订合同明确：合同签订时，收取 </a:t>
            </a:r>
            <a:r>
              <a:rPr lang="en-US" altLang="zh-CN" dirty="0"/>
              <a:t>30%</a:t>
            </a:r>
            <a:r>
              <a:rPr lang="zh-CN" altLang="en-US" dirty="0"/>
              <a:t>货款；设备交付安装运行后，收取</a:t>
            </a:r>
            <a:r>
              <a:rPr lang="en-US" altLang="zh-CN" dirty="0"/>
              <a:t>65%</a:t>
            </a:r>
            <a:r>
              <a:rPr lang="zh-CN" altLang="en-US" dirty="0"/>
              <a:t>；设备正常运行后收取</a:t>
            </a:r>
            <a:r>
              <a:rPr lang="en-US" altLang="zh-CN" dirty="0"/>
              <a:t>5%</a:t>
            </a:r>
            <a:r>
              <a:rPr lang="zh-CN" altLang="en-US" dirty="0"/>
              <a:t>（若设备运行不正常，退货或不再支付</a:t>
            </a:r>
            <a:r>
              <a:rPr lang="en-US" altLang="zh-CN" dirty="0"/>
              <a:t>5%</a:t>
            </a:r>
            <a:r>
              <a:rPr lang="zh-CN" altLang="en-US" dirty="0"/>
              <a:t>）</a:t>
            </a:r>
            <a:endParaRPr lang="en-US" altLang="zh-CN" dirty="0"/>
          </a:p>
          <a:p>
            <a:r>
              <a:rPr lang="en-US" altLang="zh-CN" dirty="0"/>
              <a:t>【</a:t>
            </a:r>
            <a:r>
              <a:rPr lang="zh-CN" altLang="en-US" dirty="0" smtClean="0"/>
              <a:t>案例</a:t>
            </a:r>
            <a:r>
              <a:rPr lang="en-US" altLang="zh-CN" dirty="0" smtClean="0"/>
              <a:t>】</a:t>
            </a:r>
            <a:r>
              <a:rPr lang="zh-CN" altLang="en-US" dirty="0"/>
              <a:t>汽车</a:t>
            </a:r>
            <a:r>
              <a:rPr lang="en-US" altLang="zh-CN" dirty="0"/>
              <a:t>4S</a:t>
            </a:r>
            <a:r>
              <a:rPr lang="zh-CN" altLang="en-US" dirty="0"/>
              <a:t>店与汽车生产企业约定，</a:t>
            </a:r>
            <a:r>
              <a:rPr lang="en-US" altLang="zh-CN" dirty="0"/>
              <a:t>4s</a:t>
            </a:r>
            <a:r>
              <a:rPr lang="zh-CN" altLang="en-US" dirty="0"/>
              <a:t>店按汽车生产企业规定价格销售汽车（并按规定价格供货），当汽车销售数量达到规定标准时，可以按实际销售汽车娄星向汽车生产企业取得</a:t>
            </a:r>
            <a:r>
              <a:rPr lang="en-US" altLang="zh-CN" dirty="0"/>
              <a:t>5</a:t>
            </a:r>
            <a:r>
              <a:rPr lang="zh-CN" altLang="en-US" dirty="0"/>
              <a:t>万元</a:t>
            </a:r>
            <a:r>
              <a:rPr lang="en-US" altLang="zh-CN" dirty="0"/>
              <a:t>/</a:t>
            </a:r>
            <a:r>
              <a:rPr lang="zh-CN" altLang="en-US" dirty="0"/>
              <a:t>辆</a:t>
            </a:r>
            <a:endParaRPr lang="en-US" altLang="zh-CN" dirty="0"/>
          </a:p>
          <a:p>
            <a:r>
              <a:rPr lang="en-US" altLang="zh-CN" dirty="0"/>
              <a:t>【</a:t>
            </a:r>
            <a:r>
              <a:rPr lang="zh-CN" altLang="en-US" dirty="0" smtClean="0"/>
              <a:t>案例</a:t>
            </a:r>
            <a:r>
              <a:rPr lang="en-US" altLang="zh-CN" dirty="0" smtClean="0"/>
              <a:t>】</a:t>
            </a:r>
            <a:r>
              <a:rPr lang="zh-CN" altLang="en-US" dirty="0"/>
              <a:t>某造船企业接受</a:t>
            </a:r>
            <a:r>
              <a:rPr lang="en-US" altLang="zh-CN" dirty="0"/>
              <a:t>A</a:t>
            </a:r>
            <a:r>
              <a:rPr lang="zh-CN" altLang="en-US" dirty="0"/>
              <a:t>企业造船订货，合同期为</a:t>
            </a:r>
            <a:r>
              <a:rPr lang="en-US" altLang="zh-CN" dirty="0"/>
              <a:t>28</a:t>
            </a:r>
            <a:r>
              <a:rPr lang="zh-CN" altLang="en-US" dirty="0"/>
              <a:t>个月，合同约定</a:t>
            </a:r>
            <a:r>
              <a:rPr lang="en-US" altLang="zh-CN" dirty="0"/>
              <a:t>A</a:t>
            </a:r>
            <a:r>
              <a:rPr lang="zh-CN" altLang="en-US" dirty="0"/>
              <a:t>企业采取每半年付款方式。合同签订后</a:t>
            </a:r>
            <a:r>
              <a:rPr lang="en-US" altLang="zh-CN" dirty="0"/>
              <a:t>A</a:t>
            </a:r>
            <a:r>
              <a:rPr lang="zh-CN" altLang="en-US" dirty="0"/>
              <a:t>企业分别支付两笔货款，合同</a:t>
            </a:r>
            <a:r>
              <a:rPr lang="en-US" altLang="zh-CN" dirty="0"/>
              <a:t>600</a:t>
            </a:r>
            <a:r>
              <a:rPr lang="zh-CN" altLang="en-US" dirty="0"/>
              <a:t>万元。由于外贸形势不景气，</a:t>
            </a:r>
            <a:r>
              <a:rPr lang="en-US" altLang="zh-CN" dirty="0"/>
              <a:t>A</a:t>
            </a:r>
            <a:r>
              <a:rPr lang="zh-CN" altLang="en-US" dirty="0"/>
              <a:t>企业决定不再购进所订船舶，并按合同约定将已付款作为违约金。造船企业继续将该船舶制造完成，以</a:t>
            </a:r>
            <a:r>
              <a:rPr lang="en-US" altLang="zh-CN" dirty="0"/>
              <a:t>3000</a:t>
            </a:r>
            <a:r>
              <a:rPr lang="zh-CN" altLang="en-US" dirty="0"/>
              <a:t>万元价格出售给</a:t>
            </a:r>
            <a:r>
              <a:rPr lang="en-US" altLang="zh-CN" dirty="0"/>
              <a:t>B</a:t>
            </a:r>
            <a:r>
              <a:rPr lang="zh-CN" altLang="en-US" dirty="0"/>
              <a:t>企业（与</a:t>
            </a:r>
            <a:r>
              <a:rPr lang="en-US" altLang="zh-CN" dirty="0"/>
              <a:t>A</a:t>
            </a:r>
            <a:r>
              <a:rPr lang="zh-CN" altLang="en-US" dirty="0"/>
              <a:t>企业签订的价格为</a:t>
            </a:r>
            <a:r>
              <a:rPr lang="en-US" altLang="zh-CN" dirty="0"/>
              <a:t>3200</a:t>
            </a:r>
            <a:r>
              <a:rPr lang="zh-CN" altLang="en-US" dirty="0"/>
              <a:t>万元）</a:t>
            </a:r>
          </a:p>
        </p:txBody>
      </p:sp>
    </p:spTree>
    <p:extLst>
      <p:ext uri="{BB962C8B-B14F-4D97-AF65-F5344CB8AC3E}">
        <p14:creationId xmlns:p14="http://schemas.microsoft.com/office/powerpoint/2010/main" val="1392203887"/>
      </p:ext>
    </p:extLst>
  </p:cSld>
  <p:clrMapOvr>
    <a:masterClrMapping/>
  </p:clrMapOvr>
</p:sld>
</file>

<file path=ppt/theme/theme1.xml><?xml version="1.0" encoding="utf-8"?>
<a:theme xmlns:a="http://schemas.openxmlformats.org/drawingml/2006/main" name="讲义母片">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讲义母片</Template>
  <TotalTime>2653</TotalTime>
  <Words>7880</Words>
  <Application>Microsoft Office PowerPoint</Application>
  <PresentationFormat>全屏显示(4:3)</PresentationFormat>
  <Paragraphs>610</Paragraphs>
  <Slides>66</Slides>
  <Notes>0</Notes>
  <HiddenSlides>0</HiddenSlides>
  <MMClips>0</MMClips>
  <ScaleCrop>false</ScaleCrop>
  <HeadingPairs>
    <vt:vector size="4" baseType="variant">
      <vt:variant>
        <vt:lpstr>主题</vt:lpstr>
      </vt:variant>
      <vt:variant>
        <vt:i4>1</vt:i4>
      </vt:variant>
      <vt:variant>
        <vt:lpstr>幻灯片标题</vt:lpstr>
      </vt:variant>
      <vt:variant>
        <vt:i4>66</vt:i4>
      </vt:variant>
    </vt:vector>
  </HeadingPairs>
  <TitlesOfParts>
    <vt:vector size="67" baseType="lpstr">
      <vt:lpstr>讲义母片</vt:lpstr>
      <vt:lpstr> 部分业务的税务处理</vt:lpstr>
      <vt:lpstr>增值税的销售额确定</vt:lpstr>
      <vt:lpstr>增值税的销售额确定</vt:lpstr>
      <vt:lpstr>增值税的销售额确定</vt:lpstr>
      <vt:lpstr>增值税的销售额确定</vt:lpstr>
      <vt:lpstr>增值税的销售额确定</vt:lpstr>
      <vt:lpstr>增值税的销售额确定</vt:lpstr>
      <vt:lpstr>增值税的销售额确定</vt:lpstr>
      <vt:lpstr>增值税的销售额确定</vt:lpstr>
      <vt:lpstr>关联企业的资金拆借</vt:lpstr>
      <vt:lpstr>关联企业的资金拆借</vt:lpstr>
      <vt:lpstr>关联企业的资金拆借</vt:lpstr>
      <vt:lpstr>关联企业的资金拆借</vt:lpstr>
      <vt:lpstr>关联企业的资金拆借</vt:lpstr>
      <vt:lpstr>关联企业的资金拆借</vt:lpstr>
      <vt:lpstr>关联企业的资金拆借</vt:lpstr>
      <vt:lpstr>关联企业的资金拆借</vt:lpstr>
      <vt:lpstr>关联企业的资金拆借</vt:lpstr>
      <vt:lpstr>关联企业的资金拆借</vt:lpstr>
      <vt:lpstr>关联企业的资金拆借</vt:lpstr>
      <vt:lpstr>搬迁补偿收入的税务处理</vt:lpstr>
      <vt:lpstr>搬迁补偿收入的税务处理</vt:lpstr>
      <vt:lpstr>搬迁补偿收入的税务处理</vt:lpstr>
      <vt:lpstr>部分业务的税务处理</vt:lpstr>
      <vt:lpstr>应税项目和发票开具</vt:lpstr>
      <vt:lpstr>应税项目和发票开具</vt:lpstr>
      <vt:lpstr>应税项目和发票开具</vt:lpstr>
      <vt:lpstr>应税项目和发票开具</vt:lpstr>
      <vt:lpstr>投资收益所得税处理</vt:lpstr>
      <vt:lpstr>投资收益所得税处理</vt:lpstr>
      <vt:lpstr>投资收益所得税处理</vt:lpstr>
      <vt:lpstr>投资收益所得税处理</vt:lpstr>
      <vt:lpstr>投资收益所得税处理</vt:lpstr>
      <vt:lpstr>投资收益所得税处理</vt:lpstr>
      <vt:lpstr>投资收益所得税处理</vt:lpstr>
      <vt:lpstr>投资收益所得税处理</vt:lpstr>
      <vt:lpstr>投资收益所得税处理</vt:lpstr>
      <vt:lpstr>投资收益所得税处理</vt:lpstr>
      <vt:lpstr>投资收益所得税处理</vt:lpstr>
      <vt:lpstr>股票转让涉税处理</vt:lpstr>
      <vt:lpstr>股票转让涉税处理</vt:lpstr>
      <vt:lpstr>股票转让涉税处理</vt:lpstr>
      <vt:lpstr>股票转让涉税处理</vt:lpstr>
      <vt:lpstr>股票转让涉税处理</vt:lpstr>
      <vt:lpstr>股票转让涉税处理</vt:lpstr>
      <vt:lpstr>股票转让涉税处理</vt:lpstr>
      <vt:lpstr>股票转让涉税处理</vt:lpstr>
      <vt:lpstr>股票转让涉税处理</vt:lpstr>
      <vt:lpstr>股票转让涉税处理</vt:lpstr>
      <vt:lpstr>股票转让涉税处理</vt:lpstr>
      <vt:lpstr>股票转让涉税处理</vt:lpstr>
      <vt:lpstr>非货币性资产投资涉税处理</vt:lpstr>
      <vt:lpstr>非货币性资产投资涉税处理</vt:lpstr>
      <vt:lpstr>非货币性资产投资涉税处理</vt:lpstr>
      <vt:lpstr>非货币性资产投资涉税处理</vt:lpstr>
      <vt:lpstr>非货币性资产投资涉税处理</vt:lpstr>
      <vt:lpstr>非货币性资产投资涉税处理</vt:lpstr>
      <vt:lpstr>非货币性资产投资涉税处理</vt:lpstr>
      <vt:lpstr>非货币性资产投资涉税处理</vt:lpstr>
      <vt:lpstr>非货币性资产投资涉税处理</vt:lpstr>
      <vt:lpstr>固定资产修理与改建的涉税处理</vt:lpstr>
      <vt:lpstr>部分业务的税务处理</vt:lpstr>
      <vt:lpstr>部分业务的税务处理</vt:lpstr>
      <vt:lpstr>固定资产修理与改建的涉税处理</vt:lpstr>
      <vt:lpstr>固定资产修理与改建的涉税处理</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近期主要税收政策 相关业务的财税处理</dc:title>
  <dc:creator>admin</dc:creator>
  <cp:lastModifiedBy>admin</cp:lastModifiedBy>
  <cp:revision>110</cp:revision>
  <dcterms:created xsi:type="dcterms:W3CDTF">2020-08-09T07:49:06Z</dcterms:created>
  <dcterms:modified xsi:type="dcterms:W3CDTF">2020-12-17T08:47:14Z</dcterms:modified>
</cp:coreProperties>
</file>