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1"/>
  </p:handoutMasterIdLst>
  <p:sldIdLst>
    <p:sldId id="257" r:id="rId3"/>
    <p:sldId id="1172" r:id="rId5"/>
    <p:sldId id="1173" r:id="rId6"/>
    <p:sldId id="1174" r:id="rId7"/>
    <p:sldId id="1175" r:id="rId8"/>
    <p:sldId id="1287" r:id="rId9"/>
    <p:sldId id="1176" r:id="rId10"/>
    <p:sldId id="1177" r:id="rId11"/>
    <p:sldId id="1169" r:id="rId12"/>
    <p:sldId id="894" r:id="rId13"/>
    <p:sldId id="898" r:id="rId14"/>
    <p:sldId id="899" r:id="rId15"/>
    <p:sldId id="900" r:id="rId16"/>
    <p:sldId id="901" r:id="rId17"/>
    <p:sldId id="902" r:id="rId18"/>
    <p:sldId id="903" r:id="rId19"/>
    <p:sldId id="595" r:id="rId20"/>
    <p:sldId id="797" r:id="rId21"/>
    <p:sldId id="681" r:id="rId22"/>
    <p:sldId id="682" r:id="rId23"/>
    <p:sldId id="685" r:id="rId24"/>
    <p:sldId id="631" r:id="rId25"/>
    <p:sldId id="798" r:id="rId26"/>
    <p:sldId id="683" r:id="rId27"/>
    <p:sldId id="632" r:id="rId28"/>
    <p:sldId id="684" r:id="rId29"/>
    <p:sldId id="687" r:id="rId30"/>
    <p:sldId id="688" r:id="rId31"/>
    <p:sldId id="643" r:id="rId32"/>
    <p:sldId id="642" r:id="rId33"/>
    <p:sldId id="690" r:id="rId34"/>
    <p:sldId id="691" r:id="rId35"/>
    <p:sldId id="641" r:id="rId36"/>
    <p:sldId id="692" r:id="rId37"/>
    <p:sldId id="633" r:id="rId38"/>
    <p:sldId id="693" r:id="rId39"/>
    <p:sldId id="634" r:id="rId40"/>
    <p:sldId id="694" r:id="rId41"/>
    <p:sldId id="695" r:id="rId42"/>
    <p:sldId id="696" r:id="rId43"/>
    <p:sldId id="697" r:id="rId44"/>
    <p:sldId id="738" r:id="rId45"/>
    <p:sldId id="698" r:id="rId46"/>
    <p:sldId id="699" r:id="rId47"/>
    <p:sldId id="700" r:id="rId48"/>
    <p:sldId id="705" r:id="rId49"/>
    <p:sldId id="701" r:id="rId50"/>
    <p:sldId id="799" r:id="rId51"/>
    <p:sldId id="703" r:id="rId52"/>
    <p:sldId id="800" r:id="rId53"/>
    <p:sldId id="739" r:id="rId54"/>
    <p:sldId id="704" r:id="rId55"/>
    <p:sldId id="706" r:id="rId56"/>
    <p:sldId id="801" r:id="rId57"/>
    <p:sldId id="707" r:id="rId58"/>
    <p:sldId id="802" r:id="rId59"/>
    <p:sldId id="803" r:id="rId60"/>
    <p:sldId id="1014" r:id="rId61"/>
    <p:sldId id="708" r:id="rId62"/>
    <p:sldId id="709" r:id="rId63"/>
    <p:sldId id="1080" r:id="rId64"/>
    <p:sldId id="635" r:id="rId65"/>
    <p:sldId id="710" r:id="rId66"/>
    <p:sldId id="712" r:id="rId67"/>
    <p:sldId id="713" r:id="rId68"/>
    <p:sldId id="714" r:id="rId69"/>
    <p:sldId id="715" r:id="rId70"/>
    <p:sldId id="716" r:id="rId71"/>
    <p:sldId id="804" r:id="rId72"/>
    <p:sldId id="740" r:id="rId73"/>
    <p:sldId id="637" r:id="rId74"/>
    <p:sldId id="717" r:id="rId75"/>
    <p:sldId id="741" r:id="rId76"/>
    <p:sldId id="805" r:id="rId77"/>
    <p:sldId id="743" r:id="rId78"/>
    <p:sldId id="744" r:id="rId79"/>
    <p:sldId id="745" r:id="rId80"/>
    <p:sldId id="806" r:id="rId81"/>
    <p:sldId id="746" r:id="rId82"/>
    <p:sldId id="747" r:id="rId83"/>
    <p:sldId id="748" r:id="rId84"/>
    <p:sldId id="749" r:id="rId85"/>
    <p:sldId id="750" r:id="rId86"/>
    <p:sldId id="751" r:id="rId87"/>
    <p:sldId id="807" r:id="rId88"/>
    <p:sldId id="752" r:id="rId89"/>
    <p:sldId id="753" r:id="rId90"/>
    <p:sldId id="754" r:id="rId91"/>
    <p:sldId id="808" r:id="rId92"/>
    <p:sldId id="755" r:id="rId93"/>
    <p:sldId id="756" r:id="rId94"/>
    <p:sldId id="758" r:id="rId95"/>
    <p:sldId id="757" r:id="rId96"/>
    <p:sldId id="759" r:id="rId97"/>
    <p:sldId id="1010" r:id="rId98"/>
    <p:sldId id="1011" r:id="rId99"/>
    <p:sldId id="1012" r:id="rId100"/>
    <p:sldId id="1013" r:id="rId101"/>
    <p:sldId id="760" r:id="rId102"/>
    <p:sldId id="761" r:id="rId103"/>
    <p:sldId id="1144" r:id="rId104"/>
    <p:sldId id="1170" r:id="rId105"/>
    <p:sldId id="1171" r:id="rId106"/>
    <p:sldId id="763" r:id="rId107"/>
    <p:sldId id="638" r:id="rId108"/>
    <p:sldId id="639" r:id="rId109"/>
    <p:sldId id="650" r:id="rId110"/>
    <p:sldId id="651" r:id="rId111"/>
    <p:sldId id="652" r:id="rId112"/>
    <p:sldId id="657" r:id="rId113"/>
    <p:sldId id="658" r:id="rId114"/>
    <p:sldId id="644" r:id="rId115"/>
    <p:sldId id="809" r:id="rId116"/>
    <p:sldId id="892" r:id="rId117"/>
    <p:sldId id="905" r:id="rId118"/>
    <p:sldId id="906" r:id="rId119"/>
    <p:sldId id="340" r:id="rId12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4" userDrawn="1">
          <p15:clr>
            <a:srgbClr val="A4A3A4"/>
          </p15:clr>
        </p15:guide>
        <p15:guide id="2" pos="28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ce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A5800"/>
    <a:srgbClr val="16355A"/>
    <a:srgbClr val="D25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67" autoAdjust="0"/>
    <p:restoredTop sz="95205" autoAdjust="0"/>
  </p:normalViewPr>
  <p:slideViewPr>
    <p:cSldViewPr showGuides="1">
      <p:cViewPr>
        <p:scale>
          <a:sx n="75" d="100"/>
          <a:sy n="75" d="100"/>
        </p:scale>
        <p:origin x="-86" y="-312"/>
      </p:cViewPr>
      <p:guideLst>
        <p:guide orient="horz" pos="1644"/>
        <p:guide pos="2821"/>
      </p:guideLst>
    </p:cSldViewPr>
  </p:slideViewPr>
  <p:outlineViewPr>
    <p:cViewPr>
      <p:scale>
        <a:sx n="33" d="100"/>
        <a:sy n="33" d="100"/>
      </p:scale>
      <p:origin x="0" y="2213"/>
    </p:cViewPr>
  </p:outlin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5" Type="http://schemas.openxmlformats.org/officeDocument/2006/relationships/commentAuthors" Target="commentAuthors.xml"/><Relationship Id="rId124" Type="http://schemas.openxmlformats.org/officeDocument/2006/relationships/tableStyles" Target="tableStyles.xml"/><Relationship Id="rId123" Type="http://schemas.openxmlformats.org/officeDocument/2006/relationships/viewProps" Target="viewProps.xml"/><Relationship Id="rId122" Type="http://schemas.openxmlformats.org/officeDocument/2006/relationships/presProps" Target="presProps.xml"/><Relationship Id="rId121" Type="http://schemas.openxmlformats.org/officeDocument/2006/relationships/handoutMaster" Target="handoutMasters/handoutMaster1.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9CD608-0EF6-4FFC-901C-A3781A51F40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1DA19D-1D22-4EC1-8C41-AB2DF37B7E4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可清算中问题：</a:t>
            </a:r>
            <a:r>
              <a:rPr lang="en-US" altLang="zh-CN"/>
              <a:t>1</a:t>
            </a:r>
            <a:r>
              <a:rPr lang="zh-CN" altLang="en-US"/>
              <a:t>、房地产市场行情，清算具有滞后性；</a:t>
            </a:r>
            <a:r>
              <a:rPr lang="en-US" altLang="zh-CN"/>
              <a:t>2</a:t>
            </a:r>
            <a:r>
              <a:rPr lang="zh-CN" altLang="en-US"/>
              <a:t>、清算时点评估的判断标准没有统一；</a:t>
            </a:r>
            <a:r>
              <a:rPr lang="en-US" altLang="zh-CN"/>
              <a:t>3</a:t>
            </a:r>
            <a:r>
              <a:rPr lang="zh-CN" altLang="en-US"/>
              <a:t>、</a:t>
            </a:r>
            <a:r>
              <a:rPr lang="en-US" altLang="zh-CN"/>
              <a:t>855</a:t>
            </a:r>
            <a:r>
              <a:rPr lang="zh-CN" altLang="en-US"/>
              <a:t>、</a:t>
            </a:r>
            <a:r>
              <a:rPr lang="en-US" altLang="zh-CN"/>
              <a:t>853</a:t>
            </a:r>
            <a:r>
              <a:rPr lang="zh-CN" altLang="en-US"/>
              <a:t>的实际问题，项目结算需要一段时间；</a:t>
            </a:r>
            <a:r>
              <a:rPr lang="en-US" altLang="zh-CN"/>
              <a:t>4</a:t>
            </a:r>
            <a:r>
              <a:rPr lang="zh-CN" altLang="en-US"/>
              <a:t>、预售三年明细不符合逻辑。联想到本条款出台背景，没有充分考到到市场行情波动性。</a:t>
            </a:r>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2023</a:t>
            </a:r>
            <a:r>
              <a:rPr lang="zh-CN" altLang="en-US" dirty="0"/>
              <a:t>年</a:t>
            </a:r>
            <a:r>
              <a:rPr lang="en-US" altLang="zh-CN" dirty="0"/>
              <a:t>3</a:t>
            </a:r>
            <a:r>
              <a:rPr lang="zh-CN" altLang="en-US" dirty="0"/>
              <a:t>号</a:t>
            </a:r>
            <a:endParaRPr lang="zh-CN" alt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规范风险，口径统一</a:t>
            </a:r>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1DA19D-1D22-4EC1-8C41-AB2DF37B7E4E}"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5" name="标题 4"/>
          <p:cNvSpPr>
            <a:spLocks noGrp="1"/>
          </p:cNvSpPr>
          <p:nvPr>
            <p:ph type="title" hasCustomPrompt="1"/>
          </p:nvPr>
        </p:nvSpPr>
        <p:spPr>
          <a:xfrm>
            <a:off x="574721" y="82669"/>
            <a:ext cx="3919219" cy="406963"/>
          </a:xfrm>
          <a:prstGeom prst="rect">
            <a:avLst/>
          </a:prstGeom>
        </p:spPr>
        <p:txBody>
          <a:bodyPr vert="horz" lIns="91440" tIns="45721" rIns="91440" bIns="45721" rtlCol="0">
            <a:noAutofit/>
          </a:bodyPr>
          <a:lstStyle>
            <a:lvl1pPr algn="l">
              <a:def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stStyle>
          <a:p>
            <a:pPr marL="0" lvl="0" indent="0" algn="l">
              <a:spcBef>
                <a:spcPct val="20000"/>
              </a:spcBef>
              <a:buFont typeface="Arial" panose="020B0604020202020204" pitchFamily="34" charset="0"/>
            </a:pPr>
            <a:r>
              <a:rPr lang="zh-CN" altLang="en-US" sz="2100" b="1" dirty="0" smtClean="0"/>
              <a:t>单击此处添加您的标题</a:t>
            </a:r>
            <a:endParaRPr lang="zh-CN" altLang="en-US" sz="2100" b="1" dirty="0"/>
          </a:p>
        </p:txBody>
      </p:sp>
      <p:sp>
        <p:nvSpPr>
          <p:cNvPr id="7" name="Line 6"/>
          <p:cNvSpPr>
            <a:spLocks noChangeShapeType="1"/>
          </p:cNvSpPr>
          <p:nvPr userDrawn="1"/>
        </p:nvSpPr>
        <p:spPr bwMode="auto">
          <a:xfrm>
            <a:off x="430174" y="462190"/>
            <a:ext cx="8102266" cy="0"/>
          </a:xfrm>
          <a:prstGeom prst="line">
            <a:avLst/>
          </a:prstGeom>
          <a:noFill/>
          <a:ln w="19050" cap="flat">
            <a:solidFill>
              <a:schemeClr val="tx1">
                <a:lumMod val="75000"/>
                <a:lumOff val="25000"/>
              </a:schemeClr>
            </a:solidFill>
            <a:prstDash val="solid"/>
            <a:round/>
          </a:ln>
          <a:extLst>
            <a:ext uri="{909E8E84-426E-40DD-AFC4-6F175D3DCCD1}">
              <a14:hiddenFill xmlns:a14="http://schemas.microsoft.com/office/drawing/2010/main">
                <a:noFill/>
              </a14:hiddenFill>
            </a:ext>
          </a:extLst>
        </p:spPr>
        <p:txBody>
          <a:bodyPr vert="horz" wrap="square" lIns="91440" tIns="45721" rIns="91440" bIns="45721" numCol="1" anchor="t" anchorCtr="0" compatLnSpc="1"/>
          <a:lstStyle/>
          <a:p>
            <a:pPr lvl="0">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Freeform 12"/>
          <p:cNvSpPr/>
          <p:nvPr userDrawn="1"/>
        </p:nvSpPr>
        <p:spPr bwMode="auto">
          <a:xfrm>
            <a:off x="8532440" y="52615"/>
            <a:ext cx="393700" cy="409575"/>
          </a:xfrm>
          <a:custGeom>
            <a:avLst/>
            <a:gdLst>
              <a:gd name="T0" fmla="*/ 0 w 143"/>
              <a:gd name="T1" fmla="*/ 149 h 149"/>
              <a:gd name="T2" fmla="*/ 143 w 143"/>
              <a:gd name="T3" fmla="*/ 6 h 149"/>
              <a:gd name="T4" fmla="*/ 101 w 143"/>
              <a:gd name="T5" fmla="*/ 32 h 149"/>
              <a:gd name="T6" fmla="*/ 126 w 143"/>
              <a:gd name="T7" fmla="*/ 30 h 149"/>
              <a:gd name="T8" fmla="*/ 82 w 143"/>
              <a:gd name="T9" fmla="*/ 55 h 149"/>
              <a:gd name="T10" fmla="*/ 112 w 143"/>
              <a:gd name="T11" fmla="*/ 57 h 149"/>
              <a:gd name="T12" fmla="*/ 72 w 143"/>
              <a:gd name="T13" fmla="*/ 82 h 149"/>
              <a:gd name="T14" fmla="*/ 66 w 143"/>
              <a:gd name="T15" fmla="*/ 88 h 149"/>
              <a:gd name="T16" fmla="*/ 88 w 143"/>
              <a:gd name="T17" fmla="*/ 89 h 149"/>
              <a:gd name="T18" fmla="*/ 37 w 143"/>
              <a:gd name="T19" fmla="*/ 110 h 149"/>
              <a:gd name="T20" fmla="*/ 31 w 143"/>
              <a:gd name="T21" fmla="*/ 110 h 149"/>
              <a:gd name="T22" fmla="*/ 0 w 143"/>
              <a:gd name="T23"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149">
                <a:moveTo>
                  <a:pt x="0" y="149"/>
                </a:moveTo>
                <a:cubicBezTo>
                  <a:pt x="0" y="149"/>
                  <a:pt x="47" y="0"/>
                  <a:pt x="143" y="6"/>
                </a:cubicBezTo>
                <a:cubicBezTo>
                  <a:pt x="143" y="6"/>
                  <a:pt x="131" y="26"/>
                  <a:pt x="101" y="32"/>
                </a:cubicBezTo>
                <a:cubicBezTo>
                  <a:pt x="101" y="32"/>
                  <a:pt x="115" y="34"/>
                  <a:pt x="126" y="30"/>
                </a:cubicBezTo>
                <a:cubicBezTo>
                  <a:pt x="126" y="30"/>
                  <a:pt x="120" y="52"/>
                  <a:pt x="82" y="55"/>
                </a:cubicBezTo>
                <a:cubicBezTo>
                  <a:pt x="82" y="55"/>
                  <a:pt x="103" y="60"/>
                  <a:pt x="112" y="57"/>
                </a:cubicBezTo>
                <a:cubicBezTo>
                  <a:pt x="112" y="57"/>
                  <a:pt x="109" y="74"/>
                  <a:pt x="72" y="82"/>
                </a:cubicBezTo>
                <a:cubicBezTo>
                  <a:pt x="69" y="82"/>
                  <a:pt x="54" y="86"/>
                  <a:pt x="66" y="88"/>
                </a:cubicBezTo>
                <a:cubicBezTo>
                  <a:pt x="66" y="88"/>
                  <a:pt x="84" y="91"/>
                  <a:pt x="88" y="89"/>
                </a:cubicBezTo>
                <a:cubicBezTo>
                  <a:pt x="88" y="89"/>
                  <a:pt x="73" y="112"/>
                  <a:pt x="37" y="110"/>
                </a:cubicBezTo>
                <a:cubicBezTo>
                  <a:pt x="33" y="110"/>
                  <a:pt x="31" y="110"/>
                  <a:pt x="31" y="110"/>
                </a:cubicBezTo>
                <a:lnTo>
                  <a:pt x="0" y="14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11" name="Picture 2" descr="C:\Users\k\Desktop\一流素材网.jpg"/>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ackgroundRemoval t="6548" b="97438" l="9928" r="89892"/>
                    </a14:imgEffect>
                  </a14:imgLayer>
                </a14:imgProps>
              </a:ext>
            </a:extLst>
          </a:blip>
          <a:srcRect/>
          <a:stretch>
            <a:fillRect/>
          </a:stretch>
        </p:blipFill>
        <p:spPr bwMode="auto">
          <a:xfrm>
            <a:off x="76774" y="38101"/>
            <a:ext cx="567739" cy="477079"/>
          </a:xfrm>
          <a:prstGeom prst="rect">
            <a:avLst/>
          </a:prstGeom>
          <a:noFill/>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800" fill="hold"/>
                                        <p:tgtEl>
                                          <p:spTgt spid="10"/>
                                        </p:tgtEl>
                                        <p:attrNameLst>
                                          <p:attrName>ppt_x</p:attrName>
                                        </p:attrNameLst>
                                      </p:cBhvr>
                                      <p:tavLst>
                                        <p:tav tm="0">
                                          <p:val>
                                            <p:strVal val="0-#ppt_w/2"/>
                                          </p:val>
                                        </p:tav>
                                        <p:tav tm="100000">
                                          <p:val>
                                            <p:strVal val="#ppt_x"/>
                                          </p:val>
                                        </p:tav>
                                      </p:tavLst>
                                    </p:anim>
                                    <p:anim calcmode="lin" valueType="num">
                                      <p:cBhvr additive="base">
                                        <p:cTn id="11" dur="800" fill="hold"/>
                                        <p:tgtEl>
                                          <p:spTgt spid="10"/>
                                        </p:tgtEl>
                                        <p:attrNameLst>
                                          <p:attrName>ppt_y</p:attrName>
                                        </p:attrNameLst>
                                      </p:cBhvr>
                                      <p:tavLst>
                                        <p:tav tm="0">
                                          <p:val>
                                            <p:strVal val="#ppt_y"/>
                                          </p:val>
                                        </p:tav>
                                        <p:tav tm="100000">
                                          <p:val>
                                            <p:strVal val="#ppt_y"/>
                                          </p:val>
                                        </p:tav>
                                      </p:tavLst>
                                    </p:anim>
                                  </p:childTnLst>
                                </p:cTn>
                              </p:par>
                              <p:par>
                                <p:cTn id="12" presetID="1" presetClass="exit" presetSubtype="0" fill="hold" grpId="1" nodeType="withEffect">
                                  <p:stCondLst>
                                    <p:cond delay="0"/>
                                  </p:stCondLst>
                                  <p:childTnLst>
                                    <p:set>
                                      <p:cBhvr>
                                        <p:cTn id="13" dur="1" fill="hold">
                                          <p:stCondLst>
                                            <p:cond delay="0"/>
                                          </p:stCondLst>
                                        </p:cTn>
                                        <p:tgtEl>
                                          <p:spTgt spid="10"/>
                                        </p:tgtEl>
                                        <p:attrNameLst>
                                          <p:attrName>style.visibility</p:attrName>
                                        </p:attrNameLst>
                                      </p:cBhvr>
                                      <p:to>
                                        <p:strVal val="hidden"/>
                                      </p:to>
                                    </p:set>
                                  </p:childTnLst>
                                </p:cTn>
                              </p:par>
                              <p:par>
                                <p:cTn id="14" presetID="1" presetClass="entr" presetSubtype="0" fill="hold" grpId="2" nodeType="withEffect">
                                  <p:stCondLst>
                                    <p:cond delay="5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0" grpId="1" animBg="1"/>
      <p:bldP spid="10" grpId="2"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4_标题幻灯片">
    <p:spTree>
      <p:nvGrpSpPr>
        <p:cNvPr id="1" name=""/>
        <p:cNvGrpSpPr/>
        <p:nvPr/>
      </p:nvGrpSpPr>
      <p:grpSpPr>
        <a:xfrm>
          <a:off x="0" y="0"/>
          <a:ext cx="0" cy="0"/>
          <a:chOff x="0" y="0"/>
          <a:chExt cx="0" cy="0"/>
        </a:xfrm>
      </p:grpSpPr>
      <p:sp>
        <p:nvSpPr>
          <p:cNvPr id="16" name="矩形 6"/>
          <p:cNvSpPr/>
          <p:nvPr userDrawn="1"/>
        </p:nvSpPr>
        <p:spPr>
          <a:xfrm>
            <a:off x="0" y="4920799"/>
            <a:ext cx="9144000" cy="222701"/>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17" name="矩形 1"/>
          <p:cNvSpPr/>
          <p:nvPr userDrawn="1"/>
        </p:nvSpPr>
        <p:spPr>
          <a:xfrm>
            <a:off x="0" y="4947891"/>
            <a:ext cx="9144000" cy="535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18" name="矩形 6"/>
          <p:cNvSpPr/>
          <p:nvPr userDrawn="1"/>
        </p:nvSpPr>
        <p:spPr>
          <a:xfrm>
            <a:off x="0" y="249973"/>
            <a:ext cx="9144000" cy="323775"/>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20" name="矩形 8"/>
          <p:cNvSpPr/>
          <p:nvPr userDrawn="1"/>
        </p:nvSpPr>
        <p:spPr>
          <a:xfrm>
            <a:off x="4140177" y="249973"/>
            <a:ext cx="917494"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工作概述</a:t>
            </a:r>
            <a:endParaRPr lang="zh-CN" altLang="en-US" sz="1500" dirty="0">
              <a:latin typeface="微软雅黑" panose="020B0503020204020204" pitchFamily="34" charset="-122"/>
              <a:ea typeface="微软雅黑" panose="020B0503020204020204" pitchFamily="34" charset="-122"/>
            </a:endParaRPr>
          </a:p>
        </p:txBody>
      </p:sp>
      <p:sp>
        <p:nvSpPr>
          <p:cNvPr id="21" name="矩形 20"/>
          <p:cNvSpPr/>
          <p:nvPr userDrawn="1"/>
        </p:nvSpPr>
        <p:spPr>
          <a:xfrm>
            <a:off x="5075521" y="249973"/>
            <a:ext cx="917494"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完成情况</a:t>
            </a:r>
            <a:endParaRPr lang="zh-CN" altLang="en-US" sz="1500" dirty="0">
              <a:latin typeface="微软雅黑" panose="020B0503020204020204" pitchFamily="34" charset="-122"/>
              <a:ea typeface="微软雅黑" panose="020B0503020204020204" pitchFamily="34" charset="-122"/>
            </a:endParaRPr>
          </a:p>
        </p:txBody>
      </p:sp>
      <p:sp>
        <p:nvSpPr>
          <p:cNvPr id="22" name="矩形 21"/>
          <p:cNvSpPr/>
          <p:nvPr userDrawn="1"/>
        </p:nvSpPr>
        <p:spPr>
          <a:xfrm>
            <a:off x="6010865" y="249973"/>
            <a:ext cx="917494"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项目展示</a:t>
            </a:r>
            <a:endParaRPr lang="zh-CN" altLang="en-US" sz="1500"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946209" y="249973"/>
            <a:ext cx="917494"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总结不足</a:t>
            </a:r>
            <a:endParaRPr lang="zh-CN" altLang="en-US" sz="1500" dirty="0">
              <a:latin typeface="微软雅黑" panose="020B0503020204020204" pitchFamily="34" charset="-122"/>
              <a:ea typeface="微软雅黑" panose="020B0503020204020204" pitchFamily="34" charset="-122"/>
            </a:endParaRPr>
          </a:p>
        </p:txBody>
      </p:sp>
      <p:sp>
        <p:nvSpPr>
          <p:cNvPr id="29" name="矩形 1"/>
          <p:cNvSpPr/>
          <p:nvPr userDrawn="1"/>
        </p:nvSpPr>
        <p:spPr>
          <a:xfrm>
            <a:off x="0" y="573748"/>
            <a:ext cx="9144000" cy="535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30" name="矩形 3"/>
          <p:cNvSpPr/>
          <p:nvPr userDrawn="1"/>
        </p:nvSpPr>
        <p:spPr>
          <a:xfrm>
            <a:off x="6946209" y="249973"/>
            <a:ext cx="917494" cy="323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b="1" dirty="0" smtClean="0">
                <a:solidFill>
                  <a:schemeClr val="tx1">
                    <a:lumMod val="65000"/>
                    <a:lumOff val="35000"/>
                  </a:schemeClr>
                </a:solidFill>
                <a:latin typeface="微软雅黑" panose="020B0503020204020204" pitchFamily="34" charset="-122"/>
                <a:ea typeface="微软雅黑" panose="020B0503020204020204" pitchFamily="34" charset="-122"/>
              </a:rPr>
              <a:t>总结不足</a:t>
            </a:r>
            <a:endPar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userDrawn="1"/>
        </p:nvSpPr>
        <p:spPr>
          <a:xfrm>
            <a:off x="7901150" y="249973"/>
            <a:ext cx="917494"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anose="020B0503020204020204" pitchFamily="34" charset="-122"/>
                <a:ea typeface="微软雅黑" panose="020B0503020204020204" pitchFamily="34" charset="-122"/>
              </a:rPr>
              <a:t>明年计划</a:t>
            </a:r>
            <a:endParaRPr lang="zh-CN" altLang="en-US" sz="15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F9489661-65D6-4D84-A0CE-B544CD523651}"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DB771229-674A-4B6A-B92F-B1493A4555A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9144000" cy="51435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9573" y="-14162"/>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10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10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104.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9.png"/></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10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7.xml.rels><?xml version="1.0" encoding="UTF-8" standalone="yes"?>
<Relationships xmlns="http://schemas.openxmlformats.org/package/2006/relationships"><Relationship Id="rId4" Type="http://schemas.openxmlformats.org/officeDocument/2006/relationships/notesSlide" Target="../notesSlides/notesSlide10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8.xml.rels><?xml version="1.0" encoding="UTF-8" standalone="yes"?>
<Relationships xmlns="http://schemas.openxmlformats.org/package/2006/relationships"><Relationship Id="rId4" Type="http://schemas.openxmlformats.org/officeDocument/2006/relationships/notesSlide" Target="../notesSlides/notesSlide10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09.xml.rels><?xml version="1.0" encoding="UTF-8" standalone="yes"?>
<Relationships xmlns="http://schemas.openxmlformats.org/package/2006/relationships"><Relationship Id="rId4" Type="http://schemas.openxmlformats.org/officeDocument/2006/relationships/notesSlide" Target="../notesSlides/notesSlide10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1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2.xml.rels><?xml version="1.0" encoding="UTF-8" standalone="yes"?>
<Relationships xmlns="http://schemas.openxmlformats.org/package/2006/relationships"><Relationship Id="rId4" Type="http://schemas.openxmlformats.org/officeDocument/2006/relationships/notesSlide" Target="../notesSlides/notesSlide11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5.png"/><Relationship Id="rId1" Type="http://schemas.openxmlformats.org/officeDocument/2006/relationships/image" Target="../media/image6.png"/></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5.xml.rels><?xml version="1.0" encoding="UTF-8" standalone="yes"?>
<Relationships xmlns="http://schemas.openxmlformats.org/package/2006/relationships"><Relationship Id="rId4" Type="http://schemas.openxmlformats.org/officeDocument/2006/relationships/notesSlide" Target="../notesSlides/notesSlide11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6.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68.xml.rels><?xml version="1.0" encoding="UTF-8" standalone="yes"?>
<Relationships xmlns="http://schemas.openxmlformats.org/package/2006/relationships"><Relationship Id="rId6" Type="http://schemas.openxmlformats.org/officeDocument/2006/relationships/notesSlide" Target="../notesSlides/notesSlide68.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69.xml.rels><?xml version="1.0" encoding="UTF-8" standalone="yes"?>
<Relationships xmlns="http://schemas.openxmlformats.org/package/2006/relationships"><Relationship Id="rId6" Type="http://schemas.openxmlformats.org/officeDocument/2006/relationships/notesSlide" Target="../notesSlides/notesSlide69.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6" Type="http://schemas.openxmlformats.org/officeDocument/2006/relationships/notesSlide" Target="../notesSlides/notesSlide70.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75.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76.xml.rels><?xml version="1.0" encoding="UTF-8" standalone="yes"?>
<Relationships xmlns="http://schemas.openxmlformats.org/package/2006/relationships"><Relationship Id="rId6" Type="http://schemas.openxmlformats.org/officeDocument/2006/relationships/notesSlide" Target="../notesSlides/notesSlide76.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79.xml.rels><?xml version="1.0" encoding="UTF-8" standalone="yes"?>
<Relationships xmlns="http://schemas.openxmlformats.org/package/2006/relationships"><Relationship Id="rId6" Type="http://schemas.openxmlformats.org/officeDocument/2006/relationships/notesSlide" Target="../notesSlides/notesSlide79.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80.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1.xml.rels><?xml version="1.0" encoding="UTF-8" standalone="yes"?>
<Relationships xmlns="http://schemas.openxmlformats.org/package/2006/relationships"><Relationship Id="rId6" Type="http://schemas.openxmlformats.org/officeDocument/2006/relationships/notesSlide" Target="../notesSlides/notesSlide81.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2.xml.rels><?xml version="1.0" encoding="UTF-8" standalone="yes"?>
<Relationships xmlns="http://schemas.openxmlformats.org/package/2006/relationships"><Relationship Id="rId6" Type="http://schemas.openxmlformats.org/officeDocument/2006/relationships/notesSlide" Target="../notesSlides/notesSlide82.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3.xml.rels><?xml version="1.0" encoding="UTF-8" standalone="yes"?>
<Relationships xmlns="http://schemas.openxmlformats.org/package/2006/relationships"><Relationship Id="rId6" Type="http://schemas.openxmlformats.org/officeDocument/2006/relationships/notesSlide" Target="../notesSlides/notesSlide83.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5.xml.rels><?xml version="1.0" encoding="UTF-8" standalone="yes"?>
<Relationships xmlns="http://schemas.openxmlformats.org/package/2006/relationships"><Relationship Id="rId6" Type="http://schemas.openxmlformats.org/officeDocument/2006/relationships/notesSlide" Target="../notesSlides/notesSlide85.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9.png"/></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2.xml"/><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image" Target="../media/image6.png"/></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3.xml.rels><?xml version="1.0" encoding="UTF-8" standalone="yes"?>
<Relationships xmlns="http://schemas.openxmlformats.org/package/2006/relationships"><Relationship Id="rId6" Type="http://schemas.openxmlformats.org/officeDocument/2006/relationships/notesSlide" Target="../notesSlides/notesSlide93.xml"/><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6.png"/></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4445" y="-13970"/>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
        <p:nvSpPr>
          <p:cNvPr id="41" name="斜纹 40"/>
          <p:cNvSpPr/>
          <p:nvPr/>
        </p:nvSpPr>
        <p:spPr>
          <a:xfrm>
            <a:off x="8040620" y="0"/>
            <a:ext cx="990623" cy="929963"/>
          </a:xfrm>
          <a:prstGeom prst="diagStripe">
            <a:avLst>
              <a:gd name="adj" fmla="val 75545"/>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2" name="任意多边形 41"/>
          <p:cNvSpPr/>
          <p:nvPr/>
        </p:nvSpPr>
        <p:spPr>
          <a:xfrm>
            <a:off x="4017593" y="4475422"/>
            <a:ext cx="990623" cy="706462"/>
          </a:xfrm>
          <a:custGeom>
            <a:avLst/>
            <a:gdLst>
              <a:gd name="connsiteX0" fmla="*/ 997821 w 1320830"/>
              <a:gd name="connsiteY0" fmla="*/ 0 h 941949"/>
              <a:gd name="connsiteX1" fmla="*/ 1320830 w 1320830"/>
              <a:gd name="connsiteY1" fmla="*/ 0 h 941949"/>
              <a:gd name="connsiteX2" fmla="*/ 317439 w 1320830"/>
              <a:gd name="connsiteY2" fmla="*/ 941949 h 941949"/>
              <a:gd name="connsiteX3" fmla="*/ 0 w 1320830"/>
              <a:gd name="connsiteY3" fmla="*/ 941949 h 941949"/>
              <a:gd name="connsiteX4" fmla="*/ 0 w 1320830"/>
              <a:gd name="connsiteY4" fmla="*/ 936720 h 94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30" h="941949">
                <a:moveTo>
                  <a:pt x="997821" y="0"/>
                </a:moveTo>
                <a:lnTo>
                  <a:pt x="1320830" y="0"/>
                </a:lnTo>
                <a:lnTo>
                  <a:pt x="317439" y="941949"/>
                </a:lnTo>
                <a:lnTo>
                  <a:pt x="0" y="941949"/>
                </a:lnTo>
                <a:lnTo>
                  <a:pt x="0" y="936720"/>
                </a:lnTo>
                <a:close/>
              </a:path>
            </a:pathLst>
          </a:custGeom>
          <a:solidFill>
            <a:srgbClr val="A6A6A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3" name="任意多边形 42"/>
          <p:cNvSpPr/>
          <p:nvPr/>
        </p:nvSpPr>
        <p:spPr>
          <a:xfrm>
            <a:off x="272364" y="3883360"/>
            <a:ext cx="1810306" cy="1301936"/>
          </a:xfrm>
          <a:custGeom>
            <a:avLst/>
            <a:gdLst>
              <a:gd name="connsiteX0" fmla="*/ 1823461 w 2413741"/>
              <a:gd name="connsiteY0" fmla="*/ 0 h 1735915"/>
              <a:gd name="connsiteX1" fmla="*/ 2413741 w 2413741"/>
              <a:gd name="connsiteY1" fmla="*/ 0 h 1735915"/>
              <a:gd name="connsiteX2" fmla="*/ 564595 w 2413741"/>
              <a:gd name="connsiteY2" fmla="*/ 1735915 h 1735915"/>
              <a:gd name="connsiteX3" fmla="*/ 0 w 2413741"/>
              <a:gd name="connsiteY3" fmla="*/ 1735915 h 1735915"/>
              <a:gd name="connsiteX4" fmla="*/ 0 w 2413741"/>
              <a:gd name="connsiteY4" fmla="*/ 1711802 h 17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741" h="1735915">
                <a:moveTo>
                  <a:pt x="1823461" y="0"/>
                </a:moveTo>
                <a:lnTo>
                  <a:pt x="2413741" y="0"/>
                </a:lnTo>
                <a:lnTo>
                  <a:pt x="564595" y="1735915"/>
                </a:lnTo>
                <a:lnTo>
                  <a:pt x="0" y="1735915"/>
                </a:lnTo>
                <a:lnTo>
                  <a:pt x="0" y="1711802"/>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4" name="任意多边形 43"/>
          <p:cNvSpPr/>
          <p:nvPr/>
        </p:nvSpPr>
        <p:spPr>
          <a:xfrm>
            <a:off x="4168" y="4794661"/>
            <a:ext cx="523886" cy="387222"/>
          </a:xfrm>
          <a:custGeom>
            <a:avLst/>
            <a:gdLst>
              <a:gd name="connsiteX0" fmla="*/ 543196 w 698514"/>
              <a:gd name="connsiteY0" fmla="*/ 0 h 516296"/>
              <a:gd name="connsiteX1" fmla="*/ 698514 w 698514"/>
              <a:gd name="connsiteY1" fmla="*/ 0 h 516296"/>
              <a:gd name="connsiteX2" fmla="*/ 148541 w 698514"/>
              <a:gd name="connsiteY2" fmla="*/ 516296 h 516296"/>
              <a:gd name="connsiteX3" fmla="*/ 0 w 698514"/>
              <a:gd name="connsiteY3" fmla="*/ 516296 h 516296"/>
              <a:gd name="connsiteX4" fmla="*/ 0 w 698514"/>
              <a:gd name="connsiteY4" fmla="*/ 509934 h 51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514" h="516296">
                <a:moveTo>
                  <a:pt x="543196" y="0"/>
                </a:moveTo>
                <a:lnTo>
                  <a:pt x="698514" y="0"/>
                </a:lnTo>
                <a:lnTo>
                  <a:pt x="148541" y="516296"/>
                </a:lnTo>
                <a:lnTo>
                  <a:pt x="0" y="516296"/>
                </a:lnTo>
                <a:lnTo>
                  <a:pt x="0" y="509934"/>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6" name="任意多边形 45"/>
          <p:cNvSpPr/>
          <p:nvPr/>
        </p:nvSpPr>
        <p:spPr>
          <a:xfrm>
            <a:off x="4168" y="3595955"/>
            <a:ext cx="834983" cy="783853"/>
          </a:xfrm>
          <a:custGeom>
            <a:avLst/>
            <a:gdLst>
              <a:gd name="connsiteX0" fmla="*/ 789260 w 1113310"/>
              <a:gd name="connsiteY0" fmla="*/ 0 h 1045137"/>
              <a:gd name="connsiteX1" fmla="*/ 1113310 w 1113310"/>
              <a:gd name="connsiteY1" fmla="*/ 0 h 1045137"/>
              <a:gd name="connsiteX2" fmla="*/ 0 w 1113310"/>
              <a:gd name="connsiteY2" fmla="*/ 1045137 h 1045137"/>
              <a:gd name="connsiteX3" fmla="*/ 0 w 1113310"/>
              <a:gd name="connsiteY3" fmla="*/ 740930 h 1045137"/>
            </a:gdLst>
            <a:ahLst/>
            <a:cxnLst>
              <a:cxn ang="0">
                <a:pos x="connsiteX0" y="connsiteY0"/>
              </a:cxn>
              <a:cxn ang="0">
                <a:pos x="connsiteX1" y="connsiteY1"/>
              </a:cxn>
              <a:cxn ang="0">
                <a:pos x="connsiteX2" y="connsiteY2"/>
              </a:cxn>
              <a:cxn ang="0">
                <a:pos x="connsiteX3" y="connsiteY3"/>
              </a:cxn>
            </a:cxnLst>
            <a:rect l="l" t="t" r="r" b="b"/>
            <a:pathLst>
              <a:path w="1113310" h="1045137">
                <a:moveTo>
                  <a:pt x="789260" y="0"/>
                </a:moveTo>
                <a:lnTo>
                  <a:pt x="1113310" y="0"/>
                </a:lnTo>
                <a:lnTo>
                  <a:pt x="0" y="1045137"/>
                </a:lnTo>
                <a:lnTo>
                  <a:pt x="0" y="740930"/>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7" name="任意多边形 46"/>
          <p:cNvSpPr/>
          <p:nvPr/>
        </p:nvSpPr>
        <p:spPr>
          <a:xfrm>
            <a:off x="-6611" y="-14162"/>
            <a:ext cx="1053821" cy="989291"/>
          </a:xfrm>
          <a:custGeom>
            <a:avLst/>
            <a:gdLst>
              <a:gd name="connsiteX0" fmla="*/ 1025302 w 1405095"/>
              <a:gd name="connsiteY0" fmla="*/ 0 h 1319055"/>
              <a:gd name="connsiteX1" fmla="*/ 1405095 w 1405095"/>
              <a:gd name="connsiteY1" fmla="*/ 0 h 1319055"/>
              <a:gd name="connsiteX2" fmla="*/ 0 w 1405095"/>
              <a:gd name="connsiteY2" fmla="*/ 1319055 h 1319055"/>
              <a:gd name="connsiteX3" fmla="*/ 0 w 1405095"/>
              <a:gd name="connsiteY3" fmla="*/ 962518 h 1319055"/>
            </a:gdLst>
            <a:ahLst/>
            <a:cxnLst>
              <a:cxn ang="0">
                <a:pos x="connsiteX0" y="connsiteY0"/>
              </a:cxn>
              <a:cxn ang="0">
                <a:pos x="connsiteX1" y="connsiteY1"/>
              </a:cxn>
              <a:cxn ang="0">
                <a:pos x="connsiteX2" y="connsiteY2"/>
              </a:cxn>
              <a:cxn ang="0">
                <a:pos x="connsiteX3" y="connsiteY3"/>
              </a:cxn>
            </a:cxnLst>
            <a:rect l="l" t="t" r="r" b="b"/>
            <a:pathLst>
              <a:path w="1405095" h="1319055">
                <a:moveTo>
                  <a:pt x="1025302" y="0"/>
                </a:moveTo>
                <a:lnTo>
                  <a:pt x="1405095" y="0"/>
                </a:lnTo>
                <a:lnTo>
                  <a:pt x="0" y="1319055"/>
                </a:lnTo>
                <a:lnTo>
                  <a:pt x="0" y="962518"/>
                </a:lnTo>
                <a:close/>
              </a:path>
            </a:pathLst>
          </a:custGeom>
          <a:solidFill>
            <a:sysClr val="window" lastClr="FFFFFF">
              <a:lumMod val="8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92" name="Freeform 5"/>
          <p:cNvSpPr/>
          <p:nvPr/>
        </p:nvSpPr>
        <p:spPr bwMode="auto">
          <a:xfrm rot="5400000">
            <a:off x="1085582" y="388649"/>
            <a:ext cx="1131461" cy="114195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3" name="Freeform 5"/>
          <p:cNvSpPr/>
          <p:nvPr/>
        </p:nvSpPr>
        <p:spPr bwMode="auto">
          <a:xfrm rot="5400000">
            <a:off x="345773" y="1814197"/>
            <a:ext cx="902851" cy="94086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4" name="Freeform 5"/>
          <p:cNvSpPr/>
          <p:nvPr/>
        </p:nvSpPr>
        <p:spPr bwMode="auto">
          <a:xfrm rot="5400000">
            <a:off x="4289938" y="3115556"/>
            <a:ext cx="814188" cy="72142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5875">
            <a:gradFill flip="none" rotWithShape="1">
              <a:gsLst>
                <a:gs pos="100000">
                  <a:schemeClr val="accent1">
                    <a:lumMod val="50000"/>
                  </a:schemeClr>
                </a:gs>
                <a:gs pos="0">
                  <a:schemeClr val="accent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5" name="Freeform 7"/>
          <p:cNvSpPr/>
          <p:nvPr/>
        </p:nvSpPr>
        <p:spPr bwMode="auto">
          <a:xfrm>
            <a:off x="3159140" y="846536"/>
            <a:ext cx="703752" cy="184070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6" name="Freeform 8"/>
          <p:cNvSpPr/>
          <p:nvPr/>
        </p:nvSpPr>
        <p:spPr bwMode="auto">
          <a:xfrm>
            <a:off x="3405632" y="954881"/>
            <a:ext cx="453688" cy="1732360"/>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7" name="Freeform 10"/>
          <p:cNvSpPr/>
          <p:nvPr/>
        </p:nvSpPr>
        <p:spPr bwMode="auto">
          <a:xfrm>
            <a:off x="3837885" y="198835"/>
            <a:ext cx="385814" cy="248840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8" name="Freeform 11"/>
          <p:cNvSpPr/>
          <p:nvPr/>
        </p:nvSpPr>
        <p:spPr bwMode="auto">
          <a:xfrm>
            <a:off x="3383007" y="2687242"/>
            <a:ext cx="473929" cy="1048941"/>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9" name="Freeform 12"/>
          <p:cNvSpPr/>
          <p:nvPr/>
        </p:nvSpPr>
        <p:spPr bwMode="auto">
          <a:xfrm>
            <a:off x="3383007" y="2936081"/>
            <a:ext cx="672791" cy="8001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0" name="Freeform 16"/>
          <p:cNvSpPr/>
          <p:nvPr/>
        </p:nvSpPr>
        <p:spPr bwMode="auto">
          <a:xfrm>
            <a:off x="1874289" y="1922861"/>
            <a:ext cx="435825" cy="2584847"/>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1" name="Freeform 21"/>
          <p:cNvSpPr/>
          <p:nvPr/>
        </p:nvSpPr>
        <p:spPr bwMode="auto">
          <a:xfrm>
            <a:off x="531088" y="1922860"/>
            <a:ext cx="1779026" cy="2603898"/>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2" name="Freeform 22"/>
          <p:cNvSpPr/>
          <p:nvPr/>
        </p:nvSpPr>
        <p:spPr bwMode="auto">
          <a:xfrm>
            <a:off x="531088" y="1312070"/>
            <a:ext cx="2753083" cy="3214688"/>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3" name="Freeform 25"/>
          <p:cNvSpPr/>
          <p:nvPr/>
        </p:nvSpPr>
        <p:spPr bwMode="auto">
          <a:xfrm>
            <a:off x="-856169" y="3736181"/>
            <a:ext cx="4239177" cy="914401"/>
          </a:xfrm>
          <a:custGeom>
            <a:avLst/>
            <a:gdLst>
              <a:gd name="T0" fmla="*/ 517 w 2198"/>
              <a:gd name="T1" fmla="*/ 376 h 474"/>
              <a:gd name="T2" fmla="*/ 0 w 2198"/>
              <a:gd name="T3" fmla="*/ 170 h 474"/>
              <a:gd name="T4" fmla="*/ 1 w 2198"/>
              <a:gd name="T5" fmla="*/ 169 h 474"/>
              <a:gd name="T6" fmla="*/ 1259 w 2198"/>
              <a:gd name="T7" fmla="*/ 426 h 474"/>
              <a:gd name="T8" fmla="*/ 1819 w 2198"/>
              <a:gd name="T9" fmla="*/ 271 h 474"/>
              <a:gd name="T10" fmla="*/ 2197 w 2198"/>
              <a:gd name="T11" fmla="*/ 0 h 474"/>
              <a:gd name="T12" fmla="*/ 2198 w 2198"/>
              <a:gd name="T13" fmla="*/ 0 h 474"/>
              <a:gd name="T14" fmla="*/ 2029 w 2198"/>
              <a:gd name="T15" fmla="*/ 147 h 474"/>
              <a:gd name="T16" fmla="*/ 1819 w 2198"/>
              <a:gd name="T17" fmla="*/ 271 h 474"/>
              <a:gd name="T18" fmla="*/ 1554 w 2198"/>
              <a:gd name="T19" fmla="*/ 370 h 474"/>
              <a:gd name="T20" fmla="*/ 1259 w 2198"/>
              <a:gd name="T21" fmla="*/ 427 h 474"/>
              <a:gd name="T22" fmla="*/ 517 w 2198"/>
              <a:gd name="T23" fmla="*/ 37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8" h="474">
                <a:moveTo>
                  <a:pt x="517" y="376"/>
                </a:moveTo>
                <a:cubicBezTo>
                  <a:pt x="334" y="330"/>
                  <a:pt x="159" y="261"/>
                  <a:pt x="0" y="170"/>
                </a:cubicBezTo>
                <a:cubicBezTo>
                  <a:pt x="1" y="169"/>
                  <a:pt x="1" y="169"/>
                  <a:pt x="1" y="169"/>
                </a:cubicBezTo>
                <a:cubicBezTo>
                  <a:pt x="368" y="381"/>
                  <a:pt x="826" y="474"/>
                  <a:pt x="1259" y="426"/>
                </a:cubicBezTo>
                <a:cubicBezTo>
                  <a:pt x="1460" y="404"/>
                  <a:pt x="1653" y="350"/>
                  <a:pt x="1819" y="271"/>
                </a:cubicBezTo>
                <a:cubicBezTo>
                  <a:pt x="1966" y="200"/>
                  <a:pt x="2097" y="107"/>
                  <a:pt x="2197" y="0"/>
                </a:cubicBezTo>
                <a:cubicBezTo>
                  <a:pt x="2198" y="0"/>
                  <a:pt x="2198" y="0"/>
                  <a:pt x="2198" y="0"/>
                </a:cubicBezTo>
                <a:cubicBezTo>
                  <a:pt x="2148" y="53"/>
                  <a:pt x="2091" y="102"/>
                  <a:pt x="2029" y="147"/>
                </a:cubicBezTo>
                <a:cubicBezTo>
                  <a:pt x="1965" y="194"/>
                  <a:pt x="1894" y="236"/>
                  <a:pt x="1819" y="271"/>
                </a:cubicBezTo>
                <a:cubicBezTo>
                  <a:pt x="1737" y="311"/>
                  <a:pt x="1648" y="344"/>
                  <a:pt x="1554" y="370"/>
                </a:cubicBezTo>
                <a:cubicBezTo>
                  <a:pt x="1460" y="397"/>
                  <a:pt x="1360" y="416"/>
                  <a:pt x="1259" y="427"/>
                </a:cubicBezTo>
                <a:cubicBezTo>
                  <a:pt x="1013" y="455"/>
                  <a:pt x="758" y="436"/>
                  <a:pt x="517" y="37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4" name="Freeform 26"/>
          <p:cNvSpPr/>
          <p:nvPr/>
        </p:nvSpPr>
        <p:spPr bwMode="auto">
          <a:xfrm>
            <a:off x="-856171" y="2936082"/>
            <a:ext cx="4911969" cy="1662113"/>
          </a:xfrm>
          <a:custGeom>
            <a:avLst/>
            <a:gdLst>
              <a:gd name="T0" fmla="*/ 490 w 2547"/>
              <a:gd name="T1" fmla="*/ 780 h 862"/>
              <a:gd name="T2" fmla="*/ 0 w 2547"/>
              <a:gd name="T3" fmla="*/ 585 h 862"/>
              <a:gd name="T4" fmla="*/ 1 w 2547"/>
              <a:gd name="T5" fmla="*/ 584 h 862"/>
              <a:gd name="T6" fmla="*/ 766 w 2547"/>
              <a:gd name="T7" fmla="*/ 829 h 862"/>
              <a:gd name="T8" fmla="*/ 1615 w 2547"/>
              <a:gd name="T9" fmla="*/ 758 h 862"/>
              <a:gd name="T10" fmla="*/ 1971 w 2547"/>
              <a:gd name="T11" fmla="*/ 613 h 862"/>
              <a:gd name="T12" fmla="*/ 2246 w 2547"/>
              <a:gd name="T13" fmla="*/ 423 h 862"/>
              <a:gd name="T14" fmla="*/ 2546 w 2547"/>
              <a:gd name="T15" fmla="*/ 0 h 862"/>
              <a:gd name="T16" fmla="*/ 2547 w 2547"/>
              <a:gd name="T17" fmla="*/ 0 h 862"/>
              <a:gd name="T18" fmla="*/ 2247 w 2547"/>
              <a:gd name="T19" fmla="*/ 424 h 862"/>
              <a:gd name="T20" fmla="*/ 1972 w 2547"/>
              <a:gd name="T21" fmla="*/ 614 h 862"/>
              <a:gd name="T22" fmla="*/ 1616 w 2547"/>
              <a:gd name="T23" fmla="*/ 759 h 862"/>
              <a:gd name="T24" fmla="*/ 766 w 2547"/>
              <a:gd name="T25" fmla="*/ 830 h 862"/>
              <a:gd name="T26" fmla="*/ 490 w 2547"/>
              <a:gd name="T27" fmla="*/ 7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7" h="862">
                <a:moveTo>
                  <a:pt x="490" y="780"/>
                </a:moveTo>
                <a:cubicBezTo>
                  <a:pt x="314" y="736"/>
                  <a:pt x="147" y="670"/>
                  <a:pt x="0" y="585"/>
                </a:cubicBezTo>
                <a:cubicBezTo>
                  <a:pt x="1" y="584"/>
                  <a:pt x="1" y="584"/>
                  <a:pt x="1" y="584"/>
                </a:cubicBezTo>
                <a:cubicBezTo>
                  <a:pt x="222" y="713"/>
                  <a:pt x="487" y="797"/>
                  <a:pt x="766" y="829"/>
                </a:cubicBezTo>
                <a:cubicBezTo>
                  <a:pt x="1052" y="861"/>
                  <a:pt x="1346" y="837"/>
                  <a:pt x="1615" y="758"/>
                </a:cubicBezTo>
                <a:cubicBezTo>
                  <a:pt x="1743" y="721"/>
                  <a:pt x="1863" y="672"/>
                  <a:pt x="1971" y="613"/>
                </a:cubicBezTo>
                <a:cubicBezTo>
                  <a:pt x="2074" y="558"/>
                  <a:pt x="2166" y="494"/>
                  <a:pt x="2246" y="423"/>
                </a:cubicBezTo>
                <a:cubicBezTo>
                  <a:pt x="2385" y="300"/>
                  <a:pt x="2489" y="154"/>
                  <a:pt x="2546" y="0"/>
                </a:cubicBezTo>
                <a:cubicBezTo>
                  <a:pt x="2547" y="0"/>
                  <a:pt x="2547" y="0"/>
                  <a:pt x="2547" y="0"/>
                </a:cubicBezTo>
                <a:cubicBezTo>
                  <a:pt x="2490" y="154"/>
                  <a:pt x="2386" y="301"/>
                  <a:pt x="2247" y="424"/>
                </a:cubicBezTo>
                <a:cubicBezTo>
                  <a:pt x="2167" y="494"/>
                  <a:pt x="2074" y="558"/>
                  <a:pt x="1972" y="614"/>
                </a:cubicBezTo>
                <a:cubicBezTo>
                  <a:pt x="1863" y="673"/>
                  <a:pt x="1744" y="722"/>
                  <a:pt x="1616" y="759"/>
                </a:cubicBezTo>
                <a:cubicBezTo>
                  <a:pt x="1346" y="838"/>
                  <a:pt x="1052" y="862"/>
                  <a:pt x="766" y="830"/>
                </a:cubicBezTo>
                <a:cubicBezTo>
                  <a:pt x="672" y="819"/>
                  <a:pt x="580" y="803"/>
                  <a:pt x="490" y="78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5" name="Freeform 27"/>
          <p:cNvSpPr/>
          <p:nvPr/>
        </p:nvSpPr>
        <p:spPr bwMode="auto">
          <a:xfrm>
            <a:off x="-856169" y="1922861"/>
            <a:ext cx="3166284" cy="2155031"/>
          </a:xfrm>
          <a:custGeom>
            <a:avLst/>
            <a:gdLst>
              <a:gd name="T0" fmla="*/ 11 w 1642"/>
              <a:gd name="T1" fmla="*/ 1116 h 1118"/>
              <a:gd name="T2" fmla="*/ 0 w 1642"/>
              <a:gd name="T3" fmla="*/ 1111 h 1118"/>
              <a:gd name="T4" fmla="*/ 1 w 1642"/>
              <a:gd name="T5" fmla="*/ 1110 h 1118"/>
              <a:gd name="T6" fmla="*/ 50 w 1642"/>
              <a:gd name="T7" fmla="*/ 1112 h 1118"/>
              <a:gd name="T8" fmla="*/ 154 w 1642"/>
              <a:gd name="T9" fmla="*/ 1062 h 1118"/>
              <a:gd name="T10" fmla="*/ 326 w 1642"/>
              <a:gd name="T11" fmla="*/ 949 h 1118"/>
              <a:gd name="T12" fmla="*/ 565 w 1642"/>
              <a:gd name="T13" fmla="*/ 776 h 1118"/>
              <a:gd name="T14" fmla="*/ 790 w 1642"/>
              <a:gd name="T15" fmla="*/ 607 h 1118"/>
              <a:gd name="T16" fmla="*/ 1148 w 1642"/>
              <a:gd name="T17" fmla="*/ 341 h 1118"/>
              <a:gd name="T18" fmla="*/ 1419 w 1642"/>
              <a:gd name="T19" fmla="*/ 147 h 1118"/>
              <a:gd name="T20" fmla="*/ 1642 w 1642"/>
              <a:gd name="T21" fmla="*/ 0 h 1118"/>
              <a:gd name="T22" fmla="*/ 1642 w 1642"/>
              <a:gd name="T23" fmla="*/ 1 h 1118"/>
              <a:gd name="T24" fmla="*/ 1419 w 1642"/>
              <a:gd name="T25" fmla="*/ 147 h 1118"/>
              <a:gd name="T26" fmla="*/ 1148 w 1642"/>
              <a:gd name="T27" fmla="*/ 341 h 1118"/>
              <a:gd name="T28" fmla="*/ 791 w 1642"/>
              <a:gd name="T29" fmla="*/ 608 h 1118"/>
              <a:gd name="T30" fmla="*/ 565 w 1642"/>
              <a:gd name="T31" fmla="*/ 776 h 1118"/>
              <a:gd name="T32" fmla="*/ 326 w 1642"/>
              <a:gd name="T33" fmla="*/ 950 h 1118"/>
              <a:gd name="T34" fmla="*/ 154 w 1642"/>
              <a:gd name="T35" fmla="*/ 1062 h 1118"/>
              <a:gd name="T36" fmla="*/ 50 w 1642"/>
              <a:gd name="T37" fmla="*/ 1113 h 1118"/>
              <a:gd name="T38" fmla="*/ 11 w 1642"/>
              <a:gd name="T39" fmla="*/ 1116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1118">
                <a:moveTo>
                  <a:pt x="11" y="1116"/>
                </a:moveTo>
                <a:cubicBezTo>
                  <a:pt x="6" y="1115"/>
                  <a:pt x="3" y="1113"/>
                  <a:pt x="0" y="1111"/>
                </a:cubicBezTo>
                <a:cubicBezTo>
                  <a:pt x="1" y="1110"/>
                  <a:pt x="1" y="1110"/>
                  <a:pt x="1" y="1110"/>
                </a:cubicBezTo>
                <a:cubicBezTo>
                  <a:pt x="10" y="1118"/>
                  <a:pt x="27" y="1118"/>
                  <a:pt x="50" y="1112"/>
                </a:cubicBezTo>
                <a:cubicBezTo>
                  <a:pt x="75" y="1104"/>
                  <a:pt x="108" y="1088"/>
                  <a:pt x="154" y="1062"/>
                </a:cubicBezTo>
                <a:cubicBezTo>
                  <a:pt x="200" y="1034"/>
                  <a:pt x="257" y="997"/>
                  <a:pt x="326" y="949"/>
                </a:cubicBezTo>
                <a:cubicBezTo>
                  <a:pt x="395" y="901"/>
                  <a:pt x="469" y="847"/>
                  <a:pt x="565" y="776"/>
                </a:cubicBezTo>
                <a:cubicBezTo>
                  <a:pt x="638" y="721"/>
                  <a:pt x="712" y="666"/>
                  <a:pt x="790" y="607"/>
                </a:cubicBezTo>
                <a:cubicBezTo>
                  <a:pt x="907" y="519"/>
                  <a:pt x="1027" y="429"/>
                  <a:pt x="1148" y="341"/>
                </a:cubicBezTo>
                <a:cubicBezTo>
                  <a:pt x="1248" y="267"/>
                  <a:pt x="1337" y="204"/>
                  <a:pt x="1419" y="147"/>
                </a:cubicBezTo>
                <a:cubicBezTo>
                  <a:pt x="1502" y="89"/>
                  <a:pt x="1575" y="41"/>
                  <a:pt x="1642" y="0"/>
                </a:cubicBezTo>
                <a:cubicBezTo>
                  <a:pt x="1642" y="1"/>
                  <a:pt x="1642" y="1"/>
                  <a:pt x="1642" y="1"/>
                </a:cubicBezTo>
                <a:cubicBezTo>
                  <a:pt x="1576" y="42"/>
                  <a:pt x="1503" y="90"/>
                  <a:pt x="1419" y="147"/>
                </a:cubicBezTo>
                <a:cubicBezTo>
                  <a:pt x="1337" y="204"/>
                  <a:pt x="1249" y="268"/>
                  <a:pt x="1148" y="341"/>
                </a:cubicBezTo>
                <a:cubicBezTo>
                  <a:pt x="1028" y="429"/>
                  <a:pt x="907" y="520"/>
                  <a:pt x="791" y="608"/>
                </a:cubicBezTo>
                <a:cubicBezTo>
                  <a:pt x="713" y="666"/>
                  <a:pt x="639" y="722"/>
                  <a:pt x="565" y="776"/>
                </a:cubicBezTo>
                <a:cubicBezTo>
                  <a:pt x="469" y="848"/>
                  <a:pt x="396" y="901"/>
                  <a:pt x="326" y="950"/>
                </a:cubicBezTo>
                <a:cubicBezTo>
                  <a:pt x="257" y="998"/>
                  <a:pt x="201" y="1035"/>
                  <a:pt x="154" y="1062"/>
                </a:cubicBezTo>
                <a:cubicBezTo>
                  <a:pt x="108" y="1089"/>
                  <a:pt x="76" y="1105"/>
                  <a:pt x="50" y="1113"/>
                </a:cubicBezTo>
                <a:cubicBezTo>
                  <a:pt x="34" y="1117"/>
                  <a:pt x="20" y="1118"/>
                  <a:pt x="11" y="11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6" name="Freeform 31"/>
          <p:cNvSpPr/>
          <p:nvPr/>
        </p:nvSpPr>
        <p:spPr bwMode="auto">
          <a:xfrm>
            <a:off x="3766438" y="-66674"/>
            <a:ext cx="595389" cy="258367"/>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7" name="Freeform 32"/>
          <p:cNvSpPr/>
          <p:nvPr/>
        </p:nvSpPr>
        <p:spPr bwMode="auto">
          <a:xfrm>
            <a:off x="3635452" y="-88104"/>
            <a:ext cx="726376" cy="382191"/>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8" name="Freeform 35"/>
          <p:cNvSpPr/>
          <p:nvPr/>
        </p:nvSpPr>
        <p:spPr bwMode="auto">
          <a:xfrm>
            <a:off x="3372290" y="-54769"/>
            <a:ext cx="989539" cy="78462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9" name="Freeform 37"/>
          <p:cNvSpPr/>
          <p:nvPr/>
        </p:nvSpPr>
        <p:spPr bwMode="auto">
          <a:xfrm>
            <a:off x="2310114" y="-23811"/>
            <a:ext cx="2051714" cy="1946671"/>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0" name="Freeform 38"/>
          <p:cNvSpPr/>
          <p:nvPr/>
        </p:nvSpPr>
        <p:spPr bwMode="auto">
          <a:xfrm>
            <a:off x="3284172" y="-23811"/>
            <a:ext cx="1077656" cy="1337072"/>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1" name="Freeform 39"/>
          <p:cNvSpPr/>
          <p:nvPr/>
        </p:nvSpPr>
        <p:spPr bwMode="auto">
          <a:xfrm>
            <a:off x="3926005" y="-23811"/>
            <a:ext cx="435825" cy="411956"/>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2" name="Freeform 44"/>
          <p:cNvSpPr/>
          <p:nvPr/>
        </p:nvSpPr>
        <p:spPr bwMode="auto">
          <a:xfrm>
            <a:off x="4361828" y="-23812"/>
            <a:ext cx="428681" cy="259556"/>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3" name="Freeform 45"/>
          <p:cNvSpPr/>
          <p:nvPr/>
        </p:nvSpPr>
        <p:spPr bwMode="auto">
          <a:xfrm>
            <a:off x="3766438" y="-91679"/>
            <a:ext cx="1024070" cy="32742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4" name="Freeform 46"/>
          <p:cNvSpPr/>
          <p:nvPr/>
        </p:nvSpPr>
        <p:spPr bwMode="auto">
          <a:xfrm>
            <a:off x="3635453" y="-103584"/>
            <a:ext cx="1155057" cy="397669"/>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5" name="Freeform 47"/>
          <p:cNvSpPr/>
          <p:nvPr/>
        </p:nvSpPr>
        <p:spPr bwMode="auto">
          <a:xfrm>
            <a:off x="1874289" y="235743"/>
            <a:ext cx="3000766" cy="4273155"/>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6" name="Freeform 48"/>
          <p:cNvSpPr/>
          <p:nvPr/>
        </p:nvSpPr>
        <p:spPr bwMode="auto">
          <a:xfrm>
            <a:off x="3383007" y="235744"/>
            <a:ext cx="1567066" cy="3500438"/>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7" name="Freeform 49"/>
          <p:cNvSpPr/>
          <p:nvPr/>
        </p:nvSpPr>
        <p:spPr bwMode="auto">
          <a:xfrm>
            <a:off x="3856936" y="235744"/>
            <a:ext cx="1114570" cy="2453880"/>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8" name="Freeform 52"/>
          <p:cNvSpPr/>
          <p:nvPr/>
        </p:nvSpPr>
        <p:spPr bwMode="auto">
          <a:xfrm>
            <a:off x="3372291" y="-101204"/>
            <a:ext cx="1418219" cy="831056"/>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9" name="Freeform 53"/>
          <p:cNvSpPr/>
          <p:nvPr/>
        </p:nvSpPr>
        <p:spPr bwMode="auto">
          <a:xfrm>
            <a:off x="4053416" y="235744"/>
            <a:ext cx="900230" cy="2702720"/>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0" name="Freeform 54"/>
          <p:cNvSpPr/>
          <p:nvPr/>
        </p:nvSpPr>
        <p:spPr bwMode="auto">
          <a:xfrm>
            <a:off x="3837887" y="64294"/>
            <a:ext cx="984774" cy="17145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1" name="Freeform 55"/>
          <p:cNvSpPr/>
          <p:nvPr/>
        </p:nvSpPr>
        <p:spPr bwMode="auto">
          <a:xfrm>
            <a:off x="2310116" y="235744"/>
            <a:ext cx="2480395" cy="1687116"/>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1" fmla="*/ 0 w 10000"/>
              <a:gd name="connsiteY0-2" fmla="*/ 10000 h 10000"/>
              <a:gd name="connsiteX1-3" fmla="*/ 0 w 10000"/>
              <a:gd name="connsiteY1-4" fmla="*/ 10000 h 10000"/>
              <a:gd name="connsiteX2-5" fmla="*/ 3818 w 10000"/>
              <a:gd name="connsiteY2-6" fmla="*/ 7314 h 10000"/>
              <a:gd name="connsiteX3-7" fmla="*/ 5544 w 10000"/>
              <a:gd name="connsiteY3-8" fmla="*/ 5886 h 10000"/>
              <a:gd name="connsiteX4-9" fmla="*/ 6322 w 10000"/>
              <a:gd name="connsiteY4-10" fmla="*/ 5166 h 10000"/>
              <a:gd name="connsiteX5-11" fmla="*/ 6547 w 10000"/>
              <a:gd name="connsiteY5-12" fmla="*/ 4960 h 10000"/>
              <a:gd name="connsiteX6-13" fmla="*/ 7030 w 10000"/>
              <a:gd name="connsiteY6-14" fmla="*/ 4469 h 10000"/>
              <a:gd name="connsiteX7-15" fmla="*/ 8227 w 10000"/>
              <a:gd name="connsiteY7-16" fmla="*/ 3131 h 10000"/>
              <a:gd name="connsiteX8-17" fmla="*/ 9121 w 10000"/>
              <a:gd name="connsiteY8-18" fmla="*/ 1920 h 10000"/>
              <a:gd name="connsiteX9-19" fmla="*/ 10000 w 10000"/>
              <a:gd name="connsiteY9-20" fmla="*/ 0 h 10000"/>
              <a:gd name="connsiteX10-21" fmla="*/ 10000 w 10000"/>
              <a:gd name="connsiteY10-22" fmla="*/ 0 h 10000"/>
              <a:gd name="connsiteX11-23" fmla="*/ 9121 w 10000"/>
              <a:gd name="connsiteY11-24" fmla="*/ 1931 h 10000"/>
              <a:gd name="connsiteX12-25" fmla="*/ 8235 w 10000"/>
              <a:gd name="connsiteY12-26" fmla="*/ 3131 h 10000"/>
              <a:gd name="connsiteX13-27" fmla="*/ 7030 w 10000"/>
              <a:gd name="connsiteY13-28" fmla="*/ 4469 h 10000"/>
              <a:gd name="connsiteX14-29" fmla="*/ 6555 w 10000"/>
              <a:gd name="connsiteY14-30" fmla="*/ 4971 h 10000"/>
              <a:gd name="connsiteX15-31" fmla="*/ 6322 w 10000"/>
              <a:gd name="connsiteY15-32" fmla="*/ 5177 h 10000"/>
              <a:gd name="connsiteX16-33" fmla="*/ 5544 w 10000"/>
              <a:gd name="connsiteY16-34" fmla="*/ 5886 h 10000"/>
              <a:gd name="connsiteX17-35" fmla="*/ 3818 w 10000"/>
              <a:gd name="connsiteY17-36" fmla="*/ 7326 h 10000"/>
              <a:gd name="connsiteX18-37" fmla="*/ 0 w 10000"/>
              <a:gd name="connsiteY18-38" fmla="*/ 10000 h 10000"/>
              <a:gd name="connsiteX0-39" fmla="*/ 0 w 10000"/>
              <a:gd name="connsiteY0-40" fmla="*/ 10000 h 10000"/>
              <a:gd name="connsiteX1-41" fmla="*/ 0 w 10000"/>
              <a:gd name="connsiteY1-42" fmla="*/ 10000 h 10000"/>
              <a:gd name="connsiteX2-43" fmla="*/ 3818 w 10000"/>
              <a:gd name="connsiteY2-44" fmla="*/ 7314 h 10000"/>
              <a:gd name="connsiteX3-45" fmla="*/ 5544 w 10000"/>
              <a:gd name="connsiteY3-46" fmla="*/ 5886 h 10000"/>
              <a:gd name="connsiteX4-47" fmla="*/ 6322 w 10000"/>
              <a:gd name="connsiteY4-48" fmla="*/ 5166 h 10000"/>
              <a:gd name="connsiteX5-49" fmla="*/ 6547 w 10000"/>
              <a:gd name="connsiteY5-50" fmla="*/ 4960 h 10000"/>
              <a:gd name="connsiteX6-51" fmla="*/ 7030 w 10000"/>
              <a:gd name="connsiteY6-52" fmla="*/ 4469 h 10000"/>
              <a:gd name="connsiteX7-53" fmla="*/ 8227 w 10000"/>
              <a:gd name="connsiteY7-54" fmla="*/ 3131 h 10000"/>
              <a:gd name="connsiteX8-55" fmla="*/ 9121 w 10000"/>
              <a:gd name="connsiteY8-56" fmla="*/ 1920 h 10000"/>
              <a:gd name="connsiteX9-57" fmla="*/ 10000 w 10000"/>
              <a:gd name="connsiteY9-58" fmla="*/ 0 h 10000"/>
              <a:gd name="connsiteX10-59" fmla="*/ 10000 w 10000"/>
              <a:gd name="connsiteY10-60" fmla="*/ 0 h 10000"/>
              <a:gd name="connsiteX11-61" fmla="*/ 9121 w 10000"/>
              <a:gd name="connsiteY11-62" fmla="*/ 1931 h 10000"/>
              <a:gd name="connsiteX12-63" fmla="*/ 8235 w 10000"/>
              <a:gd name="connsiteY12-64" fmla="*/ 3131 h 10000"/>
              <a:gd name="connsiteX13-65" fmla="*/ 7030 w 10000"/>
              <a:gd name="connsiteY13-66" fmla="*/ 4469 h 10000"/>
              <a:gd name="connsiteX14-67" fmla="*/ 6322 w 10000"/>
              <a:gd name="connsiteY14-68" fmla="*/ 5177 h 10000"/>
              <a:gd name="connsiteX15-69" fmla="*/ 5544 w 10000"/>
              <a:gd name="connsiteY15-70" fmla="*/ 5886 h 10000"/>
              <a:gd name="connsiteX16-71" fmla="*/ 3818 w 10000"/>
              <a:gd name="connsiteY16-72" fmla="*/ 7326 h 10000"/>
              <a:gd name="connsiteX17-73" fmla="*/ 0 w 10000"/>
              <a:gd name="connsiteY17-74" fmla="*/ 10000 h 10000"/>
              <a:gd name="connsiteX0-75" fmla="*/ 0 w 10000"/>
              <a:gd name="connsiteY0-76" fmla="*/ 10000 h 10000"/>
              <a:gd name="connsiteX1-77" fmla="*/ 0 w 10000"/>
              <a:gd name="connsiteY1-78" fmla="*/ 10000 h 10000"/>
              <a:gd name="connsiteX2-79" fmla="*/ 3818 w 10000"/>
              <a:gd name="connsiteY2-80" fmla="*/ 7314 h 10000"/>
              <a:gd name="connsiteX3-81" fmla="*/ 5544 w 10000"/>
              <a:gd name="connsiteY3-82" fmla="*/ 5886 h 10000"/>
              <a:gd name="connsiteX4-83" fmla="*/ 6322 w 10000"/>
              <a:gd name="connsiteY4-84" fmla="*/ 5166 h 10000"/>
              <a:gd name="connsiteX5-85" fmla="*/ 7030 w 10000"/>
              <a:gd name="connsiteY5-86" fmla="*/ 4469 h 10000"/>
              <a:gd name="connsiteX6-87" fmla="*/ 8227 w 10000"/>
              <a:gd name="connsiteY6-88" fmla="*/ 3131 h 10000"/>
              <a:gd name="connsiteX7-89" fmla="*/ 9121 w 10000"/>
              <a:gd name="connsiteY7-90" fmla="*/ 1920 h 10000"/>
              <a:gd name="connsiteX8-91" fmla="*/ 10000 w 10000"/>
              <a:gd name="connsiteY8-92" fmla="*/ 0 h 10000"/>
              <a:gd name="connsiteX9-93" fmla="*/ 10000 w 10000"/>
              <a:gd name="connsiteY9-94" fmla="*/ 0 h 10000"/>
              <a:gd name="connsiteX10-95" fmla="*/ 9121 w 10000"/>
              <a:gd name="connsiteY10-96" fmla="*/ 1931 h 10000"/>
              <a:gd name="connsiteX11-97" fmla="*/ 8235 w 10000"/>
              <a:gd name="connsiteY11-98" fmla="*/ 3131 h 10000"/>
              <a:gd name="connsiteX12-99" fmla="*/ 7030 w 10000"/>
              <a:gd name="connsiteY12-100" fmla="*/ 4469 h 10000"/>
              <a:gd name="connsiteX13-101" fmla="*/ 6322 w 10000"/>
              <a:gd name="connsiteY13-102" fmla="*/ 5177 h 10000"/>
              <a:gd name="connsiteX14-103" fmla="*/ 5544 w 10000"/>
              <a:gd name="connsiteY14-104" fmla="*/ 5886 h 10000"/>
              <a:gd name="connsiteX15-105" fmla="*/ 3818 w 10000"/>
              <a:gd name="connsiteY15-106" fmla="*/ 7326 h 10000"/>
              <a:gd name="connsiteX16-107" fmla="*/ 0 w 10000"/>
              <a:gd name="connsiteY16-108"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2" name="Freeform 56"/>
          <p:cNvSpPr/>
          <p:nvPr/>
        </p:nvSpPr>
        <p:spPr bwMode="auto">
          <a:xfrm>
            <a:off x="3284172" y="235744"/>
            <a:ext cx="1506337" cy="1077517"/>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3" name="Freeform 57"/>
          <p:cNvSpPr/>
          <p:nvPr/>
        </p:nvSpPr>
        <p:spPr bwMode="auto">
          <a:xfrm>
            <a:off x="3926003" y="76202"/>
            <a:ext cx="864506" cy="311943"/>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4" name="Freeform 61"/>
          <p:cNvSpPr/>
          <p:nvPr/>
        </p:nvSpPr>
        <p:spPr bwMode="auto">
          <a:xfrm>
            <a:off x="4790509" y="235745"/>
            <a:ext cx="172663" cy="694135"/>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5" name="Freeform 62"/>
          <p:cNvSpPr/>
          <p:nvPr/>
        </p:nvSpPr>
        <p:spPr bwMode="auto">
          <a:xfrm>
            <a:off x="4361830" y="-39290"/>
            <a:ext cx="600153" cy="969169"/>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6" name="Freeform 63"/>
          <p:cNvSpPr/>
          <p:nvPr/>
        </p:nvSpPr>
        <p:spPr bwMode="auto">
          <a:xfrm>
            <a:off x="3766438" y="-172640"/>
            <a:ext cx="1195544" cy="1102519"/>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7" name="Freeform 64"/>
          <p:cNvSpPr/>
          <p:nvPr/>
        </p:nvSpPr>
        <p:spPr bwMode="auto">
          <a:xfrm>
            <a:off x="3635454" y="-201217"/>
            <a:ext cx="1326528" cy="113109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8" name="Freeform 65"/>
          <p:cNvSpPr/>
          <p:nvPr/>
        </p:nvSpPr>
        <p:spPr bwMode="auto">
          <a:xfrm>
            <a:off x="531089" y="929878"/>
            <a:ext cx="4421367" cy="3612357"/>
          </a:xfrm>
          <a:custGeom>
            <a:avLst/>
            <a:gdLst>
              <a:gd name="T0" fmla="*/ 0 w 2293"/>
              <a:gd name="T1" fmla="*/ 1866 h 1874"/>
              <a:gd name="T2" fmla="*/ 0 w 2293"/>
              <a:gd name="T3" fmla="*/ 1865 h 1874"/>
              <a:gd name="T4" fmla="*/ 360 w 2293"/>
              <a:gd name="T5" fmla="*/ 1851 h 1874"/>
              <a:gd name="T6" fmla="*/ 770 w 2293"/>
              <a:gd name="T7" fmla="*/ 1748 h 1874"/>
              <a:gd name="T8" fmla="*/ 1586 w 2293"/>
              <a:gd name="T9" fmla="*/ 1274 h 1874"/>
              <a:gd name="T10" fmla="*/ 2129 w 2293"/>
              <a:gd name="T11" fmla="*/ 607 h 1874"/>
              <a:gd name="T12" fmla="*/ 2292 w 2293"/>
              <a:gd name="T13" fmla="*/ 0 h 1874"/>
              <a:gd name="T14" fmla="*/ 2293 w 2293"/>
              <a:gd name="T15" fmla="*/ 0 h 1874"/>
              <a:gd name="T16" fmla="*/ 2130 w 2293"/>
              <a:gd name="T17" fmla="*/ 607 h 1874"/>
              <a:gd name="T18" fmla="*/ 1586 w 2293"/>
              <a:gd name="T19" fmla="*/ 1275 h 1874"/>
              <a:gd name="T20" fmla="*/ 770 w 2293"/>
              <a:gd name="T21" fmla="*/ 1748 h 1874"/>
              <a:gd name="T22" fmla="*/ 360 w 2293"/>
              <a:gd name="T23" fmla="*/ 1852 h 1874"/>
              <a:gd name="T24" fmla="*/ 0 w 2293"/>
              <a:gd name="T25" fmla="*/ 1866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3" h="1874">
                <a:moveTo>
                  <a:pt x="0" y="1866"/>
                </a:moveTo>
                <a:cubicBezTo>
                  <a:pt x="0" y="1865"/>
                  <a:pt x="0" y="1865"/>
                  <a:pt x="0" y="1865"/>
                </a:cubicBezTo>
                <a:cubicBezTo>
                  <a:pt x="113" y="1873"/>
                  <a:pt x="235" y="1869"/>
                  <a:pt x="360" y="1851"/>
                </a:cubicBezTo>
                <a:cubicBezTo>
                  <a:pt x="496" y="1831"/>
                  <a:pt x="634" y="1796"/>
                  <a:pt x="770" y="1748"/>
                </a:cubicBezTo>
                <a:cubicBezTo>
                  <a:pt x="1061" y="1644"/>
                  <a:pt x="1343" y="1481"/>
                  <a:pt x="1586" y="1274"/>
                </a:cubicBezTo>
                <a:cubicBezTo>
                  <a:pt x="1818" y="1076"/>
                  <a:pt x="2006" y="845"/>
                  <a:pt x="2129" y="607"/>
                </a:cubicBezTo>
                <a:cubicBezTo>
                  <a:pt x="2235" y="402"/>
                  <a:pt x="2291" y="192"/>
                  <a:pt x="2292" y="0"/>
                </a:cubicBezTo>
                <a:cubicBezTo>
                  <a:pt x="2293" y="0"/>
                  <a:pt x="2293" y="0"/>
                  <a:pt x="2293" y="0"/>
                </a:cubicBezTo>
                <a:cubicBezTo>
                  <a:pt x="2292" y="192"/>
                  <a:pt x="2236" y="402"/>
                  <a:pt x="2130" y="607"/>
                </a:cubicBezTo>
                <a:cubicBezTo>
                  <a:pt x="2007" y="846"/>
                  <a:pt x="1819" y="1077"/>
                  <a:pt x="1586" y="1275"/>
                </a:cubicBezTo>
                <a:cubicBezTo>
                  <a:pt x="1343" y="1481"/>
                  <a:pt x="1061" y="1645"/>
                  <a:pt x="770" y="1748"/>
                </a:cubicBezTo>
                <a:cubicBezTo>
                  <a:pt x="634" y="1797"/>
                  <a:pt x="496" y="1832"/>
                  <a:pt x="360" y="1852"/>
                </a:cubicBezTo>
                <a:cubicBezTo>
                  <a:pt x="235" y="1870"/>
                  <a:pt x="113" y="1874"/>
                  <a:pt x="0" y="186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9" name="Freeform 66"/>
          <p:cNvSpPr/>
          <p:nvPr/>
        </p:nvSpPr>
        <p:spPr bwMode="auto">
          <a:xfrm>
            <a:off x="1874288" y="929878"/>
            <a:ext cx="3078167" cy="3577829"/>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0" name="Freeform 67"/>
          <p:cNvSpPr/>
          <p:nvPr/>
        </p:nvSpPr>
        <p:spPr bwMode="auto">
          <a:xfrm>
            <a:off x="3383008" y="929879"/>
            <a:ext cx="1569448" cy="2806305"/>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1" name="Freeform 68"/>
          <p:cNvSpPr/>
          <p:nvPr/>
        </p:nvSpPr>
        <p:spPr bwMode="auto">
          <a:xfrm>
            <a:off x="3856938" y="929878"/>
            <a:ext cx="1095517" cy="1759744"/>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2" name="Freeform 69"/>
          <p:cNvSpPr/>
          <p:nvPr/>
        </p:nvSpPr>
        <p:spPr bwMode="auto">
          <a:xfrm>
            <a:off x="4053416" y="929879"/>
            <a:ext cx="899039" cy="2006204"/>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3" name="Freeform 70"/>
          <p:cNvSpPr/>
          <p:nvPr/>
        </p:nvSpPr>
        <p:spPr bwMode="auto">
          <a:xfrm>
            <a:off x="3837883" y="198834"/>
            <a:ext cx="1114570" cy="73104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4" name="Freeform 71"/>
          <p:cNvSpPr/>
          <p:nvPr/>
        </p:nvSpPr>
        <p:spPr bwMode="auto">
          <a:xfrm>
            <a:off x="2310115" y="929879"/>
            <a:ext cx="2642341" cy="994172"/>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5" name="Freeform 72"/>
          <p:cNvSpPr/>
          <p:nvPr/>
        </p:nvSpPr>
        <p:spPr bwMode="auto">
          <a:xfrm>
            <a:off x="3284173" y="762000"/>
            <a:ext cx="1675428" cy="551260"/>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6" name="Freeform 73"/>
          <p:cNvSpPr/>
          <p:nvPr/>
        </p:nvSpPr>
        <p:spPr bwMode="auto">
          <a:xfrm>
            <a:off x="3924812" y="110728"/>
            <a:ext cx="1034787" cy="81915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grpSp>
        <p:nvGrpSpPr>
          <p:cNvPr id="137" name="组合 136"/>
          <p:cNvGrpSpPr/>
          <p:nvPr/>
        </p:nvGrpSpPr>
        <p:grpSpPr>
          <a:xfrm>
            <a:off x="1116350" y="1525358"/>
            <a:ext cx="1728225" cy="1728001"/>
            <a:chOff x="1827622" y="1343919"/>
            <a:chExt cx="2304000" cy="2304000"/>
          </a:xfrm>
        </p:grpSpPr>
        <p:sp>
          <p:nvSpPr>
            <p:cNvPr id="138" name="椭圆 13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3659251" y="2481429"/>
            <a:ext cx="378090" cy="378042"/>
            <a:chOff x="1827622" y="1343919"/>
            <a:chExt cx="2304000" cy="2304000"/>
          </a:xfrm>
        </p:grpSpPr>
        <p:sp>
          <p:nvSpPr>
            <p:cNvPr id="142" name="椭圆 141"/>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同心圆 143"/>
          <p:cNvSpPr/>
          <p:nvPr/>
        </p:nvSpPr>
        <p:spPr>
          <a:xfrm>
            <a:off x="3467448" y="14145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5" name="同心圆 144"/>
          <p:cNvSpPr/>
          <p:nvPr/>
        </p:nvSpPr>
        <p:spPr>
          <a:xfrm>
            <a:off x="4127234" y="1186450"/>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6" name="同心圆 145"/>
          <p:cNvSpPr/>
          <p:nvPr/>
        </p:nvSpPr>
        <p:spPr>
          <a:xfrm>
            <a:off x="3792149" y="150020"/>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7" name="同心圆 146"/>
          <p:cNvSpPr/>
          <p:nvPr/>
        </p:nvSpPr>
        <p:spPr>
          <a:xfrm>
            <a:off x="4478167" y="36433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8" name="同心圆 147"/>
          <p:cNvSpPr/>
          <p:nvPr/>
        </p:nvSpPr>
        <p:spPr>
          <a:xfrm>
            <a:off x="4003623" y="2866052"/>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9" name="同心圆 148"/>
          <p:cNvSpPr/>
          <p:nvPr/>
        </p:nvSpPr>
        <p:spPr>
          <a:xfrm>
            <a:off x="1840460" y="44156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sp>
        <p:nvSpPr>
          <p:cNvPr id="150" name="同心圆 149"/>
          <p:cNvSpPr/>
          <p:nvPr/>
        </p:nvSpPr>
        <p:spPr>
          <a:xfrm>
            <a:off x="473445" y="4457919"/>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grpSp>
        <p:nvGrpSpPr>
          <p:cNvPr id="151" name="组合 150"/>
          <p:cNvGrpSpPr/>
          <p:nvPr/>
        </p:nvGrpSpPr>
        <p:grpSpPr>
          <a:xfrm>
            <a:off x="4761028" y="701261"/>
            <a:ext cx="378090" cy="378042"/>
            <a:chOff x="1827622" y="1343919"/>
            <a:chExt cx="2304000" cy="2304000"/>
          </a:xfrm>
          <a:solidFill>
            <a:schemeClr val="accent1"/>
          </a:solidFill>
        </p:grpSpPr>
        <p:sp>
          <p:nvSpPr>
            <p:cNvPr id="152" name="椭圆 151"/>
            <p:cNvSpPr/>
            <p:nvPr/>
          </p:nvSpPr>
          <p:spPr>
            <a:xfrm>
              <a:off x="1827622" y="1343919"/>
              <a:ext cx="2304000" cy="2304000"/>
            </a:xfrm>
            <a:prstGeom prst="ellipse">
              <a:avLst/>
            </a:prstGeom>
            <a:grp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p:cNvGrpSpPr/>
          <p:nvPr/>
        </p:nvGrpSpPr>
        <p:grpSpPr>
          <a:xfrm>
            <a:off x="4289122" y="1994280"/>
            <a:ext cx="378090" cy="378042"/>
            <a:chOff x="1827622" y="1343919"/>
            <a:chExt cx="2304000" cy="2304000"/>
          </a:xfrm>
        </p:grpSpPr>
        <p:sp>
          <p:nvSpPr>
            <p:cNvPr id="155" name="椭圆 154"/>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p:cNvGrpSpPr/>
          <p:nvPr/>
        </p:nvGrpSpPr>
        <p:grpSpPr>
          <a:xfrm>
            <a:off x="3525544" y="3215283"/>
            <a:ext cx="378090" cy="378042"/>
            <a:chOff x="1827622" y="1343919"/>
            <a:chExt cx="2304000" cy="2304000"/>
          </a:xfrm>
        </p:grpSpPr>
        <p:sp>
          <p:nvSpPr>
            <p:cNvPr id="158" name="椭圆 157"/>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3042152" y="554084"/>
            <a:ext cx="559634" cy="559563"/>
            <a:chOff x="1827622" y="1343919"/>
            <a:chExt cx="2304000" cy="2304000"/>
          </a:xfrm>
        </p:grpSpPr>
        <p:sp>
          <p:nvSpPr>
            <p:cNvPr id="161" name="椭圆 16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TextBox 42"/>
          <p:cNvSpPr txBox="1"/>
          <p:nvPr/>
        </p:nvSpPr>
        <p:spPr>
          <a:xfrm>
            <a:off x="4761230" y="1562735"/>
            <a:ext cx="4769485" cy="583565"/>
          </a:xfrm>
          <a:prstGeom prst="rect">
            <a:avLst/>
          </a:prstGeom>
          <a:noFill/>
        </p:spPr>
        <p:txBody>
          <a:bodyPr wrap="square" rtlCol="0">
            <a:spAutoFit/>
            <a:scene3d>
              <a:camera prst="orthographicFront"/>
              <a:lightRig rig="threePt" dir="t"/>
            </a:scene3d>
          </a:bodyPr>
          <a:lstStyle/>
          <a:p>
            <a:pPr algn="l"/>
            <a:r>
              <a:rPr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土地增值税</a:t>
            </a:r>
            <a:r>
              <a:rPr lang="zh-CN" altLang="en-US"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公告概述</a:t>
            </a:r>
            <a:endParaRPr lang="zh-CN" altLang="en-US"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endParaRPr>
          </a:p>
        </p:txBody>
      </p:sp>
      <p:cxnSp>
        <p:nvCxnSpPr>
          <p:cNvPr id="172" name="直接连接符 171"/>
          <p:cNvCxnSpPr/>
          <p:nvPr/>
        </p:nvCxnSpPr>
        <p:spPr>
          <a:xfrm>
            <a:off x="5057842" y="2284413"/>
            <a:ext cx="3829973" cy="0"/>
          </a:xfrm>
          <a:prstGeom prst="line">
            <a:avLst/>
          </a:prstGeom>
          <a:noFill/>
          <a:ln w="28575" cap="flat" cmpd="sng" algn="ctr">
            <a:solidFill>
              <a:srgbClr val="003466"/>
            </a:solidFill>
            <a:prstDash val="solid"/>
          </a:ln>
          <a:effectLst/>
        </p:spPr>
      </p:cxnSp>
      <p:sp>
        <p:nvSpPr>
          <p:cNvPr id="174" name="文本框 2"/>
          <p:cNvSpPr txBox="1"/>
          <p:nvPr/>
        </p:nvSpPr>
        <p:spPr>
          <a:xfrm>
            <a:off x="6228437" y="3337669"/>
            <a:ext cx="1259840" cy="460375"/>
          </a:xfrm>
          <a:prstGeom prst="rect">
            <a:avLst/>
          </a:prstGeom>
          <a:noFill/>
        </p:spPr>
        <p:txBody>
          <a:bodyPr wrap="none" rtlCol="0">
            <a:spAutoFit/>
          </a:bodyPr>
          <a:lstStyle/>
          <a:p>
            <a:r>
              <a:rPr lang="zh-CN" altLang="en-US" sz="2400" b="1" dirty="0" smtClean="0">
                <a:latin typeface="方正小标宋简体" panose="02000000000000000000" charset="-122"/>
                <a:ea typeface="方正小标宋简体" panose="02000000000000000000" charset="-122"/>
                <a:cs typeface="方正小标宋简体" panose="02000000000000000000" charset="-122"/>
              </a:rPr>
              <a:t>何</a:t>
            </a:r>
            <a:r>
              <a:rPr lang="en-US" altLang="zh-CN" sz="2400" b="1" dirty="0" smtClean="0">
                <a:latin typeface="方正小标宋简体" panose="02000000000000000000" charset="-122"/>
                <a:ea typeface="方正小标宋简体" panose="02000000000000000000" charset="-122"/>
                <a:cs typeface="方正小标宋简体" panose="02000000000000000000" charset="-122"/>
              </a:rPr>
              <a:t>      </a:t>
            </a:r>
            <a:r>
              <a:rPr lang="zh-CN" altLang="en-US" sz="2400" b="1" dirty="0" smtClean="0">
                <a:latin typeface="方正小标宋简体" panose="02000000000000000000" charset="-122"/>
                <a:ea typeface="方正小标宋简体" panose="02000000000000000000" charset="-122"/>
                <a:cs typeface="方正小标宋简体" panose="02000000000000000000" charset="-122"/>
              </a:rPr>
              <a:t>捷</a:t>
            </a:r>
            <a:endParaRPr lang="zh-CN" altLang="en-US" sz="2400" b="1" dirty="0">
              <a:latin typeface="方正小标宋简体" panose="02000000000000000000" charset="-122"/>
              <a:ea typeface="方正小标宋简体" panose="02000000000000000000" charset="-122"/>
              <a:cs typeface="方正小标宋简体" panose="02000000000000000000" charset="-122"/>
            </a:endParaRPr>
          </a:p>
        </p:txBody>
      </p:sp>
      <p:sp>
        <p:nvSpPr>
          <p:cNvPr id="175" name="文本框 27"/>
          <p:cNvSpPr txBox="1"/>
          <p:nvPr/>
        </p:nvSpPr>
        <p:spPr>
          <a:xfrm>
            <a:off x="5498961" y="3883129"/>
            <a:ext cx="2609850" cy="398780"/>
          </a:xfrm>
          <a:prstGeom prst="rect">
            <a:avLst/>
          </a:prstGeom>
          <a:noFill/>
        </p:spPr>
        <p:txBody>
          <a:bodyPr wrap="none" rtlCol="0">
            <a:spAutoFit/>
          </a:bodyPr>
          <a:lstStyle/>
          <a:p>
            <a:r>
              <a:rPr lang="zh-CN" altLang="en-US" sz="2000" b="1" dirty="0" smtClean="0">
                <a:latin typeface="方正小标宋简体" panose="02000000000000000000" charset="-122"/>
                <a:ea typeface="方正小标宋简体" panose="02000000000000000000" charset="-122"/>
                <a:cs typeface="方正小标宋简体" panose="02000000000000000000" charset="-122"/>
              </a:rPr>
              <a:t>财产和行为税处</a:t>
            </a:r>
            <a:r>
              <a:rPr lang="en-US" altLang="zh-CN" sz="2000" b="1" dirty="0" smtClean="0">
                <a:latin typeface="方正小标宋简体" panose="02000000000000000000" charset="-122"/>
                <a:ea typeface="方正小标宋简体" panose="02000000000000000000" charset="-122"/>
                <a:cs typeface="方正小标宋简体" panose="02000000000000000000" charset="-122"/>
              </a:rPr>
              <a:t>  </a:t>
            </a:r>
            <a:r>
              <a:rPr lang="zh-CN" altLang="en-US" sz="2000" b="1" dirty="0" smtClean="0">
                <a:latin typeface="方正小标宋简体" panose="02000000000000000000" charset="-122"/>
                <a:ea typeface="方正小标宋简体" panose="02000000000000000000" charset="-122"/>
                <a:cs typeface="方正小标宋简体" panose="02000000000000000000" charset="-122"/>
              </a:rPr>
              <a:t>处长</a:t>
            </a:r>
            <a:endParaRPr lang="zh-CN" altLang="en-US" sz="2000" b="1" dirty="0" smtClean="0">
              <a:latin typeface="方正小标宋简体" panose="02000000000000000000" charset="-122"/>
              <a:ea typeface="方正小标宋简体" panose="02000000000000000000" charset="-122"/>
              <a:cs typeface="方正小标宋简体" panose="02000000000000000000" charset="-122"/>
            </a:endParaRPr>
          </a:p>
        </p:txBody>
      </p:sp>
      <p:sp>
        <p:nvSpPr>
          <p:cNvPr id="177" name="直角三角形 176"/>
          <p:cNvSpPr/>
          <p:nvPr/>
        </p:nvSpPr>
        <p:spPr>
          <a:xfrm flipH="1">
            <a:off x="7812360" y="4008411"/>
            <a:ext cx="1336316" cy="1155642"/>
          </a:xfrm>
          <a:prstGeom prst="rtTriangle">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pic>
        <p:nvPicPr>
          <p:cNvPr id="87" name="Picture 150" descr="05"/>
          <p:cNvPicPr>
            <a:picLocks noChangeAspect="1" noChangeArrowheads="1"/>
          </p:cNvPicPr>
          <p:nvPr/>
        </p:nvPicPr>
        <p:blipFill>
          <a:blip r:embed="rId1" cstate="print"/>
          <a:srcRect l="20464" t="14592" r="16528" b="13185"/>
          <a:stretch>
            <a:fillRect/>
          </a:stretch>
        </p:blipFill>
        <p:spPr bwMode="auto">
          <a:xfrm>
            <a:off x="1331640" y="1779662"/>
            <a:ext cx="1224136" cy="115212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pPr algn="l">
              <a:buClrTx/>
              <a:buSzTx/>
              <a:buFontTx/>
            </a:pPr>
            <a:r>
              <a:rPr lang="zh-CN" altLang="en-US" kern="0" noProof="0" smtClean="0">
                <a:ln>
                  <a:noFill/>
                </a:ln>
                <a:solidFill>
                  <a:schemeClr val="tx1"/>
                </a:solidFill>
                <a:effectLst/>
                <a:uLnTx/>
                <a:uFillTx/>
              </a:rPr>
              <a:t>三个唯一</a:t>
            </a:r>
            <a:endParaRPr lang="zh-CN" altLang="en-US" kern="0" noProof="0" smtClean="0">
              <a:ln>
                <a:noFill/>
              </a:ln>
              <a:solidFill>
                <a:schemeClr val="tx1"/>
              </a:solidFill>
              <a:effectLst/>
              <a:uLnTx/>
              <a:uFillTx/>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2775987" y="2154704"/>
            <a:ext cx="474617" cy="568922"/>
            <a:chOff x="685009" y="1514252"/>
            <a:chExt cx="365522" cy="438150"/>
          </a:xfrm>
        </p:grpSpPr>
        <p:sp>
          <p:nvSpPr>
            <p:cNvPr id="6"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7"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altLang="en-US" dirty="0">
                  <a:solidFill>
                    <a:schemeClr val="bg1"/>
                  </a:solidFill>
                  <a:latin typeface="Arial" panose="020B0604020202020204" pitchFamily="34" charset="0"/>
                  <a:cs typeface="Arial" panose="020B0604020202020204" pitchFamily="34" charset="0"/>
                </a:rPr>
                <a:t>2</a:t>
              </a:r>
              <a:endParaRPr lang="en-US" altLang="en-US"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538220" y="1054100"/>
            <a:ext cx="5345430" cy="70675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smtClean="0">
                <a:solidFill>
                  <a:schemeClr val="tx1"/>
                </a:solidFill>
                <a:effectLst>
                  <a:outerShdw blurRad="38100" dist="19050" dir="2700000" algn="tl" rotWithShape="0">
                    <a:schemeClr val="dk1">
                      <a:alpha val="40000"/>
                    </a:schemeClr>
                  </a:outerShdw>
                </a:effectLst>
                <a:uLnTx/>
                <a:uFillTx/>
                <a:sym typeface="+mn-ea"/>
              </a:rPr>
              <a:t>唯一一个专为房地产调控而设立的税种</a:t>
            </a:r>
            <a:endParaRPr lang="zh-CN"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endPar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grpSp>
        <p:nvGrpSpPr>
          <p:cNvPr id="2" name="组合 1"/>
          <p:cNvGrpSpPr/>
          <p:nvPr/>
        </p:nvGrpSpPr>
        <p:grpSpPr>
          <a:xfrm>
            <a:off x="2782337" y="3472964"/>
            <a:ext cx="474617" cy="568922"/>
            <a:chOff x="685009" y="1514252"/>
            <a:chExt cx="365522" cy="438150"/>
          </a:xfrm>
        </p:grpSpPr>
        <p:sp>
          <p:nvSpPr>
            <p:cNvPr id="3"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altLang="en-US" dirty="0">
                  <a:solidFill>
                    <a:schemeClr val="bg1"/>
                  </a:solidFill>
                  <a:latin typeface="Arial" panose="020B0604020202020204" pitchFamily="34" charset="0"/>
                  <a:cs typeface="Arial" panose="020B0604020202020204" pitchFamily="34" charset="0"/>
                </a:rPr>
                <a:t>3</a:t>
              </a:r>
              <a:endParaRPr lang="en-US" altLang="en-US" dirty="0">
                <a:solidFill>
                  <a:schemeClr val="bg1"/>
                </a:solidFill>
                <a:latin typeface="Arial" panose="020B0604020202020204" pitchFamily="34" charset="0"/>
                <a:cs typeface="Arial" panose="020B0604020202020204" pitchFamily="34" charset="0"/>
              </a:endParaRPr>
            </a:p>
          </p:txBody>
        </p:sp>
      </p:grpSp>
      <p:sp>
        <p:nvSpPr>
          <p:cNvPr id="9" name="文本框 8"/>
          <p:cNvSpPr txBox="1"/>
          <p:nvPr/>
        </p:nvSpPr>
        <p:spPr>
          <a:xfrm>
            <a:off x="3589020" y="2174875"/>
            <a:ext cx="5345430" cy="70675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smtClean="0">
                <a:solidFill>
                  <a:schemeClr val="tx1"/>
                </a:solidFill>
                <a:effectLst>
                  <a:outerShdw blurRad="38100" dist="19050" dir="2700000" algn="tl" rotWithShape="0">
                    <a:schemeClr val="dk1">
                      <a:alpha val="40000"/>
                    </a:schemeClr>
                  </a:outerShdw>
                </a:effectLst>
                <a:uLnTx/>
                <a:uFillTx/>
                <a:sym typeface="+mn-ea"/>
              </a:rPr>
              <a:t>唯一一个实行超率累进税率的税种</a:t>
            </a:r>
            <a:endParaRPr lang="zh-CN"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endPar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1" name="文本框 10"/>
          <p:cNvSpPr txBox="1"/>
          <p:nvPr/>
        </p:nvSpPr>
        <p:spPr>
          <a:xfrm>
            <a:off x="3589020" y="3369310"/>
            <a:ext cx="5345430" cy="70675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smtClean="0">
                <a:solidFill>
                  <a:schemeClr val="tx1"/>
                </a:solidFill>
                <a:effectLst>
                  <a:outerShdw blurRad="38100" dist="19050" dir="2700000" algn="tl" rotWithShape="0">
                    <a:schemeClr val="dk1">
                      <a:alpha val="40000"/>
                    </a:schemeClr>
                  </a:outerShdw>
                </a:effectLst>
                <a:uLnTx/>
                <a:uFillTx/>
                <a:sym typeface="+mn-ea"/>
              </a:rPr>
              <a:t>唯一一个需要税务机关审核后申报的税种</a:t>
            </a:r>
            <a:endParaRPr lang="zh-CN"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endPar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P spid="9"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开发费用</a:t>
            </a:r>
            <a:r>
              <a:rPr lang="en-US" altLang="zh-CN">
                <a:sym typeface="+mn-ea"/>
              </a:rPr>
              <a:t>-</a:t>
            </a:r>
            <a:r>
              <a:rPr>
                <a:sym typeface="+mn-ea"/>
              </a:rPr>
              <a:t>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833370" y="1085215"/>
            <a:ext cx="5883275" cy="3323590"/>
          </a:xfrm>
          <a:prstGeom prst="rect">
            <a:avLst/>
          </a:prstGeom>
          <a:noFill/>
        </p:spPr>
        <p:txBody>
          <a:bodyPr wrap="square" lIns="0" tIns="0" rIns="0" bIns="0" rtlCol="0">
            <a:spAutoFit/>
          </a:bodyPr>
          <a:p>
            <a:pPr fontAlgn="auto">
              <a:lnSpc>
                <a:spcPct val="150000"/>
              </a:lnSpc>
            </a:pPr>
            <a:r>
              <a:rPr lang="en-US" alt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（1）符合政策规定属于土地成本以及开发成本的项目均可作为开发费用的基数计算进行扣除。</a:t>
            </a:r>
            <a:endPar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50000"/>
              </a:lnSpc>
            </a:pPr>
            <a:r>
              <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（2）未竣工房地产购入后再转让的，属于房地产开发项目的，购入成本可作为开发费用的基数计算进行扣除。</a:t>
            </a:r>
            <a:endPar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6095365" cy="407035"/>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开发费用</a:t>
            </a:r>
            <a:r>
              <a:rPr lang="en-US" altLang="zh-CN">
                <a:sym typeface="+mn-ea"/>
              </a:rPr>
              <a:t>-8</a:t>
            </a:r>
            <a:r>
              <a:rPr>
                <a:sym typeface="+mn-ea"/>
              </a:rPr>
              <a:t>月份拟补充执行口径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799080" y="722630"/>
            <a:ext cx="5883275" cy="3569970"/>
          </a:xfrm>
          <a:prstGeom prst="rect">
            <a:avLst/>
          </a:prstGeom>
          <a:noFill/>
        </p:spPr>
        <p:txBody>
          <a:bodyPr wrap="square" lIns="0" tIns="0" rIns="0" bIns="0" rtlCol="0">
            <a:spAutoFit/>
          </a:bodyPr>
          <a:p>
            <a:pPr fontAlgn="auto">
              <a:lnSpc>
                <a:spcPct val="100000"/>
              </a:lnSpc>
            </a:pPr>
            <a:r>
              <a:rPr lang="en-US" alt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根据财税字〔1995〕48号规定，可予以扣除的代收费用需要满足两个条件，</a:t>
            </a:r>
            <a:endPar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一是县级及县级以上人民政府要求代收的，二是代收费用是计入房价中向购买方一并收取的（即销售合同要写明且价款包含在不动产销售发票中。</a:t>
            </a:r>
            <a:endPar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例如依据《宁波市物业专项维修资金管理办法》规定：交给政府部门的专项维修资金由房地产开发企业在交付时向业主收取后再上交，不计入房价。因此，其属代收代交费用，但不属于符合条件的可以扣除的代收费用，也不属于房地产开发企业直接向政府缴纳的相关费用，不符合市局指引规定，不得作为开发成本。）。</a:t>
            </a:r>
            <a:endPar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符合可予以扣除条件的代收费用，不能作为加计扣除的基数以及房地产开发费用计算基数（其中：土地增值税申报表中代收费用也单独列支，不属于土地成本以及开发成本内细分项目）。</a:t>
            </a:r>
            <a:endPar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6095365" cy="407035"/>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成本费用扣除标准</a:t>
            </a:r>
            <a:r>
              <a:rPr lang="en-US" altLang="zh-CN">
                <a:sym typeface="+mn-ea"/>
              </a:rPr>
              <a:t>-8</a:t>
            </a:r>
            <a:r>
              <a:rPr>
                <a:sym typeface="+mn-ea"/>
              </a:rPr>
              <a:t>月份拟补充执行口径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799080" y="722630"/>
            <a:ext cx="5883275" cy="3693160"/>
          </a:xfrm>
          <a:prstGeom prst="rect">
            <a:avLst/>
          </a:prstGeom>
          <a:noFill/>
        </p:spPr>
        <p:txBody>
          <a:bodyPr wrap="square" lIns="0" tIns="0" rIns="0" bIns="0" rtlCol="0">
            <a:spAutoFit/>
          </a:bodyPr>
          <a:p>
            <a:pPr fontAlgn="auto">
              <a:lnSpc>
                <a:spcPct val="100000"/>
              </a:lnSpc>
            </a:pPr>
            <a:r>
              <a:rPr lang="en-US" alt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alt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对于还未支付的需要重点结合发票、合同、施工单、结算单等相关材料验证相关服务是否发生。</a:t>
            </a:r>
            <a:endParaRPr lang="zh-CN" alt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en-US" altLang="zh-CN"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在清算时点建安成本支付情况按照工程进度款支付要求履行，未支付部分未超过合同工程进度款支付限定时间的，结合发票等资料审核后无问题的予以认可实际已发生，可以扣除（其中工程进度款支付要求为合同条款约定）。</a:t>
            </a:r>
            <a:endParaRPr lang="zh-CN" alt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en-US" altLang="zh-CN"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在清算时点建安成本支付情况按照工程进度款支付要求履行，未支付部分超过合同工程进度款支付限定时间的，对于未按照合同约定时间支付的款项，需要提交相关佐证材料（法院判决债权成立但尚未支付的、劳动仲裁部门仲裁明确债权成立但尚未支付的），无法提供的未支付部分不得扣除。</a:t>
            </a:r>
            <a:endParaRPr lang="zh-CN" alt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6095365" cy="407035"/>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工抵房</a:t>
            </a:r>
            <a:r>
              <a:rPr lang="en-US" altLang="zh-CN">
                <a:sym typeface="+mn-ea"/>
              </a:rPr>
              <a:t>-8</a:t>
            </a:r>
            <a:r>
              <a:rPr>
                <a:sym typeface="+mn-ea"/>
              </a:rPr>
              <a:t>月份拟补充执行口径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799080" y="722630"/>
            <a:ext cx="5883275" cy="3446780"/>
          </a:xfrm>
          <a:prstGeom prst="rect">
            <a:avLst/>
          </a:prstGeom>
          <a:noFill/>
        </p:spPr>
        <p:txBody>
          <a:bodyPr wrap="square" lIns="0" tIns="0" rIns="0" bIns="0" rtlCol="0">
            <a:spAutoFit/>
          </a:bodyPr>
          <a:p>
            <a:pPr fontAlgn="auto">
              <a:lnSpc>
                <a:spcPct val="100000"/>
              </a:lnSpc>
            </a:pPr>
            <a:r>
              <a:rPr lang="en-US" alt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目前的工抵房协议一般应理解为对债务偿还的方式的改变，即从现金支付变为实物支付或者是实物担保支付。</a:t>
            </a:r>
            <a:endPar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en-US" altLang="zh-CN"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1、工抵房必须不动产权证登记给债权方，才可以证明债务已实际履行（网签合同不认可）；</a:t>
            </a:r>
            <a:endPar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00000"/>
              </a:lnSpc>
            </a:pPr>
            <a:r>
              <a:rPr lang="en-US" altLang="zh-CN"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双方（房地产开发企业与债权方）、或者三方及多方（例如总公司其他项目偿还，涉及以物抵债房屋所有方、总公司、房地产开发企业、债权方）签订的债权债务变更履行协议以及能证明债权债务消灭的相关协议等（例如双方签订的工抵房协议、四方签订的债权债务变更协议等）。</a:t>
            </a:r>
            <a:endParaRPr lang="zh-CN" alt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矩形 47"/>
          <p:cNvSpPr>
            <a:spLocks noChangeArrowheads="1"/>
          </p:cNvSpPr>
          <p:nvPr/>
        </p:nvSpPr>
        <p:spPr bwMode="auto">
          <a:xfrm>
            <a:off x="4451985" y="1527810"/>
            <a:ext cx="4192270" cy="178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buNone/>
            </a:pPr>
            <a:r>
              <a:rPr lang="en-US" sz="1800" b="1" dirty="0" smtClean="0">
                <a:latin typeface="楷体" panose="02010609060101010101" pitchFamily="49" charset="-122"/>
                <a:ea typeface="楷体" panose="02010609060101010101" pitchFamily="49" charset="-122"/>
              </a:rPr>
              <a:t>    </a:t>
            </a:r>
            <a:r>
              <a:rPr sz="1800" b="1" dirty="0" smtClean="0">
                <a:latin typeface="楷体" panose="02010609060101010101" pitchFamily="49" charset="-122"/>
                <a:ea typeface="楷体" panose="02010609060101010101" pitchFamily="49" charset="-122"/>
              </a:rPr>
              <a:t>22.1相关成本费用认定时间的执行口径</a:t>
            </a:r>
            <a:endParaRPr sz="1800" b="1" dirty="0" smtClean="0">
              <a:latin typeface="楷体" panose="02010609060101010101" pitchFamily="49" charset="-122"/>
              <a:ea typeface="楷体" panose="02010609060101010101" pitchFamily="49" charset="-122"/>
            </a:endParaRPr>
          </a:p>
          <a:p>
            <a:pPr algn="just">
              <a:lnSpc>
                <a:spcPct val="120000"/>
              </a:lnSpc>
              <a:buNone/>
            </a:pPr>
            <a:r>
              <a:rPr lang="en-US" sz="1800" b="1" dirty="0" smtClean="0">
                <a:latin typeface="楷体" panose="02010609060101010101" pitchFamily="49" charset="-122"/>
                <a:ea typeface="楷体" panose="02010609060101010101" pitchFamily="49" charset="-122"/>
              </a:rPr>
              <a:t>    </a:t>
            </a:r>
            <a:r>
              <a:rPr sz="1800" b="1" dirty="0" smtClean="0">
                <a:latin typeface="楷体" panose="02010609060101010101" pitchFamily="49" charset="-122"/>
                <a:ea typeface="楷体" panose="02010609060101010101" pitchFamily="49" charset="-122"/>
              </a:rPr>
              <a:t>截止清算审核结论出具前取得相关合法凭证、实际发生的，可作为相关成本费用进行扣除。</a:t>
            </a:r>
            <a:endParaRPr sz="1800" b="1" dirty="0" smtClean="0">
              <a:latin typeface="楷体" panose="02010609060101010101" pitchFamily="49" charset="-122"/>
              <a:ea typeface="楷体" panose="02010609060101010101" pitchFamily="49" charset="-122"/>
            </a:endParaRPr>
          </a:p>
        </p:txBody>
      </p:sp>
      <p:grpSp>
        <p:nvGrpSpPr>
          <p:cNvPr id="115" name="组合 114"/>
          <p:cNvGrpSpPr/>
          <p:nvPr/>
        </p:nvGrpSpPr>
        <p:grpSpPr>
          <a:xfrm>
            <a:off x="566187" y="1156570"/>
            <a:ext cx="3498123" cy="3321781"/>
            <a:chOff x="4332172" y="1706370"/>
            <a:chExt cx="4062413" cy="3857625"/>
          </a:xfrm>
        </p:grpSpPr>
        <p:pic>
          <p:nvPicPr>
            <p:cNvPr id="116" name="图片 6" descr="mac white.png"/>
            <p:cNvPicPr>
              <a:picLocks noChangeAspect="1"/>
            </p:cNvPicPr>
            <p:nvPr/>
          </p:nvPicPr>
          <p:blipFill>
            <a:blip r:embed="rId1" cstate="print"/>
            <a:srcRect/>
            <a:stretch>
              <a:fillRect/>
            </a:stretch>
          </p:blipFill>
          <p:spPr bwMode="auto">
            <a:xfrm>
              <a:off x="4332172" y="1706370"/>
              <a:ext cx="4062413" cy="3857625"/>
            </a:xfrm>
            <a:prstGeom prst="rect">
              <a:avLst/>
            </a:prstGeom>
            <a:noFill/>
            <a:ln w="9525">
              <a:noFill/>
              <a:miter lim="800000"/>
              <a:headEnd/>
              <a:tailEnd/>
            </a:ln>
          </p:spPr>
        </p:pic>
        <p:sp>
          <p:nvSpPr>
            <p:cNvPr id="117" name="矩形 116"/>
            <p:cNvSpPr/>
            <p:nvPr/>
          </p:nvSpPr>
          <p:spPr>
            <a:xfrm>
              <a:off x="4486604" y="1936377"/>
              <a:ext cx="3514395" cy="212463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dirty="0"/>
              <a:t>其他公告执行口径</a:t>
            </a:r>
            <a:endParaRPr dirty="0"/>
          </a:p>
        </p:txBody>
      </p:sp>
      <p:pic>
        <p:nvPicPr>
          <p:cNvPr id="1027" name="Picture 3"/>
          <p:cNvPicPr>
            <a:picLocks noChangeAspect="1" noChangeArrowheads="1"/>
          </p:cNvPicPr>
          <p:nvPr/>
        </p:nvPicPr>
        <p:blipFill>
          <a:blip r:embed="rId2" cstate="print"/>
          <a:srcRect/>
          <a:stretch>
            <a:fillRect/>
          </a:stretch>
        </p:blipFill>
        <p:spPr bwMode="auto">
          <a:xfrm>
            <a:off x="0" y="0"/>
            <a:ext cx="684337" cy="843558"/>
          </a:xfrm>
          <a:prstGeom prst="rect">
            <a:avLst/>
          </a:prstGeom>
          <a:noFill/>
          <a:ln w="9525">
            <a:noFill/>
            <a:miter lim="800000"/>
            <a:headEnd/>
            <a:tailEnd/>
          </a:ln>
        </p:spPr>
      </p:pic>
      <p:pic>
        <p:nvPicPr>
          <p:cNvPr id="27" name="Picture 150" descr="05"/>
          <p:cNvPicPr>
            <a:picLocks noChangeAspect="1" noChangeArrowheads="1"/>
          </p:cNvPicPr>
          <p:nvPr/>
        </p:nvPicPr>
        <p:blipFill>
          <a:blip r:embed="rId3" cstate="print"/>
          <a:srcRect l="20464" t="14592" r="16528" b="13185"/>
          <a:stretch>
            <a:fillRect/>
          </a:stretch>
        </p:blipFill>
        <p:spPr bwMode="auto">
          <a:xfrm>
            <a:off x="0" y="0"/>
            <a:ext cx="683568" cy="62753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1000" fill="hold"/>
                                        <p:tgtEl>
                                          <p:spTgt spid="115"/>
                                        </p:tgtEl>
                                        <p:attrNameLst>
                                          <p:attrName>ppt_w</p:attrName>
                                        </p:attrNameLst>
                                      </p:cBhvr>
                                      <p:tavLst>
                                        <p:tav tm="0">
                                          <p:val>
                                            <p:fltVal val="0"/>
                                          </p:val>
                                        </p:tav>
                                        <p:tav tm="100000">
                                          <p:val>
                                            <p:strVal val="#ppt_w"/>
                                          </p:val>
                                        </p:tav>
                                      </p:tavLst>
                                    </p:anim>
                                    <p:anim calcmode="lin" valueType="num">
                                      <p:cBhvr>
                                        <p:cTn id="8" dur="1000" fill="hold"/>
                                        <p:tgtEl>
                                          <p:spTgt spid="115"/>
                                        </p:tgtEl>
                                        <p:attrNameLst>
                                          <p:attrName>ppt_h</p:attrName>
                                        </p:attrNameLst>
                                      </p:cBhvr>
                                      <p:tavLst>
                                        <p:tav tm="0">
                                          <p:val>
                                            <p:fltVal val="0"/>
                                          </p:val>
                                        </p:tav>
                                        <p:tav tm="100000">
                                          <p:val>
                                            <p:strVal val="#ppt_h"/>
                                          </p:val>
                                        </p:tav>
                                      </p:tavLst>
                                    </p:anim>
                                    <p:animEffect transition="in" filter="fade">
                                      <p:cBhvr>
                                        <p:cTn id="9" dur="1000"/>
                                        <p:tgtEl>
                                          <p:spTgt spid="115"/>
                                        </p:tgtEl>
                                      </p:cBhvr>
                                    </p:animEffect>
                                  </p:childTnLst>
                                </p:cTn>
                              </p:par>
                              <p:par>
                                <p:cTn id="10" presetID="22" presetClass="entr" presetSubtype="2" fill="hold" grpId="0" nodeType="withEffect">
                                  <p:stCondLst>
                                    <p:cond delay="250"/>
                                  </p:stCondLst>
                                  <p:childTnLst>
                                    <p:set>
                                      <p:cBhvr>
                                        <p:cTn id="11" dur="1" fill="hold">
                                          <p:stCondLst>
                                            <p:cond delay="0"/>
                                          </p:stCondLst>
                                        </p:cTn>
                                        <p:tgtEl>
                                          <p:spTgt spid="99"/>
                                        </p:tgtEl>
                                        <p:attrNameLst>
                                          <p:attrName>style.visibility</p:attrName>
                                        </p:attrNameLst>
                                      </p:cBhvr>
                                      <p:to>
                                        <p:strVal val="visible"/>
                                      </p:to>
                                    </p:set>
                                    <p:animEffect transition="in" filter="wipe(right)">
                                      <p:cBhvr>
                                        <p:cTn id="12"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553335"/>
          </a:xfrm>
          <a:prstGeom prst="rect">
            <a:avLst/>
          </a:prstGeom>
          <a:noFill/>
        </p:spPr>
        <p:txBody>
          <a:bodyPr wrap="square" rtlCol="0">
            <a:spAutoFit/>
          </a:bodyPr>
          <a:p>
            <a:r>
              <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八、清算程序规定</a:t>
            </a:r>
            <a:endPar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（一）清算手续</a:t>
            </a:r>
            <a:endParaRPr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凡符合应办理土地增值税清算条件的房地产开发项目，纳税人应在满足条件之日起90日内到主管税务机关办理清算手续。</a:t>
            </a:r>
            <a:endParaRPr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凡主管税务机关要求纳税人办理土地增值税清算手续的房地产开发项目，由主管税务机关出具《土地增值税清算通知书》，纳税人应在收到《土地增值税清算通知书》之日起90日内办理清算手续。</a:t>
            </a:r>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278130" y="627380"/>
            <a:ext cx="8336280" cy="4399915"/>
          </a:xfrm>
          <a:prstGeom prst="rect">
            <a:avLst/>
          </a:prstGeom>
          <a:noFill/>
        </p:spPr>
        <p:txBody>
          <a:bodyPr wrap="square" rtlCol="0">
            <a:spAutoFit/>
          </a:bodyPr>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纳税人在办理清算手续时，应提交以下清算资料，填写土地增值税清算材料清单并注明提交日期：</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1.土地增值税清算申报表、相关附表及底稿；</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2.房地产开发项目立项、开发、销售等基本情况；</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3.国有土地使用权出让合同、不动产权证及支付凭证；《建设工程规划许可证》等各类许可证书、测绘报告、竣工验收证明、竣工决算报表；拆迁（回迁）合同以及相关凭证；各类合同和有效凭证；商品房购销统计表、明细表；发票台账等与转让房地产的收入、成本和费用有关的证明资料；</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4.纳税人委托税务中介机构审核鉴证的清算项目，还应报送中介机构出具的《土地增值税清算税款鉴证报告》；</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5.主管税务机关要求报送的其他与土地增值税清算有关的证明资料等。</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纳税人应对清算资料的真实性、准确性和有效性负责。</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endParaRPr lang="zh-CN" altLang="en-US" sz="200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476625"/>
          </a:xfrm>
          <a:prstGeom prst="rect">
            <a:avLst/>
          </a:prstGeom>
          <a:noFill/>
        </p:spPr>
        <p:txBody>
          <a:bodyPr wrap="square" rtlCol="0">
            <a:spAutoFit/>
          </a:bodyPr>
          <a:p>
            <a:r>
              <a:rPr lang="zh-CN" altLang="en-US" sz="2000" b="1">
                <a:solidFill>
                  <a:schemeClr val="tx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（二）清算受理</a:t>
            </a:r>
            <a:endParaRPr lang="zh-CN" altLang="en-US" sz="2000" b="1">
              <a:solidFill>
                <a:schemeClr val="tx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主管税务机关收到纳税人提交的清算资料后，应在10个工作日内作出是否受理的决定。</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对符合清算条件且报送资料完备的，予以受理，出具《土地增值税清算受理通知书》。</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对符合清算条件但报送的资料不全的，应出具《土地增值税清算资料补正通知书》，并要求纳税人在30日内补报，纳税人在规定的期限内补齐清算资料后，予以受理，出具《土地增值税清算受理通知书》。纳税人补报清算资料的时间不计入清算受理决定时间。</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对不符合清算条件的，不予受理，并出具《土地增值税清算不予受理通知书》。</a:t>
            </a: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755650" y="988060"/>
            <a:ext cx="7757795" cy="2553335"/>
          </a:xfrm>
          <a:prstGeom prst="rect">
            <a:avLst/>
          </a:prstGeom>
          <a:noFill/>
        </p:spPr>
        <p:txBody>
          <a:bodyPr wrap="square" rtlCol="0">
            <a:spAutoFit/>
          </a:bodyPr>
          <a:p>
            <a:r>
              <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（三）清算审核</a:t>
            </a:r>
            <a:endPar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主管税务机关应自受理纳税人清算之日起90日内完成清算审核并出具《土地增值税清算审核结论通知书》。</a:t>
            </a:r>
            <a:r>
              <a:rPr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符合核定征收条件的，向纳税人出具《土地增值税核定征收通知书》，自发出通知书之日起90日内完成核定征收核查并出具《土地增值税清算审核结论通知书》。</a:t>
            </a:r>
            <a:endParaRPr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清算审核在90日内完成确有困难的,经县以上税务局（分局）局长批准，可以适当延长审核期限，但延长期限不得超过90日。</a:t>
            </a:r>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784600"/>
          </a:xfrm>
          <a:prstGeom prst="rect">
            <a:avLst/>
          </a:prstGeom>
          <a:noFill/>
        </p:spPr>
        <p:txBody>
          <a:bodyPr wrap="square" rtlCol="0">
            <a:spAutoFit/>
          </a:bodyPr>
          <a:p>
            <a:r>
              <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（四）清算申报</a:t>
            </a:r>
            <a:endPar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纳税人应在收到《土地增值税清算受理通知书》当日办理初次清算申报。土地增值税清算税款所属期起止时间为该项目首次取得销售收入时至办理初次清算申报的上季度季末。</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人应在收到《土地增值税清算审核结论通知书》后次月15日内重新办理清算申报，进行补税或退税。15日是法定休假日或申报期限内有连续3日以上法定休假日的，按《中华人民共和国税收征收管理法实施细则》第一百零九条的规定顺延。</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房地产开发项目自清算受理所在季度的季初起至清算审核结束期间转让的房地产，不再预征土地增值税，纳税人应在收到《土地增值税清算审核结论通知书》后的第一个土地增值税按期申报纳税期限内，按照尾盘转让的政策一次性申报缴纳相应的税款。</a:t>
            </a: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dirty="0" smtClean="0">
                <a:ln>
                  <a:noFill/>
                </a:ln>
                <a:solidFill>
                  <a:schemeClr val="tx1"/>
                </a:solidFill>
                <a:effectLst/>
                <a:uLnTx/>
                <a:uFillTx/>
                <a:sym typeface="+mn-ea"/>
              </a:rPr>
              <a:t>预征管理</a:t>
            </a:r>
            <a:endParaRPr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676525"/>
          </a:xfrm>
          <a:prstGeom prst="rect">
            <a:avLst/>
          </a:prstGeom>
          <a:noFill/>
        </p:spPr>
        <p:txBody>
          <a:bodyPr wrap="square" rtlCol="0">
            <a:spAutoFit/>
          </a:bodyPr>
          <a:p>
            <a:pPr algn="l"/>
            <a:r>
              <a:rPr lang="en-US" altLang="zh-CN" sz="28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同一清算单位中包含普通住宅、非普通住宅、其他类型房地产的，应</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分别核算收入</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土地增值税预征</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纳税义务时间</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为签订合同当日（“合同”指商品房买卖合同，认购协议等不符合合同要件的不属于此范围）。</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土地增值税预征申报</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纳税期限</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为按季申报缴纳（税款所属期2022年7月1日以后）。</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739380" cy="407035"/>
          </a:xfrm>
          <a:prstGeom prst="rect">
            <a:avLst/>
          </a:prstGeom>
        </p:spPr>
        <p:txBody>
          <a:bodyPr/>
          <a:p>
            <a:r>
              <a:rPr kern="0" noProof="0" smtClean="0">
                <a:ln>
                  <a:noFill/>
                </a:ln>
                <a:solidFill>
                  <a:schemeClr val="tx1"/>
                </a:solidFill>
                <a:effectLst/>
                <a:uLnTx/>
                <a:uFillTx/>
                <a:sym typeface="+mn-ea"/>
              </a:rPr>
              <a:t>公告解读-清算申报时限的管理规定</a:t>
            </a:r>
            <a:endParaRPr kern="0" noProof="0" smtClean="0">
              <a:ln>
                <a:noFill/>
              </a:ln>
              <a:solidFill>
                <a:schemeClr val="tx1"/>
              </a:solidFill>
              <a:effectLst/>
              <a:uLnTx/>
              <a:uFillTx/>
            </a:endParaRPr>
          </a:p>
        </p:txBody>
      </p:sp>
      <p:sp>
        <p:nvSpPr>
          <p:cNvPr id="7" name="文本框 6"/>
          <p:cNvSpPr txBox="1"/>
          <p:nvPr/>
        </p:nvSpPr>
        <p:spPr>
          <a:xfrm>
            <a:off x="969645" y="834390"/>
            <a:ext cx="929005" cy="645160"/>
          </a:xfrm>
          <a:prstGeom prst="rect">
            <a:avLst/>
          </a:prstGeom>
          <a:noFill/>
        </p:spPr>
        <p:txBody>
          <a:bodyPr wrap="square" rtlCol="0">
            <a:spAutoFit/>
          </a:bodyPr>
          <a:p>
            <a:r>
              <a:rPr lang="zh-CN" altLang="en-US"/>
              <a:t>应清算</a:t>
            </a:r>
            <a:endParaRPr lang="en-US" altLang="zh-CN"/>
          </a:p>
          <a:p>
            <a:endParaRPr lang="en-US" altLang="zh-CN"/>
          </a:p>
        </p:txBody>
      </p:sp>
      <p:sp>
        <p:nvSpPr>
          <p:cNvPr id="4" name="下箭头 3"/>
          <p:cNvSpPr/>
          <p:nvPr/>
        </p:nvSpPr>
        <p:spPr>
          <a:xfrm>
            <a:off x="1388745" y="1188720"/>
            <a:ext cx="76200" cy="3625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85140" y="1717040"/>
            <a:ext cx="1530985" cy="737235"/>
          </a:xfrm>
          <a:prstGeom prst="rect">
            <a:avLst/>
          </a:prstGeom>
          <a:noFill/>
          <a:ln>
            <a:solidFill>
              <a:schemeClr val="tx1"/>
            </a:solidFill>
            <a:prstDash val="solid"/>
          </a:ln>
        </p:spPr>
        <p:txBody>
          <a:bodyPr wrap="square" rtlCol="0">
            <a:spAutoFit/>
          </a:bodyPr>
          <a:p>
            <a:r>
              <a:rPr lang="en-US" altLang="zh-CN" sz="1400"/>
              <a:t>90</a:t>
            </a:r>
            <a:r>
              <a:rPr lang="zh-CN" altLang="en-US" sz="1400"/>
              <a:t>日内办理清算手续</a:t>
            </a:r>
            <a:r>
              <a:rPr lang="en-US" altLang="zh-CN" sz="1400"/>
              <a:t>,</a:t>
            </a:r>
            <a:r>
              <a:rPr lang="zh-CN" altLang="en-US" sz="1400"/>
              <a:t>材料清单（注明日期）</a:t>
            </a:r>
            <a:endParaRPr lang="zh-CN" altLang="en-US" sz="1400"/>
          </a:p>
        </p:txBody>
      </p:sp>
      <p:sp>
        <p:nvSpPr>
          <p:cNvPr id="8" name="右箭头 7"/>
          <p:cNvSpPr/>
          <p:nvPr/>
        </p:nvSpPr>
        <p:spPr>
          <a:xfrm>
            <a:off x="2138680" y="1940560"/>
            <a:ext cx="271145" cy="76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9" name="文本框 8"/>
          <p:cNvSpPr txBox="1"/>
          <p:nvPr/>
        </p:nvSpPr>
        <p:spPr>
          <a:xfrm>
            <a:off x="2532380" y="1747520"/>
            <a:ext cx="2183130" cy="460375"/>
          </a:xfrm>
          <a:prstGeom prst="rect">
            <a:avLst/>
          </a:prstGeom>
          <a:noFill/>
          <a:ln>
            <a:solidFill>
              <a:schemeClr val="tx1"/>
            </a:solidFill>
            <a:prstDash val="solid"/>
          </a:ln>
        </p:spPr>
        <p:txBody>
          <a:bodyPr wrap="square" rtlCol="0">
            <a:spAutoFit/>
          </a:bodyPr>
          <a:p>
            <a:r>
              <a:rPr lang="zh-CN" altLang="en-US" sz="1200"/>
              <a:t>不符合清算条件的，不予受理，发放不予受理通知书</a:t>
            </a:r>
            <a:endParaRPr lang="zh-CN" altLang="en-US" sz="1200"/>
          </a:p>
        </p:txBody>
      </p:sp>
      <p:sp>
        <p:nvSpPr>
          <p:cNvPr id="11" name="下箭头 10"/>
          <p:cNvSpPr/>
          <p:nvPr/>
        </p:nvSpPr>
        <p:spPr>
          <a:xfrm>
            <a:off x="1388745" y="2434590"/>
            <a:ext cx="76200" cy="317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83515" y="2752725"/>
            <a:ext cx="1905000" cy="953135"/>
          </a:xfrm>
          <a:prstGeom prst="rect">
            <a:avLst/>
          </a:prstGeom>
          <a:noFill/>
          <a:ln>
            <a:solidFill>
              <a:schemeClr val="tx1"/>
            </a:solidFill>
            <a:prstDash val="solid"/>
          </a:ln>
        </p:spPr>
        <p:txBody>
          <a:bodyPr wrap="square" rtlCol="0">
            <a:spAutoFit/>
          </a:bodyPr>
          <a:p>
            <a:r>
              <a:rPr lang="zh-CN" altLang="en-US" sz="1400"/>
              <a:t>符合清算条件的：受理（受理通知书）。注：目前受理时间的规定</a:t>
            </a:r>
            <a:r>
              <a:rPr lang="en-US" altLang="zh-CN" sz="1400"/>
              <a:t>10</a:t>
            </a:r>
            <a:r>
              <a:rPr lang="zh-CN" altLang="en-US" sz="1400"/>
              <a:t>个工作日</a:t>
            </a:r>
            <a:endParaRPr lang="zh-CN" altLang="en-US" sz="1400"/>
          </a:p>
        </p:txBody>
      </p:sp>
      <p:sp>
        <p:nvSpPr>
          <p:cNvPr id="13" name="右箭头 12"/>
          <p:cNvSpPr/>
          <p:nvPr/>
        </p:nvSpPr>
        <p:spPr>
          <a:xfrm>
            <a:off x="2089150" y="2903855"/>
            <a:ext cx="313690" cy="76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14" name="文本框 13"/>
          <p:cNvSpPr txBox="1"/>
          <p:nvPr/>
        </p:nvSpPr>
        <p:spPr>
          <a:xfrm>
            <a:off x="2622550" y="2752725"/>
            <a:ext cx="1966595" cy="645160"/>
          </a:xfrm>
          <a:prstGeom prst="rect">
            <a:avLst/>
          </a:prstGeom>
          <a:noFill/>
          <a:ln>
            <a:solidFill>
              <a:schemeClr val="tx1"/>
            </a:solidFill>
            <a:prstDash val="solid"/>
          </a:ln>
        </p:spPr>
        <p:txBody>
          <a:bodyPr wrap="square" rtlCol="0">
            <a:spAutoFit/>
          </a:bodyPr>
          <a:p>
            <a:r>
              <a:rPr lang="zh-CN" altLang="en-US" sz="1200">
                <a:sym typeface="+mn-ea"/>
              </a:rPr>
              <a:t>其中：资料不完整等，《清算资料补正通知书》，</a:t>
            </a:r>
            <a:r>
              <a:rPr lang="en-US" altLang="zh-CN" sz="1200">
                <a:sym typeface="+mn-ea"/>
              </a:rPr>
              <a:t>30</a:t>
            </a:r>
            <a:r>
              <a:rPr lang="zh-CN" altLang="en-US" sz="1200">
                <a:sym typeface="+mn-ea"/>
              </a:rPr>
              <a:t>日内补充完成后受理。</a:t>
            </a:r>
            <a:endParaRPr lang="zh-CN" altLang="en-US" sz="1200"/>
          </a:p>
        </p:txBody>
      </p:sp>
      <p:sp>
        <p:nvSpPr>
          <p:cNvPr id="15" name="下箭头 14"/>
          <p:cNvSpPr/>
          <p:nvPr/>
        </p:nvSpPr>
        <p:spPr>
          <a:xfrm>
            <a:off x="1339850" y="3705860"/>
            <a:ext cx="76200" cy="215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612140" y="3939540"/>
            <a:ext cx="1286510" cy="737235"/>
          </a:xfrm>
          <a:prstGeom prst="rect">
            <a:avLst/>
          </a:prstGeom>
          <a:noFill/>
          <a:ln>
            <a:solidFill>
              <a:schemeClr val="tx1"/>
            </a:solidFill>
            <a:prstDash val="solid"/>
          </a:ln>
        </p:spPr>
        <p:txBody>
          <a:bodyPr wrap="square" rtlCol="0">
            <a:spAutoFit/>
          </a:bodyPr>
          <a:p>
            <a:r>
              <a:rPr lang="en-US" altLang="zh-CN" sz="1400"/>
              <a:t> </a:t>
            </a:r>
            <a:r>
              <a:rPr lang="zh-CN" altLang="en-US" sz="1400"/>
              <a:t>一</a:t>
            </a:r>
            <a:r>
              <a:rPr lang="en-US" altLang="zh-CN" sz="1400"/>
              <a:t>  </a:t>
            </a:r>
            <a:r>
              <a:rPr lang="zh-CN" altLang="en-US" sz="1400"/>
              <a:t>报</a:t>
            </a:r>
            <a:r>
              <a:rPr lang="en-US" altLang="zh-CN" sz="1400"/>
              <a:t> </a:t>
            </a:r>
            <a:r>
              <a:rPr lang="zh-CN" altLang="en-US" sz="1400"/>
              <a:t>（受理当日申报，纳税人数据）。</a:t>
            </a:r>
            <a:endParaRPr lang="zh-CN" altLang="en-US" sz="1400"/>
          </a:p>
        </p:txBody>
      </p:sp>
      <p:sp>
        <p:nvSpPr>
          <p:cNvPr id="17" name="右箭头 16"/>
          <p:cNvSpPr/>
          <p:nvPr/>
        </p:nvSpPr>
        <p:spPr>
          <a:xfrm>
            <a:off x="2016760" y="3942080"/>
            <a:ext cx="61150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2670810" y="3460750"/>
            <a:ext cx="1146175" cy="1383665"/>
          </a:xfrm>
          <a:prstGeom prst="rect">
            <a:avLst/>
          </a:prstGeom>
          <a:noFill/>
          <a:ln>
            <a:solidFill>
              <a:schemeClr val="tx1"/>
            </a:solidFill>
            <a:prstDash val="solid"/>
          </a:ln>
        </p:spPr>
        <p:txBody>
          <a:bodyPr wrap="square" rtlCol="0">
            <a:spAutoFit/>
          </a:bodyPr>
          <a:p>
            <a:r>
              <a:rPr lang="zh-CN" altLang="en-US" sz="1400"/>
              <a:t>受理起90日内完成审核（延期不得超过</a:t>
            </a:r>
            <a:r>
              <a:rPr lang="en-US" altLang="zh-CN" sz="1400"/>
              <a:t>90</a:t>
            </a:r>
            <a:r>
              <a:rPr lang="zh-CN" altLang="en-US" sz="1400"/>
              <a:t>日），出具审核结论</a:t>
            </a:r>
            <a:endParaRPr lang="zh-CN" altLang="en-US" sz="1400"/>
          </a:p>
        </p:txBody>
      </p:sp>
      <p:sp>
        <p:nvSpPr>
          <p:cNvPr id="19" name="右箭头 18"/>
          <p:cNvSpPr/>
          <p:nvPr/>
        </p:nvSpPr>
        <p:spPr>
          <a:xfrm>
            <a:off x="3779520" y="3939540"/>
            <a:ext cx="720090" cy="755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4589145" y="3563620"/>
            <a:ext cx="1449070" cy="645160"/>
          </a:xfrm>
          <a:prstGeom prst="rect">
            <a:avLst/>
          </a:prstGeom>
          <a:noFill/>
          <a:ln>
            <a:solidFill>
              <a:schemeClr val="tx1"/>
            </a:solidFill>
            <a:prstDash val="solid"/>
          </a:ln>
        </p:spPr>
        <p:txBody>
          <a:bodyPr wrap="square" rtlCol="0">
            <a:spAutoFit/>
          </a:bodyPr>
          <a:p>
            <a:r>
              <a:rPr lang="zh-CN" altLang="en-US" sz="1200">
                <a:sym typeface="+mn-ea"/>
              </a:rPr>
              <a:t>做出清算结论送达，在次月</a:t>
            </a:r>
            <a:r>
              <a:rPr lang="en-US" altLang="zh-CN" sz="1200">
                <a:sym typeface="+mn-ea"/>
              </a:rPr>
              <a:t>15</a:t>
            </a:r>
            <a:r>
              <a:rPr lang="zh-CN" altLang="en-US" sz="1200">
                <a:sym typeface="+mn-ea"/>
              </a:rPr>
              <a:t>日内办理补税或退税手续。</a:t>
            </a:r>
            <a:endParaRPr lang="zh-CN" altLang="en-US" sz="12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6" grpId="0" bldLvl="0" animBg="1"/>
      <p:bldP spid="8" grpId="0" bldLvl="0" animBg="1"/>
      <p:bldP spid="9"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745730" cy="407035"/>
          </a:xfrm>
          <a:prstGeom prst="rect">
            <a:avLst/>
          </a:prstGeom>
        </p:spPr>
        <p:txBody>
          <a:bodyPr/>
          <a:p>
            <a:r>
              <a:rPr kern="0" noProof="0" smtClean="0">
                <a:ln>
                  <a:noFill/>
                </a:ln>
                <a:solidFill>
                  <a:schemeClr val="tx1"/>
                </a:solidFill>
                <a:effectLst/>
                <a:uLnTx/>
                <a:uFillTx/>
                <a:sym typeface="+mn-ea"/>
              </a:rPr>
              <a:t>公告解读-清算申报时限的管理规定</a:t>
            </a:r>
            <a:endParaRPr lang="en-US" altLang="zh-CN" dirty="0"/>
          </a:p>
        </p:txBody>
      </p:sp>
      <p:sp>
        <p:nvSpPr>
          <p:cNvPr id="7" name="文本框 6"/>
          <p:cNvSpPr txBox="1"/>
          <p:nvPr/>
        </p:nvSpPr>
        <p:spPr>
          <a:xfrm>
            <a:off x="962025" y="530225"/>
            <a:ext cx="929005" cy="645160"/>
          </a:xfrm>
          <a:prstGeom prst="rect">
            <a:avLst/>
          </a:prstGeom>
          <a:noFill/>
        </p:spPr>
        <p:txBody>
          <a:bodyPr wrap="square" rtlCol="0">
            <a:spAutoFit/>
          </a:bodyPr>
          <a:p>
            <a:r>
              <a:rPr lang="zh-CN" altLang="en-US"/>
              <a:t>可清算</a:t>
            </a:r>
            <a:endParaRPr lang="en-US" altLang="zh-CN"/>
          </a:p>
          <a:p>
            <a:endParaRPr lang="en-US" altLang="zh-CN"/>
          </a:p>
        </p:txBody>
      </p:sp>
      <p:sp>
        <p:nvSpPr>
          <p:cNvPr id="4" name="下箭头 3"/>
          <p:cNvSpPr/>
          <p:nvPr/>
        </p:nvSpPr>
        <p:spPr>
          <a:xfrm>
            <a:off x="1348740" y="812800"/>
            <a:ext cx="76200" cy="1873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09955" y="1000125"/>
            <a:ext cx="995045" cy="275590"/>
          </a:xfrm>
          <a:prstGeom prst="rect">
            <a:avLst/>
          </a:prstGeom>
          <a:noFill/>
          <a:ln>
            <a:solidFill>
              <a:schemeClr val="tx1"/>
            </a:solidFill>
            <a:prstDash val="solid"/>
          </a:ln>
        </p:spPr>
        <p:txBody>
          <a:bodyPr wrap="square" rtlCol="0">
            <a:spAutoFit/>
          </a:bodyPr>
          <a:p>
            <a:r>
              <a:rPr sz="1200"/>
              <a:t>清算通知书</a:t>
            </a:r>
            <a:endParaRPr sz="1200"/>
          </a:p>
        </p:txBody>
      </p:sp>
      <p:sp>
        <p:nvSpPr>
          <p:cNvPr id="6" name="文本框 5"/>
          <p:cNvSpPr txBox="1"/>
          <p:nvPr/>
        </p:nvSpPr>
        <p:spPr>
          <a:xfrm>
            <a:off x="236220" y="1730375"/>
            <a:ext cx="1735455" cy="737235"/>
          </a:xfrm>
          <a:prstGeom prst="rect">
            <a:avLst/>
          </a:prstGeom>
          <a:noFill/>
          <a:ln>
            <a:solidFill>
              <a:schemeClr val="tx1"/>
            </a:solidFill>
            <a:prstDash val="solid"/>
          </a:ln>
        </p:spPr>
        <p:txBody>
          <a:bodyPr wrap="square" rtlCol="0">
            <a:spAutoFit/>
          </a:bodyPr>
          <a:p>
            <a:r>
              <a:rPr lang="zh-CN" altLang="en-US" sz="1400"/>
              <a:t>收到通知书</a:t>
            </a:r>
            <a:r>
              <a:rPr lang="en-US" altLang="zh-CN" sz="1400">
                <a:sym typeface="+mn-ea"/>
              </a:rPr>
              <a:t>90</a:t>
            </a:r>
            <a:r>
              <a:rPr lang="zh-CN" altLang="en-US" sz="1400">
                <a:sym typeface="+mn-ea"/>
              </a:rPr>
              <a:t>日内办理清算手续</a:t>
            </a:r>
            <a:r>
              <a:rPr lang="en-US" altLang="zh-CN" sz="1400">
                <a:sym typeface="+mn-ea"/>
              </a:rPr>
              <a:t>,</a:t>
            </a:r>
            <a:r>
              <a:rPr lang="zh-CN" altLang="en-US" sz="1400">
                <a:sym typeface="+mn-ea"/>
              </a:rPr>
              <a:t>材料清单（注明日期）</a:t>
            </a:r>
            <a:endParaRPr lang="zh-CN" altLang="en-US" sz="1400"/>
          </a:p>
        </p:txBody>
      </p:sp>
      <p:sp>
        <p:nvSpPr>
          <p:cNvPr id="8" name="右箭头 7"/>
          <p:cNvSpPr/>
          <p:nvPr/>
        </p:nvSpPr>
        <p:spPr>
          <a:xfrm>
            <a:off x="1943100" y="2131695"/>
            <a:ext cx="255905" cy="76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9" name="文本框 8"/>
          <p:cNvSpPr txBox="1"/>
          <p:nvPr/>
        </p:nvSpPr>
        <p:spPr>
          <a:xfrm>
            <a:off x="2261870" y="1912620"/>
            <a:ext cx="2419350" cy="460375"/>
          </a:xfrm>
          <a:prstGeom prst="rect">
            <a:avLst/>
          </a:prstGeom>
          <a:noFill/>
          <a:ln>
            <a:solidFill>
              <a:schemeClr val="tx1"/>
            </a:solidFill>
            <a:prstDash val="solid"/>
          </a:ln>
        </p:spPr>
        <p:txBody>
          <a:bodyPr wrap="square" rtlCol="0">
            <a:spAutoFit/>
          </a:bodyPr>
          <a:p>
            <a:r>
              <a:rPr lang="zh-CN" altLang="en-US" sz="1200">
                <a:sym typeface="+mn-ea"/>
              </a:rPr>
              <a:t>不符合清算条件的，不予受理，发放不予受理通知书</a:t>
            </a:r>
            <a:endParaRPr lang="zh-CN" altLang="en-US" sz="1200"/>
          </a:p>
        </p:txBody>
      </p:sp>
      <p:sp>
        <p:nvSpPr>
          <p:cNvPr id="11" name="下箭头 10"/>
          <p:cNvSpPr/>
          <p:nvPr/>
        </p:nvSpPr>
        <p:spPr>
          <a:xfrm>
            <a:off x="1339215" y="2467610"/>
            <a:ext cx="76200" cy="2679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95885" y="2752725"/>
            <a:ext cx="1992630" cy="953135"/>
          </a:xfrm>
          <a:prstGeom prst="rect">
            <a:avLst/>
          </a:prstGeom>
          <a:noFill/>
          <a:ln>
            <a:solidFill>
              <a:schemeClr val="tx1"/>
            </a:solidFill>
            <a:prstDash val="solid"/>
          </a:ln>
        </p:spPr>
        <p:txBody>
          <a:bodyPr wrap="square" rtlCol="0">
            <a:spAutoFit/>
          </a:bodyPr>
          <a:p>
            <a:r>
              <a:rPr lang="zh-CN" altLang="en-US" sz="1400">
                <a:sym typeface="+mn-ea"/>
              </a:rPr>
              <a:t>符合清算条件的：受理</a:t>
            </a:r>
            <a:r>
              <a:rPr lang="en-US" altLang="zh-CN" sz="1400">
                <a:sym typeface="+mn-ea"/>
              </a:rPr>
              <a:t>   </a:t>
            </a:r>
            <a:r>
              <a:rPr lang="zh-CN" altLang="en-US" sz="1400">
                <a:sym typeface="+mn-ea"/>
              </a:rPr>
              <a:t>（受理通知书）。注：目前受理时间的规定</a:t>
            </a:r>
            <a:r>
              <a:rPr lang="en-US" altLang="zh-CN" sz="1400">
                <a:sym typeface="+mn-ea"/>
              </a:rPr>
              <a:t>10</a:t>
            </a:r>
            <a:r>
              <a:rPr lang="zh-CN" altLang="en-US" sz="1400">
                <a:sym typeface="+mn-ea"/>
              </a:rPr>
              <a:t>个工作日</a:t>
            </a:r>
            <a:endParaRPr lang="zh-CN" altLang="en-US" sz="1400">
              <a:sym typeface="+mn-ea"/>
            </a:endParaRPr>
          </a:p>
        </p:txBody>
      </p:sp>
      <p:sp>
        <p:nvSpPr>
          <p:cNvPr id="13" name="右箭头 12"/>
          <p:cNvSpPr/>
          <p:nvPr/>
        </p:nvSpPr>
        <p:spPr>
          <a:xfrm>
            <a:off x="2261870" y="2903220"/>
            <a:ext cx="229870" cy="76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14" name="文本框 13"/>
          <p:cNvSpPr txBox="1"/>
          <p:nvPr/>
        </p:nvSpPr>
        <p:spPr>
          <a:xfrm>
            <a:off x="2622550" y="2752725"/>
            <a:ext cx="1966595" cy="645160"/>
          </a:xfrm>
          <a:prstGeom prst="rect">
            <a:avLst/>
          </a:prstGeom>
          <a:noFill/>
          <a:ln>
            <a:solidFill>
              <a:schemeClr val="tx1"/>
            </a:solidFill>
            <a:prstDash val="solid"/>
          </a:ln>
        </p:spPr>
        <p:txBody>
          <a:bodyPr wrap="square" rtlCol="0">
            <a:spAutoFit/>
          </a:bodyPr>
          <a:p>
            <a:r>
              <a:rPr lang="zh-CN" altLang="en-US" sz="1200">
                <a:sym typeface="+mn-ea"/>
              </a:rPr>
              <a:t>其中：资料不完整等，《清算资料补正通知书》，</a:t>
            </a:r>
            <a:r>
              <a:rPr lang="en-US" altLang="zh-CN" sz="1200">
                <a:sym typeface="+mn-ea"/>
              </a:rPr>
              <a:t>30</a:t>
            </a:r>
            <a:r>
              <a:rPr lang="zh-CN" altLang="en-US" sz="1200">
                <a:sym typeface="+mn-ea"/>
              </a:rPr>
              <a:t>日内补充完成后受理。</a:t>
            </a:r>
            <a:endParaRPr lang="zh-CN" altLang="en-US" sz="1200"/>
          </a:p>
        </p:txBody>
      </p:sp>
      <p:sp>
        <p:nvSpPr>
          <p:cNvPr id="15" name="下箭头 14"/>
          <p:cNvSpPr/>
          <p:nvPr/>
        </p:nvSpPr>
        <p:spPr>
          <a:xfrm>
            <a:off x="1248410" y="3489325"/>
            <a:ext cx="90805" cy="242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右箭头 16"/>
          <p:cNvSpPr/>
          <p:nvPr/>
        </p:nvSpPr>
        <p:spPr>
          <a:xfrm>
            <a:off x="1763395" y="3939540"/>
            <a:ext cx="864235" cy="755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2672080" y="3467100"/>
            <a:ext cx="1107440" cy="1383665"/>
          </a:xfrm>
          <a:prstGeom prst="rect">
            <a:avLst/>
          </a:prstGeom>
          <a:noFill/>
          <a:ln>
            <a:solidFill>
              <a:schemeClr val="tx1"/>
            </a:solidFill>
            <a:prstDash val="solid"/>
          </a:ln>
        </p:spPr>
        <p:txBody>
          <a:bodyPr wrap="square" rtlCol="0">
            <a:spAutoFit/>
          </a:bodyPr>
          <a:p>
            <a:r>
              <a:rPr lang="zh-CN" altLang="en-US" sz="1400">
                <a:sym typeface="+mn-ea"/>
              </a:rPr>
              <a:t>受理起90日内完成审核（延期不得超过</a:t>
            </a:r>
            <a:r>
              <a:rPr lang="en-US" altLang="zh-CN" sz="1400">
                <a:sym typeface="+mn-ea"/>
              </a:rPr>
              <a:t>90</a:t>
            </a:r>
            <a:r>
              <a:rPr lang="zh-CN" altLang="en-US" sz="1400">
                <a:sym typeface="+mn-ea"/>
              </a:rPr>
              <a:t>日），出具审核结论</a:t>
            </a:r>
            <a:endParaRPr lang="zh-CN" altLang="en-US" sz="1400"/>
          </a:p>
        </p:txBody>
      </p:sp>
      <p:sp>
        <p:nvSpPr>
          <p:cNvPr id="19" name="右箭头 18"/>
          <p:cNvSpPr/>
          <p:nvPr/>
        </p:nvSpPr>
        <p:spPr>
          <a:xfrm>
            <a:off x="3779520" y="3939540"/>
            <a:ext cx="720090" cy="755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4589145" y="3563620"/>
            <a:ext cx="1449070" cy="645160"/>
          </a:xfrm>
          <a:prstGeom prst="rect">
            <a:avLst/>
          </a:prstGeom>
          <a:noFill/>
          <a:ln>
            <a:solidFill>
              <a:schemeClr val="tx1"/>
            </a:solidFill>
            <a:prstDash val="solid"/>
          </a:ln>
        </p:spPr>
        <p:txBody>
          <a:bodyPr wrap="square" rtlCol="0">
            <a:spAutoFit/>
          </a:bodyPr>
          <a:p>
            <a:r>
              <a:rPr lang="zh-CN" altLang="en-US" sz="1200">
                <a:sym typeface="+mn-ea"/>
              </a:rPr>
              <a:t>做出清算结论送达，在次月</a:t>
            </a:r>
            <a:r>
              <a:rPr lang="en-US" altLang="zh-CN" sz="1200">
                <a:sym typeface="+mn-ea"/>
              </a:rPr>
              <a:t>15</a:t>
            </a:r>
            <a:r>
              <a:rPr lang="zh-CN" altLang="en-US" sz="1200">
                <a:sym typeface="+mn-ea"/>
              </a:rPr>
              <a:t>日内办理补税或退税手续。</a:t>
            </a:r>
            <a:endParaRPr lang="zh-CN" altLang="en-US" sz="1200"/>
          </a:p>
        </p:txBody>
      </p:sp>
      <p:sp>
        <p:nvSpPr>
          <p:cNvPr id="26" name="下箭头 25"/>
          <p:cNvSpPr/>
          <p:nvPr/>
        </p:nvSpPr>
        <p:spPr>
          <a:xfrm>
            <a:off x="1349375" y="1378585"/>
            <a:ext cx="76200" cy="3270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281305" y="3783965"/>
            <a:ext cx="1195070" cy="953135"/>
          </a:xfrm>
          <a:prstGeom prst="rect">
            <a:avLst/>
          </a:prstGeom>
          <a:noFill/>
          <a:ln>
            <a:solidFill>
              <a:schemeClr val="tx1"/>
            </a:solidFill>
            <a:prstDash val="solid"/>
          </a:ln>
        </p:spPr>
        <p:txBody>
          <a:bodyPr wrap="square" rtlCol="0">
            <a:spAutoFit/>
          </a:bodyPr>
          <a:p>
            <a:r>
              <a:rPr lang="en-US" altLang="zh-CN" sz="1400"/>
              <a:t> </a:t>
            </a:r>
            <a:r>
              <a:rPr lang="zh-CN" altLang="en-US" sz="1400">
                <a:sym typeface="+mn-ea"/>
              </a:rPr>
              <a:t>一</a:t>
            </a:r>
            <a:r>
              <a:rPr lang="en-US" altLang="zh-CN" sz="1400">
                <a:sym typeface="+mn-ea"/>
              </a:rPr>
              <a:t>  </a:t>
            </a:r>
            <a:r>
              <a:rPr lang="zh-CN" altLang="en-US" sz="1400">
                <a:sym typeface="+mn-ea"/>
              </a:rPr>
              <a:t>报</a:t>
            </a:r>
            <a:r>
              <a:rPr lang="en-US" altLang="zh-CN" sz="1400">
                <a:sym typeface="+mn-ea"/>
              </a:rPr>
              <a:t> </a:t>
            </a:r>
            <a:r>
              <a:rPr lang="zh-CN" altLang="en-US" sz="1400">
                <a:sym typeface="+mn-ea"/>
              </a:rPr>
              <a:t>（受理当日申报，纳税人数据）。</a:t>
            </a:r>
            <a:endParaRPr lang="zh-CN" altLang="en-US" sz="14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bldLvl="0" animBg="1"/>
      <p:bldP spid="26" grpId="0" bldLvl="0" animBg="1"/>
      <p:bldP spid="6" grpId="0" bldLvl="0" animBg="1"/>
      <p:bldP spid="8" grpId="0" bldLvl="0" animBg="1"/>
      <p:bldP spid="9" grpId="0" bldLvl="0" animBg="1"/>
      <p:bldP spid="11" grpId="0" bldLvl="0" animBg="1"/>
      <p:bldP spid="12" grpId="0" bldLvl="0" animBg="1"/>
      <p:bldP spid="13" grpId="0" bldLvl="0" animBg="1"/>
      <p:bldP spid="14" grpId="0" bldLvl="0" animBg="1"/>
      <p:bldP spid="15" grpId="0" bldLvl="0" animBg="1"/>
      <p:bldP spid="30" grpId="0" bldLvl="0" animBg="1"/>
      <p:bldP spid="17" grpId="0" bldLvl="0" animBg="1"/>
      <p:bldP spid="18" grpId="0" bldLvl="0" animBg="1"/>
      <p:bldP spid="19" grpId="0" bldLvl="0" animBg="1"/>
      <p:bldP spid="20"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99770"/>
            <a:ext cx="7757795" cy="2553335"/>
          </a:xfrm>
          <a:prstGeom prst="rect">
            <a:avLst/>
          </a:prstGeom>
          <a:noFill/>
        </p:spPr>
        <p:txBody>
          <a:bodyPr wrap="square" rtlCol="0">
            <a:spAutoFit/>
          </a:bodyPr>
          <a:p>
            <a:endPar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本公告自2023年7月1日起施行。《宁波市地方税务局关于进一步加强房地产开发项目土地增值税清算工作的通知》(甬地税二〔2009〕104号)、《宁波市地方税务局关于宁波市土地增值税清算若干政策问题的补充通知》(甬地税二〔2010〕106号)、《宁波市地方税务局关于土地增值税征管问题的公告》（2010年第1号）、《宁波市地方税务局关于土地增值税若干政策问题的公告》（2015年第1号）同时废止。</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0" name="矩形 11"/>
          <p:cNvSpPr>
            <a:spLocks noChangeArrowheads="1"/>
          </p:cNvSpPr>
          <p:nvPr/>
        </p:nvSpPr>
        <p:spPr bwMode="auto">
          <a:xfrm flipV="1">
            <a:off x="3059832" y="3058715"/>
            <a:ext cx="6084168" cy="277415"/>
          </a:xfrm>
          <a:prstGeom prst="rect">
            <a:avLst/>
          </a:prstGeom>
          <a:solidFill>
            <a:srgbClr val="005A9E">
              <a:alpha val="39999"/>
            </a:srgbClr>
          </a:solidFill>
          <a:ln>
            <a:noFill/>
          </a:ln>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方正兰亭黑_GBK" pitchFamily="2" charset="-122"/>
            </a:endParaRPr>
          </a:p>
        </p:txBody>
      </p:sp>
      <p:grpSp>
        <p:nvGrpSpPr>
          <p:cNvPr id="3" name="组合 13"/>
          <p:cNvGrpSpPr/>
          <p:nvPr/>
        </p:nvGrpSpPr>
        <p:grpSpPr bwMode="auto">
          <a:xfrm flipV="1">
            <a:off x="1907704" y="3003798"/>
            <a:ext cx="1734741" cy="1734740"/>
            <a:chOff x="0" y="0"/>
            <a:chExt cx="1970470" cy="1970470"/>
          </a:xfrm>
          <a:solidFill>
            <a:srgbClr val="005A9E"/>
          </a:solidFill>
        </p:grpSpPr>
        <p:sp>
          <p:nvSpPr>
            <p:cNvPr id="36"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7"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38" name="矩形 37"/>
          <p:cNvSpPr>
            <a:spLocks noChangeArrowheads="1"/>
          </p:cNvSpPr>
          <p:nvPr/>
        </p:nvSpPr>
        <p:spPr bwMode="auto">
          <a:xfrm>
            <a:off x="0" y="2531269"/>
            <a:ext cx="5054204" cy="276225"/>
          </a:xfrm>
          <a:prstGeom prst="rect">
            <a:avLst/>
          </a:prstGeom>
          <a:solidFill>
            <a:srgbClr val="005A9E">
              <a:alpha val="39999"/>
            </a:srgbClr>
          </a:solidFill>
          <a:ln>
            <a:noFill/>
          </a:ln>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方正兰亭黑_GBK" pitchFamily="2" charset="-122"/>
            </a:endParaRPr>
          </a:p>
        </p:txBody>
      </p:sp>
      <p:grpSp>
        <p:nvGrpSpPr>
          <p:cNvPr id="4" name="组合 3"/>
          <p:cNvGrpSpPr/>
          <p:nvPr/>
        </p:nvGrpSpPr>
        <p:grpSpPr bwMode="auto">
          <a:xfrm>
            <a:off x="4214813" y="1071563"/>
            <a:ext cx="1734741" cy="1735931"/>
            <a:chOff x="0" y="0"/>
            <a:chExt cx="1970470" cy="1970470"/>
          </a:xfrm>
          <a:solidFill>
            <a:srgbClr val="005A9E"/>
          </a:solidFill>
        </p:grpSpPr>
        <p:sp>
          <p:nvSpPr>
            <p:cNvPr id="40"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41"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42" name="任意多边形 41"/>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endParaRPr lang="zh-CN" altLang="en-US"/>
          </a:p>
        </p:txBody>
      </p:sp>
      <p:sp>
        <p:nvSpPr>
          <p:cNvPr id="43"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zh-CN" sz="1100">
                <a:solidFill>
                  <a:schemeClr val="bg1"/>
                </a:solidFill>
                <a:latin typeface="Arial Unicode MS" panose="020B0604020202020204" charset="-122"/>
                <a:ea typeface="Arial Unicode MS" panose="020B0604020202020204" charset="-122"/>
                <a:cs typeface="Arial Unicode MS" panose="020B0604020202020204" charset="-122"/>
                <a:sym typeface="Arial Unicode MS" panose="020B0604020202020204" charset="-122"/>
              </a:rPr>
              <a:t>* </a:t>
            </a:r>
            <a:endParaRPr lang="zh-CN" altLang="zh-CN" sz="1100" b="1">
              <a:solidFill>
                <a:schemeClr val="bg1"/>
              </a:solidFill>
              <a:latin typeface="Arial Unicode MS" panose="020B0604020202020204" charset="-122"/>
              <a:ea typeface="Arial Unicode MS" panose="020B0604020202020204" charset="-122"/>
              <a:cs typeface="Arial Unicode MS" panose="020B0604020202020204" charset="-122"/>
              <a:sym typeface="Arial Unicode MS" panose="020B0604020202020204" charset="-122"/>
            </a:endParaRPr>
          </a:p>
        </p:txBody>
      </p:sp>
      <p:grpSp>
        <p:nvGrpSpPr>
          <p:cNvPr id="5" name="组合 43"/>
          <p:cNvGrpSpPr/>
          <p:nvPr/>
        </p:nvGrpSpPr>
        <p:grpSpPr>
          <a:xfrm>
            <a:off x="4481014" y="1320593"/>
            <a:ext cx="1244010" cy="1244013"/>
            <a:chOff x="4481014" y="1320593"/>
            <a:chExt cx="1244010" cy="1244013"/>
          </a:xfrm>
        </p:grpSpPr>
        <p:grpSp>
          <p:nvGrpSpPr>
            <p:cNvPr id="6" name="组合 44"/>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3"/>
            <p:cNvSpPr>
              <a:spLocks noChangeArrowheads="1"/>
            </p:cNvSpPr>
            <p:nvPr/>
          </p:nvSpPr>
          <p:spPr bwMode="auto">
            <a:xfrm>
              <a:off x="4777295" y="1497806"/>
              <a:ext cx="65144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smtClean="0">
                  <a:solidFill>
                    <a:srgbClr val="005A9E"/>
                  </a:solidFill>
                  <a:sym typeface="方正兰亭黑_GBK" pitchFamily="2" charset="-122"/>
                </a:rPr>
                <a:t>01</a:t>
              </a:r>
              <a:endParaRPr lang="zh-CN" altLang="en-US" sz="4500" dirty="0">
                <a:solidFill>
                  <a:srgbClr val="005A9E"/>
                </a:solidFill>
                <a:sym typeface="方正兰亭黑_GBK" pitchFamily="2" charset="-122"/>
              </a:endParaRPr>
            </a:p>
          </p:txBody>
        </p:sp>
      </p:grpSp>
      <p:grpSp>
        <p:nvGrpSpPr>
          <p:cNvPr id="9" name="组合 53"/>
          <p:cNvGrpSpPr/>
          <p:nvPr/>
        </p:nvGrpSpPr>
        <p:grpSpPr>
          <a:xfrm>
            <a:off x="2123728" y="3291830"/>
            <a:ext cx="1244010" cy="1244013"/>
            <a:chOff x="4700208" y="3294650"/>
            <a:chExt cx="1244010" cy="1244013"/>
          </a:xfrm>
        </p:grpSpPr>
        <p:grpSp>
          <p:nvGrpSpPr>
            <p:cNvPr id="10" name="组合 54"/>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24"/>
            <p:cNvSpPr>
              <a:spLocks noChangeArrowheads="1"/>
            </p:cNvSpPr>
            <p:nvPr/>
          </p:nvSpPr>
          <p:spPr bwMode="auto">
            <a:xfrm>
              <a:off x="4973103" y="3483769"/>
              <a:ext cx="70274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400" dirty="0" smtClean="0">
                  <a:solidFill>
                    <a:schemeClr val="tx1">
                      <a:lumMod val="65000"/>
                      <a:lumOff val="35000"/>
                    </a:schemeClr>
                  </a:solidFill>
                  <a:sym typeface="方正兰亭黑_GBK" pitchFamily="2" charset="-122"/>
                </a:rPr>
                <a:t>02</a:t>
              </a:r>
              <a:endParaRPr lang="zh-CN" altLang="en-US" sz="4400" dirty="0">
                <a:solidFill>
                  <a:schemeClr val="tx1">
                    <a:lumMod val="65000"/>
                    <a:lumOff val="35000"/>
                  </a:schemeClr>
                </a:solidFill>
                <a:sym typeface="方正兰亭黑_GBK" pitchFamily="2" charset="-122"/>
              </a:endParaRPr>
            </a:p>
          </p:txBody>
        </p:sp>
      </p:grpSp>
      <p:sp>
        <p:nvSpPr>
          <p:cNvPr id="60" name="矩形 17"/>
          <p:cNvSpPr>
            <a:spLocks noChangeArrowheads="1"/>
          </p:cNvSpPr>
          <p:nvPr/>
        </p:nvSpPr>
        <p:spPr bwMode="auto">
          <a:xfrm>
            <a:off x="208915" y="530225"/>
            <a:ext cx="4071620" cy="262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800" b="1" dirty="0" smtClean="0">
                <a:solidFill>
                  <a:schemeClr val="accent4"/>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sz="16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新公告自2023年7月1日开始施行。具体指预征率的调整从税款所属期2023年7月1日开始。</a:t>
            </a:r>
            <a:endParaRPr lang="zh-CN" sz="16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eaLnBrk="1" hangingPunct="1">
              <a:lnSpc>
                <a:spcPct val="114000"/>
              </a:lnSpc>
              <a:spcBef>
                <a:spcPct val="0"/>
              </a:spcBef>
              <a:buFont typeface="Arial" panose="020B0604020202020204" pitchFamily="34" charset="0"/>
              <a:buNone/>
            </a:pPr>
            <a:r>
              <a:rPr lang="zh-CN" sz="16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16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sz="1600" b="1" dirty="0" smtClean="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清算政策调整从受理时间开始，2023年7月1日以后受理的按照新公告执行，之前受理的按照老政策执行。</a:t>
            </a:r>
            <a:endParaRPr lang="zh-CN" sz="16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eaLnBrk="1" hangingPunct="1">
              <a:lnSpc>
                <a:spcPct val="114000"/>
              </a:lnSpc>
              <a:spcBef>
                <a:spcPct val="0"/>
              </a:spcBef>
              <a:buFont typeface="Arial" panose="020B0604020202020204" pitchFamily="34" charset="0"/>
              <a:buNone/>
            </a:pPr>
            <a:r>
              <a:rPr lang="zh-CN" sz="16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16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sz="1600" b="1" dirty="0" smtClean="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同一宗地多个项目，分别涉及新老政策的，老政策清算后剩余的共同成本费用按照新公告执行。</a:t>
            </a:r>
            <a:endParaRPr lang="zh-CN" sz="1600" b="1" dirty="0" smtClean="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2" name="矩形 17"/>
          <p:cNvSpPr>
            <a:spLocks noChangeArrowheads="1"/>
          </p:cNvSpPr>
          <p:nvPr/>
        </p:nvSpPr>
        <p:spPr bwMode="auto">
          <a:xfrm>
            <a:off x="4481195" y="3561715"/>
            <a:ext cx="3740150"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800" b="1" dirty="0"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sz="1800" b="1" dirty="0"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上述举例情况仅指不可明确区分的共同成本费用时按照上述分摊方法分摊归集。</a:t>
            </a:r>
            <a:endParaRPr lang="zh-CN" sz="1800" b="1" dirty="0"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pic>
        <p:nvPicPr>
          <p:cNvPr id="45"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4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50"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其他公告执行口径</a:t>
            </a:r>
            <a:endParaRPr lang="zh-CN" altLang="en-US" dirty="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800"/>
                                        <p:tgtEl>
                                          <p:spTgt spid="4"/>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right)">
                                      <p:cBhvr>
                                        <p:cTn id="26" dur="500"/>
                                        <p:tgtEl>
                                          <p:spTgt spid="6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500"/>
                            </p:stCondLst>
                            <p:childTnLst>
                              <p:par>
                                <p:cTn id="35" presetID="21" presetClass="entr" presetSubtype="1"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800"/>
                                        <p:tgtEl>
                                          <p:spTgt spid="3"/>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left)">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bldLvl="0" animBg="1"/>
      <p:bldP spid="38" grpId="0" bldLvl="0" animBg="1"/>
      <p:bldP spid="60" grpId="0"/>
      <p:bldP spid="6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dirty="0" smtClean="0">
                <a:ln>
                  <a:noFill/>
                </a:ln>
                <a:solidFill>
                  <a:schemeClr val="tx1"/>
                </a:solidFill>
                <a:effectLst/>
                <a:uLnTx/>
                <a:uFillTx/>
                <a:sym typeface="+mn-ea"/>
              </a:rPr>
              <a:t>成本费用分摊举例</a:t>
            </a:r>
            <a:endParaRPr kern="0" noProof="0" dirty="0" smtClean="0">
              <a:ln>
                <a:noFill/>
              </a:ln>
              <a:solidFill>
                <a:schemeClr val="tx1"/>
              </a:solidFill>
              <a:effectLst/>
              <a:uLnTx/>
              <a:uFillTx/>
              <a:sym typeface="+mn-ea"/>
            </a:endParaRPr>
          </a:p>
        </p:txBody>
      </p:sp>
      <p:sp>
        <p:nvSpPr>
          <p:cNvPr id="7" name="文本框 6"/>
          <p:cNvSpPr txBox="1"/>
          <p:nvPr/>
        </p:nvSpPr>
        <p:spPr>
          <a:xfrm>
            <a:off x="542925" y="530225"/>
            <a:ext cx="7970520" cy="4707890"/>
          </a:xfrm>
          <a:prstGeom prst="rect">
            <a:avLst/>
          </a:prstGeom>
          <a:noFill/>
        </p:spPr>
        <p:txBody>
          <a:bodyPr wrap="square" rtlCol="0">
            <a:spAutoFit/>
          </a:bodyPr>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最复杂的情况，清算单位内有别墅（联排），有公共配套，有实物配建房。</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第一步：确定实物配建房成本，计算后归入土地成本，同时确认公共配套成本费用（将初始开发成本（不包含公共配套设施费）按照建筑面积法分摊归集为实物配建房成本费用）；</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第二步：确定别墅地块和非别墅地块占地面积以及对应的地下建筑面积；</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第三步：土地成本（包括实物配建房）在别墅地块和非别墅地块中分摊，分摊后在各自地块地上地下建筑中分摊，然后在别墅地块地上建筑、非别墅地块地上建筑、总的地下建筑三个子项内建筑按照建筑面积法区分出三类房地产和公共配套总的土地成本，三类房地产和公共配套设施土地成本分别加总；</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第四步：公共配套土地成本归到公共配套设施费，得到六项开发成本；</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第五步：计算可售建筑成本费用。</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lang="zh-CN" altLang="en-US" dirty="0"/>
              <a:t>总局文件</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文本框 9"/>
          <p:cNvSpPr txBox="1"/>
          <p:nvPr/>
        </p:nvSpPr>
        <p:spPr>
          <a:xfrm>
            <a:off x="3562350" y="527685"/>
            <a:ext cx="5345430" cy="4292600"/>
          </a:xfrm>
          <a:prstGeom prst="rect">
            <a:avLst/>
          </a:prstGeom>
          <a:noFill/>
        </p:spPr>
        <p:txBody>
          <a:bodyPr wrap="square" rtlCol="0">
            <a:spAutoFit/>
          </a:bodyPr>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1、中华人民共和国土地增值税暂行条例</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2、中华人民共和国土地增值税暂行条例实施细则</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3、《国家税务总局关于印发〈土地增值税宣传提纲〉的通知》（国税函发〔1995〕110号）</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4、《财政部、国家税务总局关于土地增值税一些具体问题规定的通知》（财税字〔1995〕48号）（第一条、第三条废止)</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5、《财政部、国家税务总局关于土地增值税若干问题的通知》（财税〔2006〕21号）（注：第五条废止）</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6、《国家税务总局关于房地产开发企业土地增值税清算管理有关问题的通知》（国税发〔2006〕187号）</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7、《国家税务总局关于土地增值税清算有关问题的通知》（国税函〔2010〕220号）</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8、《国家税务总局关于加强土地增值税征管工作的通知》（国税发〔2010〕53号）</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9、《财政部、国家税务总局关于营改增后契税、房产税、土地增值税、个人所得税计税依据问题的通知》（财税〔2016〕43号）</a:t>
            </a:r>
            <a:endParaRPr kumimoji="0" sz="1400" b="1" i="0" u="none" strike="noStrike" kern="1200" cap="none" spc="0" normalizeH="0" baseline="0" noProof="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10、《国家税务总局关于营改增后土地增值税若干征管规定的公告》（国家税务总局公告2016年第70号）</a:t>
            </a:r>
            <a:endPar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lang="zh-CN" altLang="en-US" dirty="0"/>
              <a:t>市局文件</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文本框 9"/>
          <p:cNvSpPr txBox="1"/>
          <p:nvPr/>
        </p:nvSpPr>
        <p:spPr>
          <a:xfrm>
            <a:off x="3562350" y="527685"/>
            <a:ext cx="5345430" cy="3369310"/>
          </a:xfrm>
          <a:prstGeom prst="rect">
            <a:avLst/>
          </a:prstGeom>
          <a:noFill/>
        </p:spPr>
        <p:txBody>
          <a:bodyPr wrap="square" rtlCol="0">
            <a:spAutoFit/>
          </a:bodyPr>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sz="1600" smtClean="0">
                <a:ln>
                  <a:noFill/>
                </a:ln>
                <a:solidFill>
                  <a:schemeClr val="lt1"/>
                </a:solidFill>
                <a:effectLst/>
                <a:uLnTx/>
                <a:uFillTx/>
                <a:sym typeface="+mn-ea"/>
              </a:rPr>
              <a:t>    </a:t>
            </a: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24.1《转发国家税务总局关于房地产开发企业土地增值税清算管理有关问题的通知》（甬地税二〔2007〕15号）</a:t>
            </a:r>
            <a:endPar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24.2《国家税务总局宁波市税务局关于实行财产和行为税合并纳税申报的公告》（国家税务总局宁波市税务局公告2020年第8号）</a:t>
            </a:r>
            <a:endPar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24.3《国家税务总局宁波市税务局关于调整印花税、资源税、土地增值税纳税期限的公告》（国家税务总局宁波市税务局公告2022年第2号）</a:t>
            </a:r>
            <a:endPar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24.4《国家税务总局宁波市税务局关于土地增值税清算若干政策问题的公告》（国家税务总局宁波市税务局公告2023年第3号）</a:t>
            </a:r>
            <a:endPar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0" y="0"/>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
        <p:nvSpPr>
          <p:cNvPr id="41" name="斜纹 40"/>
          <p:cNvSpPr/>
          <p:nvPr/>
        </p:nvSpPr>
        <p:spPr>
          <a:xfrm>
            <a:off x="8040620" y="0"/>
            <a:ext cx="990623" cy="929963"/>
          </a:xfrm>
          <a:prstGeom prst="diagStripe">
            <a:avLst>
              <a:gd name="adj" fmla="val 75545"/>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2" name="任意多边形 41"/>
          <p:cNvSpPr/>
          <p:nvPr/>
        </p:nvSpPr>
        <p:spPr>
          <a:xfrm>
            <a:off x="4017593" y="4475422"/>
            <a:ext cx="990623" cy="706462"/>
          </a:xfrm>
          <a:custGeom>
            <a:avLst/>
            <a:gdLst>
              <a:gd name="connsiteX0" fmla="*/ 997821 w 1320830"/>
              <a:gd name="connsiteY0" fmla="*/ 0 h 941949"/>
              <a:gd name="connsiteX1" fmla="*/ 1320830 w 1320830"/>
              <a:gd name="connsiteY1" fmla="*/ 0 h 941949"/>
              <a:gd name="connsiteX2" fmla="*/ 317439 w 1320830"/>
              <a:gd name="connsiteY2" fmla="*/ 941949 h 941949"/>
              <a:gd name="connsiteX3" fmla="*/ 0 w 1320830"/>
              <a:gd name="connsiteY3" fmla="*/ 941949 h 941949"/>
              <a:gd name="connsiteX4" fmla="*/ 0 w 1320830"/>
              <a:gd name="connsiteY4" fmla="*/ 936720 h 94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30" h="941949">
                <a:moveTo>
                  <a:pt x="997821" y="0"/>
                </a:moveTo>
                <a:lnTo>
                  <a:pt x="1320830" y="0"/>
                </a:lnTo>
                <a:lnTo>
                  <a:pt x="317439" y="941949"/>
                </a:lnTo>
                <a:lnTo>
                  <a:pt x="0" y="941949"/>
                </a:lnTo>
                <a:lnTo>
                  <a:pt x="0" y="936720"/>
                </a:lnTo>
                <a:close/>
              </a:path>
            </a:pathLst>
          </a:custGeom>
          <a:solidFill>
            <a:srgbClr val="A6A6A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3" name="任意多边形 42"/>
          <p:cNvSpPr/>
          <p:nvPr/>
        </p:nvSpPr>
        <p:spPr>
          <a:xfrm>
            <a:off x="272364" y="3883360"/>
            <a:ext cx="1810306" cy="1301936"/>
          </a:xfrm>
          <a:custGeom>
            <a:avLst/>
            <a:gdLst>
              <a:gd name="connsiteX0" fmla="*/ 1823461 w 2413741"/>
              <a:gd name="connsiteY0" fmla="*/ 0 h 1735915"/>
              <a:gd name="connsiteX1" fmla="*/ 2413741 w 2413741"/>
              <a:gd name="connsiteY1" fmla="*/ 0 h 1735915"/>
              <a:gd name="connsiteX2" fmla="*/ 564595 w 2413741"/>
              <a:gd name="connsiteY2" fmla="*/ 1735915 h 1735915"/>
              <a:gd name="connsiteX3" fmla="*/ 0 w 2413741"/>
              <a:gd name="connsiteY3" fmla="*/ 1735915 h 1735915"/>
              <a:gd name="connsiteX4" fmla="*/ 0 w 2413741"/>
              <a:gd name="connsiteY4" fmla="*/ 1711802 h 17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741" h="1735915">
                <a:moveTo>
                  <a:pt x="1823461" y="0"/>
                </a:moveTo>
                <a:lnTo>
                  <a:pt x="2413741" y="0"/>
                </a:lnTo>
                <a:lnTo>
                  <a:pt x="564595" y="1735915"/>
                </a:lnTo>
                <a:lnTo>
                  <a:pt x="0" y="1735915"/>
                </a:lnTo>
                <a:lnTo>
                  <a:pt x="0" y="1711802"/>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4" name="任意多边形 43"/>
          <p:cNvSpPr/>
          <p:nvPr/>
        </p:nvSpPr>
        <p:spPr>
          <a:xfrm>
            <a:off x="4168" y="4794661"/>
            <a:ext cx="523886" cy="387222"/>
          </a:xfrm>
          <a:custGeom>
            <a:avLst/>
            <a:gdLst>
              <a:gd name="connsiteX0" fmla="*/ 543196 w 698514"/>
              <a:gd name="connsiteY0" fmla="*/ 0 h 516296"/>
              <a:gd name="connsiteX1" fmla="*/ 698514 w 698514"/>
              <a:gd name="connsiteY1" fmla="*/ 0 h 516296"/>
              <a:gd name="connsiteX2" fmla="*/ 148541 w 698514"/>
              <a:gd name="connsiteY2" fmla="*/ 516296 h 516296"/>
              <a:gd name="connsiteX3" fmla="*/ 0 w 698514"/>
              <a:gd name="connsiteY3" fmla="*/ 516296 h 516296"/>
              <a:gd name="connsiteX4" fmla="*/ 0 w 698514"/>
              <a:gd name="connsiteY4" fmla="*/ 509934 h 51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514" h="516296">
                <a:moveTo>
                  <a:pt x="543196" y="0"/>
                </a:moveTo>
                <a:lnTo>
                  <a:pt x="698514" y="0"/>
                </a:lnTo>
                <a:lnTo>
                  <a:pt x="148541" y="516296"/>
                </a:lnTo>
                <a:lnTo>
                  <a:pt x="0" y="516296"/>
                </a:lnTo>
                <a:lnTo>
                  <a:pt x="0" y="509934"/>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6" name="任意多边形 45"/>
          <p:cNvSpPr/>
          <p:nvPr/>
        </p:nvSpPr>
        <p:spPr>
          <a:xfrm>
            <a:off x="4168" y="3595955"/>
            <a:ext cx="834983" cy="783853"/>
          </a:xfrm>
          <a:custGeom>
            <a:avLst/>
            <a:gdLst>
              <a:gd name="connsiteX0" fmla="*/ 789260 w 1113310"/>
              <a:gd name="connsiteY0" fmla="*/ 0 h 1045137"/>
              <a:gd name="connsiteX1" fmla="*/ 1113310 w 1113310"/>
              <a:gd name="connsiteY1" fmla="*/ 0 h 1045137"/>
              <a:gd name="connsiteX2" fmla="*/ 0 w 1113310"/>
              <a:gd name="connsiteY2" fmla="*/ 1045137 h 1045137"/>
              <a:gd name="connsiteX3" fmla="*/ 0 w 1113310"/>
              <a:gd name="connsiteY3" fmla="*/ 740930 h 1045137"/>
            </a:gdLst>
            <a:ahLst/>
            <a:cxnLst>
              <a:cxn ang="0">
                <a:pos x="connsiteX0" y="connsiteY0"/>
              </a:cxn>
              <a:cxn ang="0">
                <a:pos x="connsiteX1" y="connsiteY1"/>
              </a:cxn>
              <a:cxn ang="0">
                <a:pos x="connsiteX2" y="connsiteY2"/>
              </a:cxn>
              <a:cxn ang="0">
                <a:pos x="connsiteX3" y="connsiteY3"/>
              </a:cxn>
            </a:cxnLst>
            <a:rect l="l" t="t" r="r" b="b"/>
            <a:pathLst>
              <a:path w="1113310" h="1045137">
                <a:moveTo>
                  <a:pt x="789260" y="0"/>
                </a:moveTo>
                <a:lnTo>
                  <a:pt x="1113310" y="0"/>
                </a:lnTo>
                <a:lnTo>
                  <a:pt x="0" y="1045137"/>
                </a:lnTo>
                <a:lnTo>
                  <a:pt x="0" y="740930"/>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7" name="任意多边形 46"/>
          <p:cNvSpPr/>
          <p:nvPr/>
        </p:nvSpPr>
        <p:spPr>
          <a:xfrm>
            <a:off x="-6611" y="-14162"/>
            <a:ext cx="1053821" cy="989291"/>
          </a:xfrm>
          <a:custGeom>
            <a:avLst/>
            <a:gdLst>
              <a:gd name="connsiteX0" fmla="*/ 1025302 w 1405095"/>
              <a:gd name="connsiteY0" fmla="*/ 0 h 1319055"/>
              <a:gd name="connsiteX1" fmla="*/ 1405095 w 1405095"/>
              <a:gd name="connsiteY1" fmla="*/ 0 h 1319055"/>
              <a:gd name="connsiteX2" fmla="*/ 0 w 1405095"/>
              <a:gd name="connsiteY2" fmla="*/ 1319055 h 1319055"/>
              <a:gd name="connsiteX3" fmla="*/ 0 w 1405095"/>
              <a:gd name="connsiteY3" fmla="*/ 962518 h 1319055"/>
            </a:gdLst>
            <a:ahLst/>
            <a:cxnLst>
              <a:cxn ang="0">
                <a:pos x="connsiteX0" y="connsiteY0"/>
              </a:cxn>
              <a:cxn ang="0">
                <a:pos x="connsiteX1" y="connsiteY1"/>
              </a:cxn>
              <a:cxn ang="0">
                <a:pos x="connsiteX2" y="connsiteY2"/>
              </a:cxn>
              <a:cxn ang="0">
                <a:pos x="connsiteX3" y="connsiteY3"/>
              </a:cxn>
            </a:cxnLst>
            <a:rect l="l" t="t" r="r" b="b"/>
            <a:pathLst>
              <a:path w="1405095" h="1319055">
                <a:moveTo>
                  <a:pt x="1025302" y="0"/>
                </a:moveTo>
                <a:lnTo>
                  <a:pt x="1405095" y="0"/>
                </a:lnTo>
                <a:lnTo>
                  <a:pt x="0" y="1319055"/>
                </a:lnTo>
                <a:lnTo>
                  <a:pt x="0" y="962518"/>
                </a:lnTo>
                <a:close/>
              </a:path>
            </a:pathLst>
          </a:custGeom>
          <a:solidFill>
            <a:sysClr val="window" lastClr="FFFFFF">
              <a:lumMod val="8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92" name="Freeform 5"/>
          <p:cNvSpPr/>
          <p:nvPr/>
        </p:nvSpPr>
        <p:spPr bwMode="auto">
          <a:xfrm rot="5400000">
            <a:off x="1085582" y="388649"/>
            <a:ext cx="1131461" cy="114195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3" name="Freeform 5"/>
          <p:cNvSpPr/>
          <p:nvPr/>
        </p:nvSpPr>
        <p:spPr bwMode="auto">
          <a:xfrm rot="5400000">
            <a:off x="345773" y="1814197"/>
            <a:ext cx="902851" cy="94086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4" name="Freeform 5"/>
          <p:cNvSpPr/>
          <p:nvPr/>
        </p:nvSpPr>
        <p:spPr bwMode="auto">
          <a:xfrm rot="5400000">
            <a:off x="4289938" y="3115556"/>
            <a:ext cx="814188" cy="72142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5875">
            <a:gradFill flip="none" rotWithShape="1">
              <a:gsLst>
                <a:gs pos="100000">
                  <a:schemeClr val="accent1">
                    <a:lumMod val="50000"/>
                  </a:schemeClr>
                </a:gs>
                <a:gs pos="0">
                  <a:schemeClr val="accent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5" name="Freeform 7"/>
          <p:cNvSpPr/>
          <p:nvPr/>
        </p:nvSpPr>
        <p:spPr bwMode="auto">
          <a:xfrm>
            <a:off x="3159140" y="846536"/>
            <a:ext cx="703752" cy="184070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6" name="Freeform 8"/>
          <p:cNvSpPr/>
          <p:nvPr/>
        </p:nvSpPr>
        <p:spPr bwMode="auto">
          <a:xfrm>
            <a:off x="3405632" y="954881"/>
            <a:ext cx="453688" cy="1732360"/>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7" name="Freeform 10"/>
          <p:cNvSpPr/>
          <p:nvPr/>
        </p:nvSpPr>
        <p:spPr bwMode="auto">
          <a:xfrm>
            <a:off x="3837885" y="198835"/>
            <a:ext cx="385814" cy="248840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8" name="Freeform 11"/>
          <p:cNvSpPr/>
          <p:nvPr/>
        </p:nvSpPr>
        <p:spPr bwMode="auto">
          <a:xfrm>
            <a:off x="3383007" y="2687242"/>
            <a:ext cx="473929" cy="1048941"/>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9" name="Freeform 12"/>
          <p:cNvSpPr/>
          <p:nvPr/>
        </p:nvSpPr>
        <p:spPr bwMode="auto">
          <a:xfrm>
            <a:off x="3383007" y="2936081"/>
            <a:ext cx="672791" cy="8001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0" name="Freeform 16"/>
          <p:cNvSpPr/>
          <p:nvPr/>
        </p:nvSpPr>
        <p:spPr bwMode="auto">
          <a:xfrm>
            <a:off x="1874289" y="1922861"/>
            <a:ext cx="435825" cy="2584847"/>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1" name="Freeform 21"/>
          <p:cNvSpPr/>
          <p:nvPr/>
        </p:nvSpPr>
        <p:spPr bwMode="auto">
          <a:xfrm>
            <a:off x="531088" y="1922860"/>
            <a:ext cx="1779026" cy="2603898"/>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2" name="Freeform 22"/>
          <p:cNvSpPr/>
          <p:nvPr/>
        </p:nvSpPr>
        <p:spPr bwMode="auto">
          <a:xfrm>
            <a:off x="531088" y="1312070"/>
            <a:ext cx="2753083" cy="3214688"/>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3" name="Freeform 25"/>
          <p:cNvSpPr/>
          <p:nvPr/>
        </p:nvSpPr>
        <p:spPr bwMode="auto">
          <a:xfrm>
            <a:off x="-856169" y="3736181"/>
            <a:ext cx="4239177" cy="914401"/>
          </a:xfrm>
          <a:custGeom>
            <a:avLst/>
            <a:gdLst>
              <a:gd name="T0" fmla="*/ 517 w 2198"/>
              <a:gd name="T1" fmla="*/ 376 h 474"/>
              <a:gd name="T2" fmla="*/ 0 w 2198"/>
              <a:gd name="T3" fmla="*/ 170 h 474"/>
              <a:gd name="T4" fmla="*/ 1 w 2198"/>
              <a:gd name="T5" fmla="*/ 169 h 474"/>
              <a:gd name="T6" fmla="*/ 1259 w 2198"/>
              <a:gd name="T7" fmla="*/ 426 h 474"/>
              <a:gd name="T8" fmla="*/ 1819 w 2198"/>
              <a:gd name="T9" fmla="*/ 271 h 474"/>
              <a:gd name="T10" fmla="*/ 2197 w 2198"/>
              <a:gd name="T11" fmla="*/ 0 h 474"/>
              <a:gd name="T12" fmla="*/ 2198 w 2198"/>
              <a:gd name="T13" fmla="*/ 0 h 474"/>
              <a:gd name="T14" fmla="*/ 2029 w 2198"/>
              <a:gd name="T15" fmla="*/ 147 h 474"/>
              <a:gd name="T16" fmla="*/ 1819 w 2198"/>
              <a:gd name="T17" fmla="*/ 271 h 474"/>
              <a:gd name="T18" fmla="*/ 1554 w 2198"/>
              <a:gd name="T19" fmla="*/ 370 h 474"/>
              <a:gd name="T20" fmla="*/ 1259 w 2198"/>
              <a:gd name="T21" fmla="*/ 427 h 474"/>
              <a:gd name="T22" fmla="*/ 517 w 2198"/>
              <a:gd name="T23" fmla="*/ 37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8" h="474">
                <a:moveTo>
                  <a:pt x="517" y="376"/>
                </a:moveTo>
                <a:cubicBezTo>
                  <a:pt x="334" y="330"/>
                  <a:pt x="159" y="261"/>
                  <a:pt x="0" y="170"/>
                </a:cubicBezTo>
                <a:cubicBezTo>
                  <a:pt x="1" y="169"/>
                  <a:pt x="1" y="169"/>
                  <a:pt x="1" y="169"/>
                </a:cubicBezTo>
                <a:cubicBezTo>
                  <a:pt x="368" y="381"/>
                  <a:pt x="826" y="474"/>
                  <a:pt x="1259" y="426"/>
                </a:cubicBezTo>
                <a:cubicBezTo>
                  <a:pt x="1460" y="404"/>
                  <a:pt x="1653" y="350"/>
                  <a:pt x="1819" y="271"/>
                </a:cubicBezTo>
                <a:cubicBezTo>
                  <a:pt x="1966" y="200"/>
                  <a:pt x="2097" y="107"/>
                  <a:pt x="2197" y="0"/>
                </a:cubicBezTo>
                <a:cubicBezTo>
                  <a:pt x="2198" y="0"/>
                  <a:pt x="2198" y="0"/>
                  <a:pt x="2198" y="0"/>
                </a:cubicBezTo>
                <a:cubicBezTo>
                  <a:pt x="2148" y="53"/>
                  <a:pt x="2091" y="102"/>
                  <a:pt x="2029" y="147"/>
                </a:cubicBezTo>
                <a:cubicBezTo>
                  <a:pt x="1965" y="194"/>
                  <a:pt x="1894" y="236"/>
                  <a:pt x="1819" y="271"/>
                </a:cubicBezTo>
                <a:cubicBezTo>
                  <a:pt x="1737" y="311"/>
                  <a:pt x="1648" y="344"/>
                  <a:pt x="1554" y="370"/>
                </a:cubicBezTo>
                <a:cubicBezTo>
                  <a:pt x="1460" y="397"/>
                  <a:pt x="1360" y="416"/>
                  <a:pt x="1259" y="427"/>
                </a:cubicBezTo>
                <a:cubicBezTo>
                  <a:pt x="1013" y="455"/>
                  <a:pt x="758" y="436"/>
                  <a:pt x="517" y="37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4" name="Freeform 26"/>
          <p:cNvSpPr/>
          <p:nvPr/>
        </p:nvSpPr>
        <p:spPr bwMode="auto">
          <a:xfrm>
            <a:off x="-856171" y="2936082"/>
            <a:ext cx="4911969" cy="1662113"/>
          </a:xfrm>
          <a:custGeom>
            <a:avLst/>
            <a:gdLst>
              <a:gd name="T0" fmla="*/ 490 w 2547"/>
              <a:gd name="T1" fmla="*/ 780 h 862"/>
              <a:gd name="T2" fmla="*/ 0 w 2547"/>
              <a:gd name="T3" fmla="*/ 585 h 862"/>
              <a:gd name="T4" fmla="*/ 1 w 2547"/>
              <a:gd name="T5" fmla="*/ 584 h 862"/>
              <a:gd name="T6" fmla="*/ 766 w 2547"/>
              <a:gd name="T7" fmla="*/ 829 h 862"/>
              <a:gd name="T8" fmla="*/ 1615 w 2547"/>
              <a:gd name="T9" fmla="*/ 758 h 862"/>
              <a:gd name="T10" fmla="*/ 1971 w 2547"/>
              <a:gd name="T11" fmla="*/ 613 h 862"/>
              <a:gd name="T12" fmla="*/ 2246 w 2547"/>
              <a:gd name="T13" fmla="*/ 423 h 862"/>
              <a:gd name="T14" fmla="*/ 2546 w 2547"/>
              <a:gd name="T15" fmla="*/ 0 h 862"/>
              <a:gd name="T16" fmla="*/ 2547 w 2547"/>
              <a:gd name="T17" fmla="*/ 0 h 862"/>
              <a:gd name="T18" fmla="*/ 2247 w 2547"/>
              <a:gd name="T19" fmla="*/ 424 h 862"/>
              <a:gd name="T20" fmla="*/ 1972 w 2547"/>
              <a:gd name="T21" fmla="*/ 614 h 862"/>
              <a:gd name="T22" fmla="*/ 1616 w 2547"/>
              <a:gd name="T23" fmla="*/ 759 h 862"/>
              <a:gd name="T24" fmla="*/ 766 w 2547"/>
              <a:gd name="T25" fmla="*/ 830 h 862"/>
              <a:gd name="T26" fmla="*/ 490 w 2547"/>
              <a:gd name="T27" fmla="*/ 7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7" h="862">
                <a:moveTo>
                  <a:pt x="490" y="780"/>
                </a:moveTo>
                <a:cubicBezTo>
                  <a:pt x="314" y="736"/>
                  <a:pt x="147" y="670"/>
                  <a:pt x="0" y="585"/>
                </a:cubicBezTo>
                <a:cubicBezTo>
                  <a:pt x="1" y="584"/>
                  <a:pt x="1" y="584"/>
                  <a:pt x="1" y="584"/>
                </a:cubicBezTo>
                <a:cubicBezTo>
                  <a:pt x="222" y="713"/>
                  <a:pt x="487" y="797"/>
                  <a:pt x="766" y="829"/>
                </a:cubicBezTo>
                <a:cubicBezTo>
                  <a:pt x="1052" y="861"/>
                  <a:pt x="1346" y="837"/>
                  <a:pt x="1615" y="758"/>
                </a:cubicBezTo>
                <a:cubicBezTo>
                  <a:pt x="1743" y="721"/>
                  <a:pt x="1863" y="672"/>
                  <a:pt x="1971" y="613"/>
                </a:cubicBezTo>
                <a:cubicBezTo>
                  <a:pt x="2074" y="558"/>
                  <a:pt x="2166" y="494"/>
                  <a:pt x="2246" y="423"/>
                </a:cubicBezTo>
                <a:cubicBezTo>
                  <a:pt x="2385" y="300"/>
                  <a:pt x="2489" y="154"/>
                  <a:pt x="2546" y="0"/>
                </a:cubicBezTo>
                <a:cubicBezTo>
                  <a:pt x="2547" y="0"/>
                  <a:pt x="2547" y="0"/>
                  <a:pt x="2547" y="0"/>
                </a:cubicBezTo>
                <a:cubicBezTo>
                  <a:pt x="2490" y="154"/>
                  <a:pt x="2386" y="301"/>
                  <a:pt x="2247" y="424"/>
                </a:cubicBezTo>
                <a:cubicBezTo>
                  <a:pt x="2167" y="494"/>
                  <a:pt x="2074" y="558"/>
                  <a:pt x="1972" y="614"/>
                </a:cubicBezTo>
                <a:cubicBezTo>
                  <a:pt x="1863" y="673"/>
                  <a:pt x="1744" y="722"/>
                  <a:pt x="1616" y="759"/>
                </a:cubicBezTo>
                <a:cubicBezTo>
                  <a:pt x="1346" y="838"/>
                  <a:pt x="1052" y="862"/>
                  <a:pt x="766" y="830"/>
                </a:cubicBezTo>
                <a:cubicBezTo>
                  <a:pt x="672" y="819"/>
                  <a:pt x="580" y="803"/>
                  <a:pt x="490" y="78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5" name="Freeform 27"/>
          <p:cNvSpPr/>
          <p:nvPr/>
        </p:nvSpPr>
        <p:spPr bwMode="auto">
          <a:xfrm>
            <a:off x="-856169" y="1922861"/>
            <a:ext cx="3166284" cy="2155031"/>
          </a:xfrm>
          <a:custGeom>
            <a:avLst/>
            <a:gdLst>
              <a:gd name="T0" fmla="*/ 11 w 1642"/>
              <a:gd name="T1" fmla="*/ 1116 h 1118"/>
              <a:gd name="T2" fmla="*/ 0 w 1642"/>
              <a:gd name="T3" fmla="*/ 1111 h 1118"/>
              <a:gd name="T4" fmla="*/ 1 w 1642"/>
              <a:gd name="T5" fmla="*/ 1110 h 1118"/>
              <a:gd name="T6" fmla="*/ 50 w 1642"/>
              <a:gd name="T7" fmla="*/ 1112 h 1118"/>
              <a:gd name="T8" fmla="*/ 154 w 1642"/>
              <a:gd name="T9" fmla="*/ 1062 h 1118"/>
              <a:gd name="T10" fmla="*/ 326 w 1642"/>
              <a:gd name="T11" fmla="*/ 949 h 1118"/>
              <a:gd name="T12" fmla="*/ 565 w 1642"/>
              <a:gd name="T13" fmla="*/ 776 h 1118"/>
              <a:gd name="T14" fmla="*/ 790 w 1642"/>
              <a:gd name="T15" fmla="*/ 607 h 1118"/>
              <a:gd name="T16" fmla="*/ 1148 w 1642"/>
              <a:gd name="T17" fmla="*/ 341 h 1118"/>
              <a:gd name="T18" fmla="*/ 1419 w 1642"/>
              <a:gd name="T19" fmla="*/ 147 h 1118"/>
              <a:gd name="T20" fmla="*/ 1642 w 1642"/>
              <a:gd name="T21" fmla="*/ 0 h 1118"/>
              <a:gd name="T22" fmla="*/ 1642 w 1642"/>
              <a:gd name="T23" fmla="*/ 1 h 1118"/>
              <a:gd name="T24" fmla="*/ 1419 w 1642"/>
              <a:gd name="T25" fmla="*/ 147 h 1118"/>
              <a:gd name="T26" fmla="*/ 1148 w 1642"/>
              <a:gd name="T27" fmla="*/ 341 h 1118"/>
              <a:gd name="T28" fmla="*/ 791 w 1642"/>
              <a:gd name="T29" fmla="*/ 608 h 1118"/>
              <a:gd name="T30" fmla="*/ 565 w 1642"/>
              <a:gd name="T31" fmla="*/ 776 h 1118"/>
              <a:gd name="T32" fmla="*/ 326 w 1642"/>
              <a:gd name="T33" fmla="*/ 950 h 1118"/>
              <a:gd name="T34" fmla="*/ 154 w 1642"/>
              <a:gd name="T35" fmla="*/ 1062 h 1118"/>
              <a:gd name="T36" fmla="*/ 50 w 1642"/>
              <a:gd name="T37" fmla="*/ 1113 h 1118"/>
              <a:gd name="T38" fmla="*/ 11 w 1642"/>
              <a:gd name="T39" fmla="*/ 1116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1118">
                <a:moveTo>
                  <a:pt x="11" y="1116"/>
                </a:moveTo>
                <a:cubicBezTo>
                  <a:pt x="6" y="1115"/>
                  <a:pt x="3" y="1113"/>
                  <a:pt x="0" y="1111"/>
                </a:cubicBezTo>
                <a:cubicBezTo>
                  <a:pt x="1" y="1110"/>
                  <a:pt x="1" y="1110"/>
                  <a:pt x="1" y="1110"/>
                </a:cubicBezTo>
                <a:cubicBezTo>
                  <a:pt x="10" y="1118"/>
                  <a:pt x="27" y="1118"/>
                  <a:pt x="50" y="1112"/>
                </a:cubicBezTo>
                <a:cubicBezTo>
                  <a:pt x="75" y="1104"/>
                  <a:pt x="108" y="1088"/>
                  <a:pt x="154" y="1062"/>
                </a:cubicBezTo>
                <a:cubicBezTo>
                  <a:pt x="200" y="1034"/>
                  <a:pt x="257" y="997"/>
                  <a:pt x="326" y="949"/>
                </a:cubicBezTo>
                <a:cubicBezTo>
                  <a:pt x="395" y="901"/>
                  <a:pt x="469" y="847"/>
                  <a:pt x="565" y="776"/>
                </a:cubicBezTo>
                <a:cubicBezTo>
                  <a:pt x="638" y="721"/>
                  <a:pt x="712" y="666"/>
                  <a:pt x="790" y="607"/>
                </a:cubicBezTo>
                <a:cubicBezTo>
                  <a:pt x="907" y="519"/>
                  <a:pt x="1027" y="429"/>
                  <a:pt x="1148" y="341"/>
                </a:cubicBezTo>
                <a:cubicBezTo>
                  <a:pt x="1248" y="267"/>
                  <a:pt x="1337" y="204"/>
                  <a:pt x="1419" y="147"/>
                </a:cubicBezTo>
                <a:cubicBezTo>
                  <a:pt x="1502" y="89"/>
                  <a:pt x="1575" y="41"/>
                  <a:pt x="1642" y="0"/>
                </a:cubicBezTo>
                <a:cubicBezTo>
                  <a:pt x="1642" y="1"/>
                  <a:pt x="1642" y="1"/>
                  <a:pt x="1642" y="1"/>
                </a:cubicBezTo>
                <a:cubicBezTo>
                  <a:pt x="1576" y="42"/>
                  <a:pt x="1503" y="90"/>
                  <a:pt x="1419" y="147"/>
                </a:cubicBezTo>
                <a:cubicBezTo>
                  <a:pt x="1337" y="204"/>
                  <a:pt x="1249" y="268"/>
                  <a:pt x="1148" y="341"/>
                </a:cubicBezTo>
                <a:cubicBezTo>
                  <a:pt x="1028" y="429"/>
                  <a:pt x="907" y="520"/>
                  <a:pt x="791" y="608"/>
                </a:cubicBezTo>
                <a:cubicBezTo>
                  <a:pt x="713" y="666"/>
                  <a:pt x="639" y="722"/>
                  <a:pt x="565" y="776"/>
                </a:cubicBezTo>
                <a:cubicBezTo>
                  <a:pt x="469" y="848"/>
                  <a:pt x="396" y="901"/>
                  <a:pt x="326" y="950"/>
                </a:cubicBezTo>
                <a:cubicBezTo>
                  <a:pt x="257" y="998"/>
                  <a:pt x="201" y="1035"/>
                  <a:pt x="154" y="1062"/>
                </a:cubicBezTo>
                <a:cubicBezTo>
                  <a:pt x="108" y="1089"/>
                  <a:pt x="76" y="1105"/>
                  <a:pt x="50" y="1113"/>
                </a:cubicBezTo>
                <a:cubicBezTo>
                  <a:pt x="34" y="1117"/>
                  <a:pt x="20" y="1118"/>
                  <a:pt x="11" y="11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6" name="Freeform 31"/>
          <p:cNvSpPr/>
          <p:nvPr/>
        </p:nvSpPr>
        <p:spPr bwMode="auto">
          <a:xfrm>
            <a:off x="3766438" y="-66674"/>
            <a:ext cx="595389" cy="258367"/>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7" name="Freeform 32"/>
          <p:cNvSpPr/>
          <p:nvPr/>
        </p:nvSpPr>
        <p:spPr bwMode="auto">
          <a:xfrm>
            <a:off x="3635452" y="-88104"/>
            <a:ext cx="726376" cy="382191"/>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8" name="Freeform 35"/>
          <p:cNvSpPr/>
          <p:nvPr/>
        </p:nvSpPr>
        <p:spPr bwMode="auto">
          <a:xfrm>
            <a:off x="3372290" y="-54769"/>
            <a:ext cx="989539" cy="78462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9" name="Freeform 37"/>
          <p:cNvSpPr/>
          <p:nvPr/>
        </p:nvSpPr>
        <p:spPr bwMode="auto">
          <a:xfrm>
            <a:off x="2310114" y="-23811"/>
            <a:ext cx="2051714" cy="1946671"/>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0" name="Freeform 38"/>
          <p:cNvSpPr/>
          <p:nvPr/>
        </p:nvSpPr>
        <p:spPr bwMode="auto">
          <a:xfrm>
            <a:off x="3284172" y="-23811"/>
            <a:ext cx="1077656" cy="1337072"/>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1" name="Freeform 39"/>
          <p:cNvSpPr/>
          <p:nvPr/>
        </p:nvSpPr>
        <p:spPr bwMode="auto">
          <a:xfrm>
            <a:off x="3926005" y="-23811"/>
            <a:ext cx="435825" cy="411956"/>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2" name="Freeform 44"/>
          <p:cNvSpPr/>
          <p:nvPr/>
        </p:nvSpPr>
        <p:spPr bwMode="auto">
          <a:xfrm>
            <a:off x="4361828" y="-23812"/>
            <a:ext cx="428681" cy="259556"/>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3" name="Freeform 45"/>
          <p:cNvSpPr/>
          <p:nvPr/>
        </p:nvSpPr>
        <p:spPr bwMode="auto">
          <a:xfrm>
            <a:off x="3766438" y="-91679"/>
            <a:ext cx="1024070" cy="32742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4" name="Freeform 46"/>
          <p:cNvSpPr/>
          <p:nvPr/>
        </p:nvSpPr>
        <p:spPr bwMode="auto">
          <a:xfrm>
            <a:off x="3635453" y="-103584"/>
            <a:ext cx="1155057" cy="397669"/>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5" name="Freeform 47"/>
          <p:cNvSpPr/>
          <p:nvPr/>
        </p:nvSpPr>
        <p:spPr bwMode="auto">
          <a:xfrm>
            <a:off x="1874289" y="235743"/>
            <a:ext cx="3000766" cy="4273155"/>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6" name="Freeform 48"/>
          <p:cNvSpPr/>
          <p:nvPr/>
        </p:nvSpPr>
        <p:spPr bwMode="auto">
          <a:xfrm>
            <a:off x="3383007" y="235744"/>
            <a:ext cx="1567066" cy="3500438"/>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7" name="Freeform 49"/>
          <p:cNvSpPr/>
          <p:nvPr/>
        </p:nvSpPr>
        <p:spPr bwMode="auto">
          <a:xfrm>
            <a:off x="3856936" y="235744"/>
            <a:ext cx="1114570" cy="2453880"/>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8" name="Freeform 52"/>
          <p:cNvSpPr/>
          <p:nvPr/>
        </p:nvSpPr>
        <p:spPr bwMode="auto">
          <a:xfrm>
            <a:off x="3372291" y="-101204"/>
            <a:ext cx="1418219" cy="831056"/>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9" name="Freeform 53"/>
          <p:cNvSpPr/>
          <p:nvPr/>
        </p:nvSpPr>
        <p:spPr bwMode="auto">
          <a:xfrm>
            <a:off x="4053416" y="235744"/>
            <a:ext cx="900230" cy="2702720"/>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0" name="Freeform 54"/>
          <p:cNvSpPr/>
          <p:nvPr/>
        </p:nvSpPr>
        <p:spPr bwMode="auto">
          <a:xfrm>
            <a:off x="3837887" y="64294"/>
            <a:ext cx="984774" cy="17145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1" name="Freeform 55"/>
          <p:cNvSpPr/>
          <p:nvPr/>
        </p:nvSpPr>
        <p:spPr bwMode="auto">
          <a:xfrm>
            <a:off x="2310116" y="235744"/>
            <a:ext cx="2480395" cy="1687116"/>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1" fmla="*/ 0 w 10000"/>
              <a:gd name="connsiteY0-2" fmla="*/ 10000 h 10000"/>
              <a:gd name="connsiteX1-3" fmla="*/ 0 w 10000"/>
              <a:gd name="connsiteY1-4" fmla="*/ 10000 h 10000"/>
              <a:gd name="connsiteX2-5" fmla="*/ 3818 w 10000"/>
              <a:gd name="connsiteY2-6" fmla="*/ 7314 h 10000"/>
              <a:gd name="connsiteX3-7" fmla="*/ 5544 w 10000"/>
              <a:gd name="connsiteY3-8" fmla="*/ 5886 h 10000"/>
              <a:gd name="connsiteX4-9" fmla="*/ 6322 w 10000"/>
              <a:gd name="connsiteY4-10" fmla="*/ 5166 h 10000"/>
              <a:gd name="connsiteX5-11" fmla="*/ 6547 w 10000"/>
              <a:gd name="connsiteY5-12" fmla="*/ 4960 h 10000"/>
              <a:gd name="connsiteX6-13" fmla="*/ 7030 w 10000"/>
              <a:gd name="connsiteY6-14" fmla="*/ 4469 h 10000"/>
              <a:gd name="connsiteX7-15" fmla="*/ 8227 w 10000"/>
              <a:gd name="connsiteY7-16" fmla="*/ 3131 h 10000"/>
              <a:gd name="connsiteX8-17" fmla="*/ 9121 w 10000"/>
              <a:gd name="connsiteY8-18" fmla="*/ 1920 h 10000"/>
              <a:gd name="connsiteX9-19" fmla="*/ 10000 w 10000"/>
              <a:gd name="connsiteY9-20" fmla="*/ 0 h 10000"/>
              <a:gd name="connsiteX10-21" fmla="*/ 10000 w 10000"/>
              <a:gd name="connsiteY10-22" fmla="*/ 0 h 10000"/>
              <a:gd name="connsiteX11-23" fmla="*/ 9121 w 10000"/>
              <a:gd name="connsiteY11-24" fmla="*/ 1931 h 10000"/>
              <a:gd name="connsiteX12-25" fmla="*/ 8235 w 10000"/>
              <a:gd name="connsiteY12-26" fmla="*/ 3131 h 10000"/>
              <a:gd name="connsiteX13-27" fmla="*/ 7030 w 10000"/>
              <a:gd name="connsiteY13-28" fmla="*/ 4469 h 10000"/>
              <a:gd name="connsiteX14-29" fmla="*/ 6555 w 10000"/>
              <a:gd name="connsiteY14-30" fmla="*/ 4971 h 10000"/>
              <a:gd name="connsiteX15-31" fmla="*/ 6322 w 10000"/>
              <a:gd name="connsiteY15-32" fmla="*/ 5177 h 10000"/>
              <a:gd name="connsiteX16-33" fmla="*/ 5544 w 10000"/>
              <a:gd name="connsiteY16-34" fmla="*/ 5886 h 10000"/>
              <a:gd name="connsiteX17-35" fmla="*/ 3818 w 10000"/>
              <a:gd name="connsiteY17-36" fmla="*/ 7326 h 10000"/>
              <a:gd name="connsiteX18-37" fmla="*/ 0 w 10000"/>
              <a:gd name="connsiteY18-38" fmla="*/ 10000 h 10000"/>
              <a:gd name="connsiteX0-39" fmla="*/ 0 w 10000"/>
              <a:gd name="connsiteY0-40" fmla="*/ 10000 h 10000"/>
              <a:gd name="connsiteX1-41" fmla="*/ 0 w 10000"/>
              <a:gd name="connsiteY1-42" fmla="*/ 10000 h 10000"/>
              <a:gd name="connsiteX2-43" fmla="*/ 3818 w 10000"/>
              <a:gd name="connsiteY2-44" fmla="*/ 7314 h 10000"/>
              <a:gd name="connsiteX3-45" fmla="*/ 5544 w 10000"/>
              <a:gd name="connsiteY3-46" fmla="*/ 5886 h 10000"/>
              <a:gd name="connsiteX4-47" fmla="*/ 6322 w 10000"/>
              <a:gd name="connsiteY4-48" fmla="*/ 5166 h 10000"/>
              <a:gd name="connsiteX5-49" fmla="*/ 6547 w 10000"/>
              <a:gd name="connsiteY5-50" fmla="*/ 4960 h 10000"/>
              <a:gd name="connsiteX6-51" fmla="*/ 7030 w 10000"/>
              <a:gd name="connsiteY6-52" fmla="*/ 4469 h 10000"/>
              <a:gd name="connsiteX7-53" fmla="*/ 8227 w 10000"/>
              <a:gd name="connsiteY7-54" fmla="*/ 3131 h 10000"/>
              <a:gd name="connsiteX8-55" fmla="*/ 9121 w 10000"/>
              <a:gd name="connsiteY8-56" fmla="*/ 1920 h 10000"/>
              <a:gd name="connsiteX9-57" fmla="*/ 10000 w 10000"/>
              <a:gd name="connsiteY9-58" fmla="*/ 0 h 10000"/>
              <a:gd name="connsiteX10-59" fmla="*/ 10000 w 10000"/>
              <a:gd name="connsiteY10-60" fmla="*/ 0 h 10000"/>
              <a:gd name="connsiteX11-61" fmla="*/ 9121 w 10000"/>
              <a:gd name="connsiteY11-62" fmla="*/ 1931 h 10000"/>
              <a:gd name="connsiteX12-63" fmla="*/ 8235 w 10000"/>
              <a:gd name="connsiteY12-64" fmla="*/ 3131 h 10000"/>
              <a:gd name="connsiteX13-65" fmla="*/ 7030 w 10000"/>
              <a:gd name="connsiteY13-66" fmla="*/ 4469 h 10000"/>
              <a:gd name="connsiteX14-67" fmla="*/ 6322 w 10000"/>
              <a:gd name="connsiteY14-68" fmla="*/ 5177 h 10000"/>
              <a:gd name="connsiteX15-69" fmla="*/ 5544 w 10000"/>
              <a:gd name="connsiteY15-70" fmla="*/ 5886 h 10000"/>
              <a:gd name="connsiteX16-71" fmla="*/ 3818 w 10000"/>
              <a:gd name="connsiteY16-72" fmla="*/ 7326 h 10000"/>
              <a:gd name="connsiteX17-73" fmla="*/ 0 w 10000"/>
              <a:gd name="connsiteY17-74" fmla="*/ 10000 h 10000"/>
              <a:gd name="connsiteX0-75" fmla="*/ 0 w 10000"/>
              <a:gd name="connsiteY0-76" fmla="*/ 10000 h 10000"/>
              <a:gd name="connsiteX1-77" fmla="*/ 0 w 10000"/>
              <a:gd name="connsiteY1-78" fmla="*/ 10000 h 10000"/>
              <a:gd name="connsiteX2-79" fmla="*/ 3818 w 10000"/>
              <a:gd name="connsiteY2-80" fmla="*/ 7314 h 10000"/>
              <a:gd name="connsiteX3-81" fmla="*/ 5544 w 10000"/>
              <a:gd name="connsiteY3-82" fmla="*/ 5886 h 10000"/>
              <a:gd name="connsiteX4-83" fmla="*/ 6322 w 10000"/>
              <a:gd name="connsiteY4-84" fmla="*/ 5166 h 10000"/>
              <a:gd name="connsiteX5-85" fmla="*/ 7030 w 10000"/>
              <a:gd name="connsiteY5-86" fmla="*/ 4469 h 10000"/>
              <a:gd name="connsiteX6-87" fmla="*/ 8227 w 10000"/>
              <a:gd name="connsiteY6-88" fmla="*/ 3131 h 10000"/>
              <a:gd name="connsiteX7-89" fmla="*/ 9121 w 10000"/>
              <a:gd name="connsiteY7-90" fmla="*/ 1920 h 10000"/>
              <a:gd name="connsiteX8-91" fmla="*/ 10000 w 10000"/>
              <a:gd name="connsiteY8-92" fmla="*/ 0 h 10000"/>
              <a:gd name="connsiteX9-93" fmla="*/ 10000 w 10000"/>
              <a:gd name="connsiteY9-94" fmla="*/ 0 h 10000"/>
              <a:gd name="connsiteX10-95" fmla="*/ 9121 w 10000"/>
              <a:gd name="connsiteY10-96" fmla="*/ 1931 h 10000"/>
              <a:gd name="connsiteX11-97" fmla="*/ 8235 w 10000"/>
              <a:gd name="connsiteY11-98" fmla="*/ 3131 h 10000"/>
              <a:gd name="connsiteX12-99" fmla="*/ 7030 w 10000"/>
              <a:gd name="connsiteY12-100" fmla="*/ 4469 h 10000"/>
              <a:gd name="connsiteX13-101" fmla="*/ 6322 w 10000"/>
              <a:gd name="connsiteY13-102" fmla="*/ 5177 h 10000"/>
              <a:gd name="connsiteX14-103" fmla="*/ 5544 w 10000"/>
              <a:gd name="connsiteY14-104" fmla="*/ 5886 h 10000"/>
              <a:gd name="connsiteX15-105" fmla="*/ 3818 w 10000"/>
              <a:gd name="connsiteY15-106" fmla="*/ 7326 h 10000"/>
              <a:gd name="connsiteX16-107" fmla="*/ 0 w 10000"/>
              <a:gd name="connsiteY16-108"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2" name="Freeform 56"/>
          <p:cNvSpPr/>
          <p:nvPr/>
        </p:nvSpPr>
        <p:spPr bwMode="auto">
          <a:xfrm>
            <a:off x="3284172" y="235744"/>
            <a:ext cx="1506337" cy="1077517"/>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3" name="Freeform 57"/>
          <p:cNvSpPr/>
          <p:nvPr/>
        </p:nvSpPr>
        <p:spPr bwMode="auto">
          <a:xfrm>
            <a:off x="3926003" y="76202"/>
            <a:ext cx="864506" cy="311943"/>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4" name="Freeform 61"/>
          <p:cNvSpPr/>
          <p:nvPr/>
        </p:nvSpPr>
        <p:spPr bwMode="auto">
          <a:xfrm>
            <a:off x="4790509" y="235745"/>
            <a:ext cx="172663" cy="694135"/>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5" name="Freeform 62"/>
          <p:cNvSpPr/>
          <p:nvPr/>
        </p:nvSpPr>
        <p:spPr bwMode="auto">
          <a:xfrm>
            <a:off x="4361830" y="-39290"/>
            <a:ext cx="600153" cy="969169"/>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6" name="Freeform 63"/>
          <p:cNvSpPr/>
          <p:nvPr/>
        </p:nvSpPr>
        <p:spPr bwMode="auto">
          <a:xfrm>
            <a:off x="3766438" y="-172640"/>
            <a:ext cx="1195544" cy="1102519"/>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7" name="Freeform 64"/>
          <p:cNvSpPr/>
          <p:nvPr/>
        </p:nvSpPr>
        <p:spPr bwMode="auto">
          <a:xfrm>
            <a:off x="3635454" y="-201217"/>
            <a:ext cx="1326528" cy="113109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8" name="Freeform 65"/>
          <p:cNvSpPr/>
          <p:nvPr/>
        </p:nvSpPr>
        <p:spPr bwMode="auto">
          <a:xfrm>
            <a:off x="531089" y="929878"/>
            <a:ext cx="4421367" cy="3612357"/>
          </a:xfrm>
          <a:custGeom>
            <a:avLst/>
            <a:gdLst>
              <a:gd name="T0" fmla="*/ 0 w 2293"/>
              <a:gd name="T1" fmla="*/ 1866 h 1874"/>
              <a:gd name="T2" fmla="*/ 0 w 2293"/>
              <a:gd name="T3" fmla="*/ 1865 h 1874"/>
              <a:gd name="T4" fmla="*/ 360 w 2293"/>
              <a:gd name="T5" fmla="*/ 1851 h 1874"/>
              <a:gd name="T6" fmla="*/ 770 w 2293"/>
              <a:gd name="T7" fmla="*/ 1748 h 1874"/>
              <a:gd name="T8" fmla="*/ 1586 w 2293"/>
              <a:gd name="T9" fmla="*/ 1274 h 1874"/>
              <a:gd name="T10" fmla="*/ 2129 w 2293"/>
              <a:gd name="T11" fmla="*/ 607 h 1874"/>
              <a:gd name="T12" fmla="*/ 2292 w 2293"/>
              <a:gd name="T13" fmla="*/ 0 h 1874"/>
              <a:gd name="T14" fmla="*/ 2293 w 2293"/>
              <a:gd name="T15" fmla="*/ 0 h 1874"/>
              <a:gd name="T16" fmla="*/ 2130 w 2293"/>
              <a:gd name="T17" fmla="*/ 607 h 1874"/>
              <a:gd name="T18" fmla="*/ 1586 w 2293"/>
              <a:gd name="T19" fmla="*/ 1275 h 1874"/>
              <a:gd name="T20" fmla="*/ 770 w 2293"/>
              <a:gd name="T21" fmla="*/ 1748 h 1874"/>
              <a:gd name="T22" fmla="*/ 360 w 2293"/>
              <a:gd name="T23" fmla="*/ 1852 h 1874"/>
              <a:gd name="T24" fmla="*/ 0 w 2293"/>
              <a:gd name="T25" fmla="*/ 1866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3" h="1874">
                <a:moveTo>
                  <a:pt x="0" y="1866"/>
                </a:moveTo>
                <a:cubicBezTo>
                  <a:pt x="0" y="1865"/>
                  <a:pt x="0" y="1865"/>
                  <a:pt x="0" y="1865"/>
                </a:cubicBezTo>
                <a:cubicBezTo>
                  <a:pt x="113" y="1873"/>
                  <a:pt x="235" y="1869"/>
                  <a:pt x="360" y="1851"/>
                </a:cubicBezTo>
                <a:cubicBezTo>
                  <a:pt x="496" y="1831"/>
                  <a:pt x="634" y="1796"/>
                  <a:pt x="770" y="1748"/>
                </a:cubicBezTo>
                <a:cubicBezTo>
                  <a:pt x="1061" y="1644"/>
                  <a:pt x="1343" y="1481"/>
                  <a:pt x="1586" y="1274"/>
                </a:cubicBezTo>
                <a:cubicBezTo>
                  <a:pt x="1818" y="1076"/>
                  <a:pt x="2006" y="845"/>
                  <a:pt x="2129" y="607"/>
                </a:cubicBezTo>
                <a:cubicBezTo>
                  <a:pt x="2235" y="402"/>
                  <a:pt x="2291" y="192"/>
                  <a:pt x="2292" y="0"/>
                </a:cubicBezTo>
                <a:cubicBezTo>
                  <a:pt x="2293" y="0"/>
                  <a:pt x="2293" y="0"/>
                  <a:pt x="2293" y="0"/>
                </a:cubicBezTo>
                <a:cubicBezTo>
                  <a:pt x="2292" y="192"/>
                  <a:pt x="2236" y="402"/>
                  <a:pt x="2130" y="607"/>
                </a:cubicBezTo>
                <a:cubicBezTo>
                  <a:pt x="2007" y="846"/>
                  <a:pt x="1819" y="1077"/>
                  <a:pt x="1586" y="1275"/>
                </a:cubicBezTo>
                <a:cubicBezTo>
                  <a:pt x="1343" y="1481"/>
                  <a:pt x="1061" y="1645"/>
                  <a:pt x="770" y="1748"/>
                </a:cubicBezTo>
                <a:cubicBezTo>
                  <a:pt x="634" y="1797"/>
                  <a:pt x="496" y="1832"/>
                  <a:pt x="360" y="1852"/>
                </a:cubicBezTo>
                <a:cubicBezTo>
                  <a:pt x="235" y="1870"/>
                  <a:pt x="113" y="1874"/>
                  <a:pt x="0" y="186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9" name="Freeform 66"/>
          <p:cNvSpPr/>
          <p:nvPr/>
        </p:nvSpPr>
        <p:spPr bwMode="auto">
          <a:xfrm>
            <a:off x="1874288" y="929878"/>
            <a:ext cx="3078167" cy="3577829"/>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0" name="Freeform 67"/>
          <p:cNvSpPr/>
          <p:nvPr/>
        </p:nvSpPr>
        <p:spPr bwMode="auto">
          <a:xfrm>
            <a:off x="3383008" y="929879"/>
            <a:ext cx="1569448" cy="2806305"/>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1" name="Freeform 68"/>
          <p:cNvSpPr/>
          <p:nvPr/>
        </p:nvSpPr>
        <p:spPr bwMode="auto">
          <a:xfrm>
            <a:off x="3856938" y="929878"/>
            <a:ext cx="1095517" cy="1759744"/>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2" name="Freeform 69"/>
          <p:cNvSpPr/>
          <p:nvPr/>
        </p:nvSpPr>
        <p:spPr bwMode="auto">
          <a:xfrm>
            <a:off x="4053416" y="929879"/>
            <a:ext cx="899039" cy="2006204"/>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3" name="Freeform 70"/>
          <p:cNvSpPr/>
          <p:nvPr/>
        </p:nvSpPr>
        <p:spPr bwMode="auto">
          <a:xfrm>
            <a:off x="3837883" y="198834"/>
            <a:ext cx="1114570" cy="73104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4" name="Freeform 71"/>
          <p:cNvSpPr/>
          <p:nvPr/>
        </p:nvSpPr>
        <p:spPr bwMode="auto">
          <a:xfrm>
            <a:off x="2310115" y="929879"/>
            <a:ext cx="2642341" cy="994172"/>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5" name="Freeform 72"/>
          <p:cNvSpPr/>
          <p:nvPr/>
        </p:nvSpPr>
        <p:spPr bwMode="auto">
          <a:xfrm>
            <a:off x="3284173" y="762000"/>
            <a:ext cx="1675428" cy="551260"/>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6" name="Freeform 73"/>
          <p:cNvSpPr/>
          <p:nvPr/>
        </p:nvSpPr>
        <p:spPr bwMode="auto">
          <a:xfrm>
            <a:off x="3924812" y="110728"/>
            <a:ext cx="1034787" cy="81915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grpSp>
        <p:nvGrpSpPr>
          <p:cNvPr id="2" name="组合 136"/>
          <p:cNvGrpSpPr/>
          <p:nvPr/>
        </p:nvGrpSpPr>
        <p:grpSpPr>
          <a:xfrm>
            <a:off x="1116350" y="1525358"/>
            <a:ext cx="1728225" cy="1728001"/>
            <a:chOff x="1827622" y="1343919"/>
            <a:chExt cx="2304000" cy="2304000"/>
          </a:xfrm>
        </p:grpSpPr>
        <p:sp>
          <p:nvSpPr>
            <p:cNvPr id="138" name="椭圆 13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40"/>
          <p:cNvGrpSpPr/>
          <p:nvPr/>
        </p:nvGrpSpPr>
        <p:grpSpPr>
          <a:xfrm>
            <a:off x="3659251" y="2481429"/>
            <a:ext cx="378090" cy="378042"/>
            <a:chOff x="1827622" y="1343919"/>
            <a:chExt cx="2304000" cy="2304000"/>
          </a:xfrm>
        </p:grpSpPr>
        <p:sp>
          <p:nvSpPr>
            <p:cNvPr id="142" name="椭圆 141"/>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同心圆 143"/>
          <p:cNvSpPr/>
          <p:nvPr/>
        </p:nvSpPr>
        <p:spPr>
          <a:xfrm>
            <a:off x="3467448" y="14145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5" name="同心圆 144"/>
          <p:cNvSpPr/>
          <p:nvPr/>
        </p:nvSpPr>
        <p:spPr>
          <a:xfrm>
            <a:off x="4127234" y="1186450"/>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6" name="同心圆 145"/>
          <p:cNvSpPr/>
          <p:nvPr/>
        </p:nvSpPr>
        <p:spPr>
          <a:xfrm>
            <a:off x="3792149" y="150020"/>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7" name="同心圆 146"/>
          <p:cNvSpPr/>
          <p:nvPr/>
        </p:nvSpPr>
        <p:spPr>
          <a:xfrm>
            <a:off x="4478167" y="36433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8" name="同心圆 147"/>
          <p:cNvSpPr/>
          <p:nvPr/>
        </p:nvSpPr>
        <p:spPr>
          <a:xfrm>
            <a:off x="4003623" y="2866052"/>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9" name="同心圆 148"/>
          <p:cNvSpPr/>
          <p:nvPr/>
        </p:nvSpPr>
        <p:spPr>
          <a:xfrm>
            <a:off x="1840460" y="44156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sp>
        <p:nvSpPr>
          <p:cNvPr id="150" name="同心圆 149"/>
          <p:cNvSpPr/>
          <p:nvPr/>
        </p:nvSpPr>
        <p:spPr>
          <a:xfrm>
            <a:off x="473445" y="4457919"/>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grpSp>
        <p:nvGrpSpPr>
          <p:cNvPr id="4" name="组合 150"/>
          <p:cNvGrpSpPr/>
          <p:nvPr/>
        </p:nvGrpSpPr>
        <p:grpSpPr>
          <a:xfrm>
            <a:off x="4761028" y="701261"/>
            <a:ext cx="378090" cy="378042"/>
            <a:chOff x="1827622" y="1343919"/>
            <a:chExt cx="2304000" cy="2304000"/>
          </a:xfrm>
          <a:solidFill>
            <a:schemeClr val="accent1"/>
          </a:solidFill>
        </p:grpSpPr>
        <p:sp>
          <p:nvSpPr>
            <p:cNvPr id="152" name="椭圆 151"/>
            <p:cNvSpPr/>
            <p:nvPr/>
          </p:nvSpPr>
          <p:spPr>
            <a:xfrm>
              <a:off x="1827622" y="1343919"/>
              <a:ext cx="2304000" cy="2304000"/>
            </a:xfrm>
            <a:prstGeom prst="ellipse">
              <a:avLst/>
            </a:prstGeom>
            <a:grp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53"/>
          <p:cNvGrpSpPr/>
          <p:nvPr/>
        </p:nvGrpSpPr>
        <p:grpSpPr>
          <a:xfrm>
            <a:off x="4289122" y="1994280"/>
            <a:ext cx="378090" cy="378042"/>
            <a:chOff x="1827622" y="1343919"/>
            <a:chExt cx="2304000" cy="2304000"/>
          </a:xfrm>
        </p:grpSpPr>
        <p:sp>
          <p:nvSpPr>
            <p:cNvPr id="155" name="椭圆 154"/>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56"/>
          <p:cNvGrpSpPr/>
          <p:nvPr/>
        </p:nvGrpSpPr>
        <p:grpSpPr>
          <a:xfrm>
            <a:off x="3525544" y="3215283"/>
            <a:ext cx="378090" cy="378042"/>
            <a:chOff x="1827622" y="1343919"/>
            <a:chExt cx="2304000" cy="2304000"/>
          </a:xfrm>
        </p:grpSpPr>
        <p:sp>
          <p:nvSpPr>
            <p:cNvPr id="158" name="椭圆 157"/>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59"/>
          <p:cNvGrpSpPr/>
          <p:nvPr/>
        </p:nvGrpSpPr>
        <p:grpSpPr>
          <a:xfrm>
            <a:off x="3042152" y="554084"/>
            <a:ext cx="559634" cy="559563"/>
            <a:chOff x="1827622" y="1343919"/>
            <a:chExt cx="2304000" cy="2304000"/>
          </a:xfrm>
        </p:grpSpPr>
        <p:sp>
          <p:nvSpPr>
            <p:cNvPr id="161" name="椭圆 16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3" name="TextBox 50"/>
          <p:cNvSpPr txBox="1"/>
          <p:nvPr/>
        </p:nvSpPr>
        <p:spPr>
          <a:xfrm>
            <a:off x="5369560" y="1113790"/>
            <a:ext cx="3174365" cy="1014730"/>
          </a:xfrm>
          <a:prstGeom prst="rect">
            <a:avLst/>
          </a:prstGeom>
          <a:noFill/>
        </p:spPr>
        <p:txBody>
          <a:bodyPr wrap="square" rtlCol="0">
            <a:spAutoFit/>
          </a:bodyPr>
          <a:lstStyle/>
          <a:p>
            <a:r>
              <a:rPr lang="zh-CN" altLang="en-US" sz="6000" dirty="0" smtClean="0">
                <a:solidFill>
                  <a:prstClr val="black"/>
                </a:solidFill>
                <a:latin typeface="华文行楷" panose="02010800040101010101" pitchFamily="2" charset="-122"/>
                <a:ea typeface="华文行楷" panose="02010800040101010101" pitchFamily="2" charset="-122"/>
              </a:rPr>
              <a:t>谢 谢</a:t>
            </a:r>
            <a:endParaRPr lang="zh-CN" altLang="en-US" sz="6000" dirty="0">
              <a:solidFill>
                <a:prstClr val="black"/>
              </a:solidFill>
              <a:latin typeface="华文行楷" panose="02010800040101010101" pitchFamily="2" charset="-122"/>
              <a:ea typeface="华文行楷" panose="02010800040101010101" pitchFamily="2" charset="-122"/>
            </a:endParaRPr>
          </a:p>
        </p:txBody>
      </p:sp>
      <p:sp>
        <p:nvSpPr>
          <p:cNvPr id="177" name="直角三角形 176"/>
          <p:cNvSpPr/>
          <p:nvPr/>
        </p:nvSpPr>
        <p:spPr>
          <a:xfrm flipH="1">
            <a:off x="7812360" y="4008411"/>
            <a:ext cx="1336316" cy="1155642"/>
          </a:xfrm>
          <a:prstGeom prst="rtTriangle">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pic>
        <p:nvPicPr>
          <p:cNvPr id="87" name="Picture 150" descr="05"/>
          <p:cNvPicPr>
            <a:picLocks noChangeAspect="1" noChangeArrowheads="1"/>
          </p:cNvPicPr>
          <p:nvPr/>
        </p:nvPicPr>
        <p:blipFill>
          <a:blip r:embed="rId1" cstate="print"/>
          <a:srcRect l="20464" t="14592" r="16528" b="13185"/>
          <a:stretch>
            <a:fillRect/>
          </a:stretch>
        </p:blipFill>
        <p:spPr bwMode="auto">
          <a:xfrm>
            <a:off x="1331640" y="1779662"/>
            <a:ext cx="1224136" cy="1152128"/>
          </a:xfrm>
          <a:prstGeom prst="rect">
            <a:avLst/>
          </a:prstGeom>
          <a:noFill/>
          <a:ln w="9525">
            <a:noFill/>
            <a:miter lim="800000"/>
            <a:headEnd/>
            <a:tailEnd/>
          </a:ln>
        </p:spPr>
      </p:pic>
      <p:sp>
        <p:nvSpPr>
          <p:cNvPr id="9" name="文本框 27"/>
          <p:cNvSpPr txBox="1"/>
          <p:nvPr/>
        </p:nvSpPr>
        <p:spPr>
          <a:xfrm>
            <a:off x="5369421" y="3025879"/>
            <a:ext cx="1969770" cy="398780"/>
          </a:xfrm>
          <a:prstGeom prst="rect">
            <a:avLst/>
          </a:prstGeom>
          <a:noFill/>
        </p:spPr>
        <p:txBody>
          <a:bodyPr wrap="none" rtlCol="0">
            <a:spAutoFit/>
          </a:bodyPr>
          <a:p>
            <a:r>
              <a:rPr lang="zh-CN" altLang="en-US" sz="2000" b="1" dirty="0" smtClean="0">
                <a:latin typeface="方正小标宋简体" panose="02000000000000000000" charset="-122"/>
                <a:ea typeface="方正小标宋简体" panose="02000000000000000000" charset="-122"/>
                <a:cs typeface="方正小标宋简体" panose="02000000000000000000" charset="-122"/>
              </a:rPr>
              <a:t>财行和行为税处</a:t>
            </a:r>
            <a:endParaRPr lang="zh-CN" altLang="en-US" sz="1400" dirty="0">
              <a:latin typeface="微软雅黑" panose="020B0503020204020204" pitchFamily="34" charset="-122"/>
              <a:ea typeface="微软雅黑" panose="020B0503020204020204" pitchFamily="34" charset="-122"/>
            </a:endParaRPr>
          </a:p>
        </p:txBody>
      </p:sp>
      <p:sp>
        <p:nvSpPr>
          <p:cNvPr id="10" name="文本框 2"/>
          <p:cNvSpPr txBox="1"/>
          <p:nvPr/>
        </p:nvSpPr>
        <p:spPr>
          <a:xfrm>
            <a:off x="5780127" y="2601704"/>
            <a:ext cx="1207770" cy="398780"/>
          </a:xfrm>
          <a:prstGeom prst="rect">
            <a:avLst/>
          </a:prstGeom>
          <a:noFill/>
        </p:spPr>
        <p:txBody>
          <a:bodyPr wrap="none" rtlCol="0">
            <a:spAutoFit/>
          </a:bodyPr>
          <a:p>
            <a:r>
              <a:rPr lang="zh-CN" altLang="en-US" sz="2000" b="1" dirty="0" smtClean="0">
                <a:latin typeface="方正小标宋简体" panose="02000000000000000000" charset="-122"/>
                <a:ea typeface="方正小标宋简体" panose="02000000000000000000" charset="-122"/>
                <a:cs typeface="方正小标宋简体" panose="02000000000000000000" charset="-122"/>
              </a:rPr>
              <a:t>汪  啸  龙</a:t>
            </a:r>
            <a:endParaRPr lang="zh-CN" altLang="en-US" sz="2000" b="1" dirty="0">
              <a:latin typeface="方正小标宋简体" panose="02000000000000000000" charset="-122"/>
              <a:ea typeface="方正小标宋简体" panose="02000000000000000000" charset="-122"/>
              <a:cs typeface="方正小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dirty="0" smtClean="0">
                <a:ln>
                  <a:noFill/>
                </a:ln>
                <a:solidFill>
                  <a:schemeClr val="tx1"/>
                </a:solidFill>
                <a:effectLst/>
                <a:uLnTx/>
                <a:uFillTx/>
                <a:sym typeface="+mn-ea"/>
              </a:rPr>
              <a:t>预征管理</a:t>
            </a:r>
            <a:endParaRPr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784600"/>
          </a:xfrm>
          <a:prstGeom prst="rect">
            <a:avLst/>
          </a:prstGeom>
          <a:noFill/>
        </p:spPr>
        <p:txBody>
          <a:bodyPr wrap="square" rtlCol="0">
            <a:spAutoFit/>
          </a:bodyPr>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土地增值税预征</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计税依据</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根据《国家税务总局关于营改增后土地增值税若干征管规定的公告》（国家税务总局公告2016年第70号）规定，关于营改增后土地增值税应税收入确认问题：</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营改增后，纳税人转让房地产的土地增值税应税收入不含增值税。适用增值税一般计税方法的纳税人，其转让房地产的土地增值税应税收入不含增值税销项税额;适用简易计税方法的纳税人，其转让房地产的土地增值税应税收入不含增值税应纳税额。</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为方便纳税人，简化土地增值税预征税款计算，房地产开发企业采取预收款方式销售自行开发的房地产项目的，可按照以下方法计算土地增值税预征计征依据：</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土地增值税预征的计征依据=预收款-应预征增值税税款</a:t>
            </a:r>
            <a:endParaRPr lang="en-US" altLang="zh-CN" sz="28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dirty="0" smtClean="0">
                <a:ln>
                  <a:noFill/>
                </a:ln>
                <a:solidFill>
                  <a:schemeClr val="tx1"/>
                </a:solidFill>
                <a:effectLst/>
                <a:uLnTx/>
                <a:uFillTx/>
                <a:sym typeface="+mn-ea"/>
              </a:rPr>
              <a:t>预征管理</a:t>
            </a:r>
            <a:endParaRPr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4092575"/>
          </a:xfrm>
          <a:prstGeom prst="rect">
            <a:avLst/>
          </a:prstGeom>
          <a:noFill/>
        </p:spPr>
        <p:txBody>
          <a:bodyPr wrap="square" rtlCol="0">
            <a:spAutoFit/>
          </a:bodyPr>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土地增值税预征</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计税依据</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在存在增值税预征（</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开具不征税发票</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）的情况下，土地增值税预征计税依据为增值税预征含税收入减去预征的增值税；</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增值税不预征（</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开具正常税率发票</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）的情况下，在总局未明确规定计税依据情况下，土地增值税预征计税依据按照增值税含税收入（剔除增值税不征税发票含税金额）除以（1+税率或者征收率）确认；</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简而言之：开具发票情况下，土地增值税申报时间与增值税保持一致。</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增值税不预征（</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未开具发票</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）的情况下，在总局未明确规定计税依据情况下，土地增值税预征计税依据按照交易双方签订的销售合同所载的售房金额及其他收益确认收入除以（1+税率或者征收率）确认。</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dirty="0" smtClean="0">
                <a:ln>
                  <a:noFill/>
                </a:ln>
                <a:solidFill>
                  <a:schemeClr val="tx1"/>
                </a:solidFill>
                <a:effectLst/>
                <a:uLnTx/>
                <a:uFillTx/>
                <a:sym typeface="+mn-ea"/>
              </a:rPr>
              <a:t>尾盘申报</a:t>
            </a:r>
            <a:endParaRPr kern="0" noProof="0" dirty="0" smtClean="0">
              <a:ln>
                <a:noFill/>
              </a:ln>
              <a:solidFill>
                <a:schemeClr val="tx1"/>
              </a:solidFill>
              <a:effectLst/>
              <a:uLnTx/>
              <a:uFillTx/>
              <a:sym typeface="+mn-ea"/>
            </a:endParaRPr>
          </a:p>
        </p:txBody>
      </p:sp>
      <p:sp>
        <p:nvSpPr>
          <p:cNvPr id="7" name="文本框 6"/>
          <p:cNvSpPr txBox="1"/>
          <p:nvPr/>
        </p:nvSpPr>
        <p:spPr>
          <a:xfrm>
            <a:off x="588645" y="627380"/>
            <a:ext cx="8281670" cy="2984500"/>
          </a:xfrm>
          <a:prstGeom prst="rect">
            <a:avLst/>
          </a:prstGeom>
          <a:noFill/>
        </p:spPr>
        <p:txBody>
          <a:bodyPr wrap="square" rtlCol="0">
            <a:spAutoFit/>
          </a:bodyPr>
          <a:p>
            <a:pPr algn="l"/>
            <a:r>
              <a:rPr lang="en-US" altLang="zh-CN" sz="28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土地增值税尾盘</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纳税义务时间</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为签订合同当日（指商品房买卖合同，认购协议等不符合合同要件的不属于该范围）。</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土地增值税尾盘申报</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缴纳期限</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为按季申报缴纳（属期2022年7月1日及以后）。</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土地增值税尾盘</a:t>
            </a:r>
            <a:r>
              <a:rPr lang="zh-CN" altLang="en-US"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计税依据</a:t>
            </a:r>
            <a:r>
              <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：根据《国家税务总局关于营改增后土地增值税若干征管规定的公告》（国家税务总局公告2016年第70号）规定，为不含增值税收入（无论房款是否收齐）。</a:t>
            </a:r>
            <a:endParaRPr lang="zh-CN"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dirty="0" smtClean="0">
                <a:ln>
                  <a:noFill/>
                </a:ln>
                <a:solidFill>
                  <a:schemeClr val="tx1"/>
                </a:solidFill>
                <a:effectLst/>
                <a:uLnTx/>
                <a:uFillTx/>
                <a:sym typeface="+mn-ea"/>
              </a:rPr>
              <a:t>尾盘申报</a:t>
            </a:r>
            <a:endParaRPr kern="0" noProof="0" dirty="0" smtClean="0">
              <a:ln>
                <a:noFill/>
              </a:ln>
              <a:solidFill>
                <a:schemeClr val="tx1"/>
              </a:solidFill>
              <a:effectLst/>
              <a:uLnTx/>
              <a:uFillTx/>
              <a:sym typeface="+mn-ea"/>
            </a:endParaRPr>
          </a:p>
        </p:txBody>
      </p:sp>
      <p:sp>
        <p:nvSpPr>
          <p:cNvPr id="7" name="文本框 6"/>
          <p:cNvSpPr txBox="1"/>
          <p:nvPr/>
        </p:nvSpPr>
        <p:spPr>
          <a:xfrm>
            <a:off x="588645" y="627380"/>
            <a:ext cx="8281670" cy="4215765"/>
          </a:xfrm>
          <a:prstGeom prst="rect">
            <a:avLst/>
          </a:prstGeom>
          <a:noFill/>
        </p:spPr>
        <p:txBody>
          <a:bodyPr wrap="square" rtlCol="0">
            <a:spAutoFit/>
          </a:bodyPr>
          <a:p>
            <a:pPr algn="l"/>
            <a:r>
              <a:rPr lang="en-US" altLang="zh-CN" sz="2800" b="1">
                <a:solidFill>
                  <a:srgbClr val="0070C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土地增值税尾盘</a:t>
            </a:r>
            <a:r>
              <a:rPr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单位成本</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：根据《国家税务总局关于简并税费申报有关事项的公告》（国家税务总局公告2021年第9号）规定:《财产和行为税税源明细表》填表说明：第 7 栏“单位成本费用”。单位成本费用=清算申报时或清算审核确定的扣除项目金额÷清算的总已售面积。公式中的“扣除项目金额”不包括清算时扣除的“与转让房地产有关的税金”。</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l"/>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因此尾盘单位成本按照清算申报表中“普通住宅”“非普通住宅”“其他类型房地产”</a:t>
            </a:r>
            <a:r>
              <a:rPr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三种房产类型各自计算</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土地增值税清算税款时的相应数据计算得出（</a:t>
            </a:r>
            <a:r>
              <a:rPr sz="2000" b="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注意</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例如商业上浮10%时，不能在尾盘“其他类型房地产”中再区分商业和其他计算各自尾盘单位成本，需合并后严格按照清算申报表数据计算得出；如果清算时某一房产类型全部未售，则按照审核结论中该房产类型总可售扣除项目金额÷总可售建筑面积计算得出）。</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lang="zh-CN" altLang="en-US" dirty="0"/>
              <a:t>清算时点</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2782337" y="3439309"/>
            <a:ext cx="474617" cy="568922"/>
            <a:chOff x="685009" y="1514252"/>
            <a:chExt cx="365522" cy="438150"/>
          </a:xfrm>
        </p:grpSpPr>
        <p:sp>
          <p:nvSpPr>
            <p:cNvPr id="6"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7"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altLang="en-US" dirty="0">
                  <a:solidFill>
                    <a:schemeClr val="bg1"/>
                  </a:solidFill>
                  <a:latin typeface="Arial" panose="020B0604020202020204" pitchFamily="34" charset="0"/>
                  <a:cs typeface="Arial" panose="020B0604020202020204" pitchFamily="34" charset="0"/>
                </a:rPr>
                <a:t>2</a:t>
              </a:r>
              <a:endParaRPr lang="en-US" altLang="en-US" dirty="0">
                <a:solidFill>
                  <a:schemeClr val="bg1"/>
                </a:solidFill>
                <a:latin typeface="Arial" panose="020B0604020202020204" pitchFamily="34" charset="0"/>
                <a:cs typeface="Arial" panose="020B0604020202020204" pitchFamily="34" charset="0"/>
              </a:endParaRPr>
            </a:p>
          </p:txBody>
        </p:sp>
      </p:grpSp>
      <p:sp>
        <p:nvSpPr>
          <p:cNvPr id="8" name="文本框 7"/>
          <p:cNvSpPr txBox="1"/>
          <p:nvPr/>
        </p:nvSpPr>
        <p:spPr>
          <a:xfrm>
            <a:off x="3589020" y="2289810"/>
            <a:ext cx="5396865" cy="2445385"/>
          </a:xfrm>
          <a:prstGeom prst="rect">
            <a:avLst/>
          </a:prstGeom>
          <a:noFill/>
        </p:spPr>
        <p:txBody>
          <a:bodyPr wrap="square" rtlCol="0">
            <a:spAutoFit/>
          </a:bodyPr>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1400" b="1">
                <a:latin typeface="楷体" panose="02010609060101010101" pitchFamily="49" charset="-122"/>
                <a:ea typeface="楷体" panose="02010609060101010101" pitchFamily="49" charset="-122"/>
                <a:cs typeface="楷体" panose="02010609060101010101" pitchFamily="49" charset="-122"/>
                <a:sym typeface="+mn-ea"/>
              </a:rPr>
              <a:t> </a:t>
            </a: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符合下列情形之一的，主管税务机关可要求纳税人进行土地增值税清算：</a:t>
            </a:r>
            <a:endParaRPr kumimoji="0"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    已竣工验收的房地产开发项目，已转让的房地产建筑面积占整个项目可售建筑面积的比例在85%以上，或该比例虽未超过85%，但剩余的可售建筑面积已经出租或自用的；</a:t>
            </a:r>
            <a:endParaRPr kumimoji="0"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    取得销售（预售）许可证满三年仍未销售完毕的；</a:t>
            </a:r>
            <a:endParaRPr kumimoji="0"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    纳税人申请注销税务登记但未办理土地增值税清算手续的；</a:t>
            </a:r>
            <a:endParaRPr kumimoji="0" lang="zh-CN" altLang="en-US"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p:txBody>
      </p:sp>
      <p:sp>
        <p:nvSpPr>
          <p:cNvPr id="10" name="文本框 9"/>
          <p:cNvSpPr txBox="1"/>
          <p:nvPr/>
        </p:nvSpPr>
        <p:spPr>
          <a:xfrm>
            <a:off x="3562350" y="527685"/>
            <a:ext cx="5345430" cy="1430020"/>
          </a:xfrm>
          <a:prstGeom prst="rect">
            <a:avLst/>
          </a:prstGeom>
          <a:noFill/>
        </p:spPr>
        <p:txBody>
          <a:bodyPr wrap="square" rtlCol="0">
            <a:spAutoFit/>
          </a:bodyPr>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altLang="zh-CN" sz="1600" b="1">
                <a:solidFill>
                  <a:schemeClr val="tx1"/>
                </a:solidFill>
                <a:effectLst>
                  <a:outerShdw blurRad="38100" dist="19050" dir="2700000" algn="tl" rotWithShape="0">
                    <a:schemeClr val="dk1">
                      <a:alpha val="40000"/>
                    </a:schemeClr>
                  </a:outerShdw>
                </a:effectLst>
                <a:latin typeface="+mj-ea"/>
                <a:ea typeface="+mj-ea"/>
                <a:cs typeface="+mj-ea"/>
                <a:sym typeface="+mn-ea"/>
              </a:rPr>
              <a:t>    </a:t>
            </a: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符合下列情形之一的，纳税人应进行土地增值税的清算：</a:t>
            </a:r>
            <a:endParaRPr kumimoji="0"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    房地产开发项目全部竣工、完成销售的；</a:t>
            </a:r>
            <a:endParaRPr kumimoji="0"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    整体转让未竣工决算房地产开发项目的；</a:t>
            </a:r>
            <a:endParaRPr kumimoji="0" sz="1400" b="1" i="0" u="none" strike="noStrike" kern="1200" cap="none" spc="0" normalizeH="0" baseline="0" noProof="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endParaRPr>
          </a:p>
          <a:p>
            <a:pPr marL="0"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sz="1400" b="1" smtClean="0">
                <a:solidFill>
                  <a:schemeClr val="tx1"/>
                </a:solidFill>
                <a:effectLst>
                  <a:outerShdw blurRad="38100" dist="19050" dir="2700000" algn="tl" rotWithShape="0">
                    <a:schemeClr val="dk1">
                      <a:alpha val="40000"/>
                    </a:schemeClr>
                  </a:outerShdw>
                </a:effectLst>
                <a:uLnTx/>
                <a:uFillTx/>
                <a:latin typeface="+mj-ea"/>
                <a:ea typeface="+mj-ea"/>
                <a:cs typeface="+mj-ea"/>
                <a:sym typeface="+mn-ea"/>
              </a:rPr>
              <a:t>    直接转让土地使用权的。</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784600"/>
          </a:xfrm>
          <a:prstGeom prst="rect">
            <a:avLst/>
          </a:prstGeom>
          <a:noFill/>
        </p:spPr>
        <p:txBody>
          <a:bodyPr wrap="square" rtlCol="0">
            <a:spAutoFit/>
          </a:bodyPr>
          <a:p>
            <a:pPr algn="ctr"/>
            <a:r>
              <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国家税务总局宁波市税务局</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ctr"/>
            <a:r>
              <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关于土地增值税清算若干政策问题的公告</a:t>
            </a:r>
            <a:endParaRPr lang="zh-CN" altLang="en-US"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一、土地增值税清算单位和预征率的确认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a:t>
            </a:r>
            <a:endParaRPr lang="en-US" altLang="zh-CN" b="1">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a:t>
            </a:r>
            <a:r>
              <a:rPr lang="en-US" altLang="en-US" b="1">
                <a:latin typeface="楷体" panose="02010609060101010101" pitchFamily="49" charset="-122"/>
                <a:ea typeface="楷体" panose="02010609060101010101" pitchFamily="49" charset="-122"/>
                <a:cs typeface="楷体" panose="02010609060101010101" pitchFamily="49" charset="-122"/>
              </a:rPr>
              <a:t>   </a:t>
            </a:r>
            <a:r>
              <a:rPr lang="en-US" altLang="zh-CN" b="1">
                <a:latin typeface="楷体" panose="02010609060101010101" pitchFamily="49" charset="-122"/>
                <a:ea typeface="楷体" panose="02010609060101010101" pitchFamily="49" charset="-122"/>
                <a:cs typeface="楷体" panose="02010609060101010101" pitchFamily="49" charset="-122"/>
              </a:rPr>
              <a:t>土地增值税以规划部门核发的《建设工程规划许可证》所列建设项目为单位进行清算。清算单位中按普通住宅、非普通住宅和其他类型房地产分别核算增值额和增值率。</a:t>
            </a:r>
            <a:endParaRPr lang="en-US" altLang="zh-CN" b="1">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a:t>
            </a:r>
            <a:endParaRPr lang="en-US" altLang="zh-CN" b="1">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a:t>
            </a:r>
            <a:r>
              <a:rPr lang="en-US" altLang="en-US" b="1">
                <a:latin typeface="楷体" panose="02010609060101010101" pitchFamily="49" charset="-122"/>
                <a:ea typeface="楷体" panose="02010609060101010101" pitchFamily="49" charset="-122"/>
                <a:cs typeface="楷体" panose="02010609060101010101" pitchFamily="49" charset="-122"/>
              </a:rPr>
              <a:t>   </a:t>
            </a:r>
            <a:r>
              <a:rPr lang="en-US" altLang="zh-CN" b="1">
                <a:latin typeface="楷体" panose="02010609060101010101" pitchFamily="49" charset="-122"/>
                <a:ea typeface="楷体" panose="02010609060101010101" pitchFamily="49" charset="-122"/>
                <a:cs typeface="楷体" panose="02010609060101010101" pitchFamily="49" charset="-122"/>
              </a:rPr>
              <a:t>普通住宅、非普通住宅和其他类型房地产土地增值税预征率均为2%，保障性住房暂不预征土地增值税。</a:t>
            </a:r>
            <a:endParaRPr lang="en-US" altLang="zh-CN" b="1">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a:t>
            </a:r>
            <a:endParaRPr lang="en-US" altLang="zh-CN"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953385"/>
          </a:xfrm>
          <a:prstGeom prst="rect">
            <a:avLst/>
          </a:prstGeom>
          <a:noFill/>
        </p:spPr>
        <p:txBody>
          <a:bodyPr wrap="square" rtlCol="0">
            <a:spAutoFit/>
          </a:bodyPr>
          <a:p>
            <a:pPr algn="ctr"/>
            <a:r>
              <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国家税务总局宁波市税务局</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algn="ctr"/>
            <a:r>
              <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关于土地增值税清算若干政策问题的公告</a:t>
            </a:r>
            <a:endParaRPr lang="zh-CN" altLang="en-US"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一、土地增值税清算单位和预征率的确认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a:t>
            </a:r>
            <a:endParaRPr lang="en-US" altLang="zh-CN" b="1">
              <a:latin typeface="楷体" panose="02010609060101010101" pitchFamily="49" charset="-122"/>
              <a:ea typeface="楷体" panose="02010609060101010101" pitchFamily="49" charset="-122"/>
              <a:cs typeface="楷体" panose="02010609060101010101" pitchFamily="49" charset="-122"/>
            </a:endParaRPr>
          </a:p>
          <a:p>
            <a:r>
              <a:rPr lang="en-US" altLang="zh-CN" b="1">
                <a:latin typeface="楷体" panose="02010609060101010101" pitchFamily="49" charset="-122"/>
                <a:ea typeface="楷体" panose="02010609060101010101" pitchFamily="49" charset="-122"/>
                <a:cs typeface="楷体" panose="02010609060101010101" pitchFamily="49" charset="-122"/>
              </a:rPr>
              <a:t>   “普通住宅”的认定：市区按照宁波市人民政府办公厅《关于确定市区普通住房标准的通知》（甬政办发〔2005〕104号）公布的标准执行,其他各地按照当地政府公布的标准实施。对有独立产权且能够单独转让的车位、车库等，按照其他类型房地产核算。</a:t>
            </a:r>
            <a:endParaRPr lang="en-US" altLang="zh-CN"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2782337" y="3439309"/>
            <a:ext cx="474617" cy="568922"/>
            <a:chOff x="685009" y="1514252"/>
            <a:chExt cx="365522" cy="438150"/>
          </a:xfrm>
        </p:grpSpPr>
        <p:sp>
          <p:nvSpPr>
            <p:cNvPr id="6"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7"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altLang="en-US" dirty="0">
                  <a:solidFill>
                    <a:schemeClr val="bg1"/>
                  </a:solidFill>
                  <a:latin typeface="Arial" panose="020B0604020202020204" pitchFamily="34" charset="0"/>
                  <a:cs typeface="Arial" panose="020B0604020202020204" pitchFamily="34" charset="0"/>
                </a:rPr>
                <a:t>2</a:t>
              </a:r>
              <a:endParaRPr lang="en-US" altLang="en-US" dirty="0">
                <a:solidFill>
                  <a:schemeClr val="bg1"/>
                </a:solidFill>
                <a:latin typeface="Arial" panose="020B0604020202020204" pitchFamily="34" charset="0"/>
                <a:cs typeface="Arial" panose="020B0604020202020204" pitchFamily="34" charset="0"/>
              </a:endParaRPr>
            </a:p>
          </p:txBody>
        </p:sp>
      </p:grpSp>
      <p:sp>
        <p:nvSpPr>
          <p:cNvPr id="8" name="文本框 7"/>
          <p:cNvSpPr txBox="1"/>
          <p:nvPr/>
        </p:nvSpPr>
        <p:spPr>
          <a:xfrm>
            <a:off x="3589655" y="3291840"/>
            <a:ext cx="5086985" cy="159956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因此，普通住宅认定的标准以各地政府文件为准，各地政府文件未对高级公寓、别墅、度假村做出特殊规定的，则按照各地政府文件一般规定处理。</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
        <p:nvSpPr>
          <p:cNvPr id="10" name="文本框 9"/>
          <p:cNvSpPr txBox="1"/>
          <p:nvPr/>
        </p:nvSpPr>
        <p:spPr>
          <a:xfrm>
            <a:off x="3589020" y="712470"/>
            <a:ext cx="5345430" cy="224536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根据土地增值税暂行条例实施细则规定：条例第八条（一）项所称的普通标准住宅，是指按所在地一般民用住宅标准建造的居住用住宅。高级公寓、别墅、度假村等不属于普通标准住宅。普通标准住宅与其他住宅的具体划分界限由各省、自治区、直辖市人民政府规定。</a:t>
            </a: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lang="zh-CN" altLang="en-US" dirty="0"/>
              <a:t>《公告》出台背景及考虑</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775987" y="2193439"/>
            <a:ext cx="474617" cy="568922"/>
            <a:chOff x="685009" y="1514252"/>
            <a:chExt cx="365522" cy="438150"/>
          </a:xfrm>
        </p:grpSpPr>
        <p:sp>
          <p:nvSpPr>
            <p:cNvPr id="3"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2782337" y="3439309"/>
            <a:ext cx="474617" cy="568922"/>
            <a:chOff x="685009" y="1514252"/>
            <a:chExt cx="365522" cy="438150"/>
          </a:xfrm>
        </p:grpSpPr>
        <p:sp>
          <p:nvSpPr>
            <p:cNvPr id="6"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7"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3</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8" name="文本框 7"/>
          <p:cNvSpPr txBox="1"/>
          <p:nvPr/>
        </p:nvSpPr>
        <p:spPr>
          <a:xfrm>
            <a:off x="3589655" y="3291840"/>
            <a:ext cx="5086985" cy="1383665"/>
          </a:xfrm>
          <a:prstGeom prst="rect">
            <a:avLst/>
          </a:prstGeom>
          <a:noFill/>
        </p:spPr>
        <p:txBody>
          <a:bodyPr wrap="square" rtlCol="0">
            <a:spAutoFit/>
          </a:bodyPr>
          <a:p>
            <a:r>
              <a:rPr lang="en-US" altLang="zh-CN" sz="24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《公告》内容延续为主，对企业税负影响不大</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
        <p:nvSpPr>
          <p:cNvPr id="9" name="文本框 8"/>
          <p:cNvSpPr txBox="1"/>
          <p:nvPr/>
        </p:nvSpPr>
        <p:spPr>
          <a:xfrm>
            <a:off x="3589655" y="2068195"/>
            <a:ext cx="5022850" cy="110680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兄弟省市相继出台，为我局工作提供参考</a:t>
            </a:r>
            <a:endParaRPr lang="en-US" altLang="zh-CN" sz="24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
        <p:nvSpPr>
          <p:cNvPr id="10" name="文本框 9"/>
          <p:cNvSpPr txBox="1"/>
          <p:nvPr/>
        </p:nvSpPr>
        <p:spPr>
          <a:xfrm>
            <a:off x="3552190" y="986790"/>
            <a:ext cx="4863465" cy="110680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现行规定相对滞后，无法适应形势要求</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775987" y="2193439"/>
            <a:ext cx="474617" cy="568922"/>
            <a:chOff x="685009" y="1514252"/>
            <a:chExt cx="365522" cy="438150"/>
          </a:xfrm>
        </p:grpSpPr>
        <p:sp>
          <p:nvSpPr>
            <p:cNvPr id="3"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2782337" y="3439309"/>
            <a:ext cx="474617" cy="568922"/>
            <a:chOff x="685009" y="1514252"/>
            <a:chExt cx="365522" cy="438150"/>
          </a:xfrm>
        </p:grpSpPr>
        <p:sp>
          <p:nvSpPr>
            <p:cNvPr id="6"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7"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3</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8" name="文本框 7"/>
          <p:cNvSpPr txBox="1"/>
          <p:nvPr/>
        </p:nvSpPr>
        <p:spPr>
          <a:xfrm>
            <a:off x="3589655" y="3291840"/>
            <a:ext cx="5086985" cy="119888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保障性住房暂不预征土地增值税。其中对保障性住房的判断以政府相关部门认定为准。</a:t>
            </a:r>
            <a:endParaRPr lang="en-US" altLang="zh-CN" b="1">
              <a:latin typeface="楷体" panose="02010609060101010101" pitchFamily="49" charset="-122"/>
              <a:ea typeface="楷体" panose="02010609060101010101" pitchFamily="49" charset="-122"/>
              <a:cs typeface="楷体" panose="02010609060101010101" pitchFamily="49" charset="-122"/>
            </a:endParaRPr>
          </a:p>
          <a:p>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
        <p:nvSpPr>
          <p:cNvPr id="9" name="文本框 8"/>
          <p:cNvSpPr txBox="1"/>
          <p:nvPr/>
        </p:nvSpPr>
        <p:spPr>
          <a:xfrm>
            <a:off x="3589655" y="1972310"/>
            <a:ext cx="5022850" cy="92202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住宅标准：不动产权证权利性质、用途均为住宅，不包括商业公寓等。</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
        <p:nvSpPr>
          <p:cNvPr id="10" name="文本框 9"/>
          <p:cNvSpPr txBox="1"/>
          <p:nvPr/>
        </p:nvSpPr>
        <p:spPr>
          <a:xfrm>
            <a:off x="3582035" y="1059815"/>
            <a:ext cx="4863465" cy="92202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普通住宅的认定标准根据权证主房所注面积确定，附注面积不参与普通住宅认定。</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769637" y="184482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589020" y="1342390"/>
            <a:ext cx="4863465" cy="286131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取得销售 (预售) 许可证满三年的计算起始时间：纳税人取得预售许可证已覆盖该项目全部可售建筑的，以最后一张预售许可证落款时间为准；</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r>
              <a:rPr lang="en-US" altLang="en-US" sz="2000"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纳税人取得预售许可证未覆盖该项目全部可售建筑的，以最后一张销售许可证为准。</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169285"/>
          </a:xfrm>
          <a:prstGeom prst="rect">
            <a:avLst/>
          </a:prstGeom>
          <a:noFill/>
        </p:spPr>
        <p:txBody>
          <a:bodyPr wrap="square" rtlCol="0">
            <a:spAutoFit/>
          </a:bodyPr>
          <a:p>
            <a:endParaRPr lang="zh-CN" altLang="en-US"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二、土地增值税收入的确认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（一）转让房地产的收入包括转让国有土地使用权、地上的建筑物及其附着物而取得的全部价款及有关的经济收益。</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（二）转让无产权或不能单独转让的车位、车库等收入，应计入相应主体房产转让收入。</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553335"/>
          </a:xfrm>
          <a:prstGeom prst="rect">
            <a:avLst/>
          </a:prstGeom>
          <a:noFill/>
        </p:spPr>
        <p:txBody>
          <a:bodyPr wrap="square" rtlCol="0">
            <a:spAutoFit/>
          </a:bodyPr>
          <a:p>
            <a:endParaRPr lang="zh-CN" altLang="en-US"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二、土地增值税收入的确认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（三）房地产开发企业按商品房买卖合同（含合同附件、补充合同，下同）约定，提供的装修属于商品房买卖一部分的，装修款计入商品房转让收入。</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775987" y="2193439"/>
            <a:ext cx="474617" cy="568922"/>
            <a:chOff x="685009" y="1514252"/>
            <a:chExt cx="365522" cy="438150"/>
          </a:xfrm>
        </p:grpSpPr>
        <p:sp>
          <p:nvSpPr>
            <p:cNvPr id="3"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2782337" y="3439309"/>
            <a:ext cx="474617" cy="568922"/>
            <a:chOff x="685009" y="1514252"/>
            <a:chExt cx="365522" cy="438150"/>
          </a:xfrm>
        </p:grpSpPr>
        <p:sp>
          <p:nvSpPr>
            <p:cNvPr id="6"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7"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3</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8" name="文本框 7"/>
          <p:cNvSpPr txBox="1"/>
          <p:nvPr/>
        </p:nvSpPr>
        <p:spPr>
          <a:xfrm>
            <a:off x="3589655" y="3529330"/>
            <a:ext cx="5086985" cy="175323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如果</a:t>
            </a:r>
            <a:r>
              <a:rPr lang="en-US" altLang="zh-CN" b="1">
                <a:latin typeface="楷体" panose="02010609060101010101" pitchFamily="49" charset="-122"/>
                <a:ea typeface="楷体" panose="02010609060101010101" pitchFamily="49" charset="-122"/>
                <a:cs typeface="楷体" panose="02010609060101010101" pitchFamily="49" charset="-122"/>
                <a:sym typeface="+mn-ea"/>
              </a:rPr>
              <a:t>没有独立产权，也没有在主房产权证上通过附注等方式体现建筑面积，收入应计入相应主体房产转让收入，成本因无建筑面积不参与分摊，并随主体房产类型进行清算。</a:t>
            </a:r>
            <a:endParaRPr lang="en-US" altLang="zh-CN" b="1">
              <a:latin typeface="楷体" panose="02010609060101010101" pitchFamily="49" charset="-122"/>
              <a:ea typeface="楷体" panose="02010609060101010101" pitchFamily="49" charset="-122"/>
              <a:cs typeface="楷体" panose="02010609060101010101" pitchFamily="49" charset="-122"/>
            </a:endParaRPr>
          </a:p>
          <a:p>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
        <p:nvSpPr>
          <p:cNvPr id="9" name="文本框 8"/>
          <p:cNvSpPr txBox="1"/>
          <p:nvPr/>
        </p:nvSpPr>
        <p:spPr>
          <a:xfrm>
            <a:off x="3589655" y="1972310"/>
            <a:ext cx="5022850" cy="147637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如果</a:t>
            </a:r>
            <a:r>
              <a:rPr lang="en-US" altLang="zh-CN" b="1">
                <a:latin typeface="楷体" panose="02010609060101010101" pitchFamily="49" charset="-122"/>
                <a:ea typeface="楷体" panose="02010609060101010101" pitchFamily="49" charset="-122"/>
                <a:cs typeface="楷体" panose="02010609060101010101" pitchFamily="49" charset="-122"/>
                <a:sym typeface="+mn-ea"/>
              </a:rPr>
              <a:t>没有独立产权，但在主房产权证上通过附注等方式体现，按附注等注明的建筑面积参与成本费用分摊，收入与成本并入主房计算土地增值税，其中房产类型根据主房类型判断，附注建筑面积归为可售建筑面积。</a:t>
            </a:r>
            <a:endParaRPr lang="zh-CN" altLang="en-US"/>
          </a:p>
        </p:txBody>
      </p:sp>
      <p:sp>
        <p:nvSpPr>
          <p:cNvPr id="10" name="文本框 9"/>
          <p:cNvSpPr txBox="1"/>
          <p:nvPr/>
        </p:nvSpPr>
        <p:spPr>
          <a:xfrm>
            <a:off x="3582035" y="1059815"/>
            <a:ext cx="4863465" cy="92202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如果</a:t>
            </a:r>
            <a:r>
              <a:rPr lang="en-US" altLang="zh-CN" b="1">
                <a:latin typeface="楷体" panose="02010609060101010101" pitchFamily="49" charset="-122"/>
                <a:ea typeface="楷体" panose="02010609060101010101" pitchFamily="49" charset="-122"/>
                <a:cs typeface="楷体" panose="02010609060101010101" pitchFamily="49" charset="-122"/>
                <a:sym typeface="+mn-ea"/>
              </a:rPr>
              <a:t>有独立产权，根据产权证载明用途确定清算房产类型，独立核算土地增值税。</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476625"/>
          </a:xfrm>
          <a:prstGeom prst="rect">
            <a:avLst/>
          </a:prstGeom>
          <a:noFill/>
        </p:spPr>
        <p:txBody>
          <a:bodyPr wrap="square" rtlCol="0">
            <a:spAutoFit/>
          </a:bodyPr>
          <a:p>
            <a:endParaRPr lang="zh-CN" altLang="en-US"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三、取得土地使用权所支付的金额的确认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（一）政府有关部门直接向房地产开发企业收取的城市基础设施配套费，房地产开发企业取得相应财政票据的，按国家统一规定交纳的有关费用列入取得土地使用权所支付的金额扣除。</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（二）房地产开发项目内实物配建房，在土地出让合同（含合同附件、补充合同，下同）中写明与土地使用权取得相关联且由房地产开发企业无偿建设的，相应成本费用归入取得土地使用权所支付的金额。</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849647" y="208993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589020" y="1749425"/>
            <a:ext cx="4863465" cy="159956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含合同附件、补充合同指具有同一合同编号以及电子监管号的附件及补充合同，一般情况下合同附件、补充合同相关页码都会在主合同条款中明确。</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849647" y="208993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350895" y="1231265"/>
            <a:ext cx="5760085" cy="283019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实物配建房仅指在项目内实际建造的房产，所有权“首次”登记在政府指定机构名下的，且是无偿建设的。</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如果</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无偿建设，所有权“首次”登记在房地产企业名下，并以转移登记的形式移交给政府指定机构，属于开发产品按照规定计征土地增值税。</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849647" y="208993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324225" y="709295"/>
            <a:ext cx="5760085" cy="409257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如果</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有偿建设，所有权“首次”登记在房地产企业名下，并以转移登记的形式移交给政府指定机构，按照开发产品处理，其中收入为约定价款。</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如果</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有偿建设，所有权“首次”登记在政府指定机构名下的，则该配建不属于开发产品，成本费用不得在清算项目中扣除，剔除的成本费用仅为开发成本，如能据实核算的，按照据实开发成本剔除，不能据实核算的，按照建筑面积比例归集后剔除（具体计算方法参照“公共配套其他执行口径”）。</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556260" y="627380"/>
            <a:ext cx="8531225" cy="3784600"/>
          </a:xfrm>
          <a:prstGeom prst="rect">
            <a:avLst/>
          </a:prstGeom>
          <a:noFill/>
        </p:spPr>
        <p:txBody>
          <a:bodyPr wrap="square" rtlCol="0">
            <a:spAutoFit/>
          </a:bodyPr>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三、</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sym typeface="+mn-ea"/>
              </a:rPr>
              <a:t>取得土地使用权所支付的金额的确认</a:t>
            </a:r>
            <a:endPar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（三）房地产开发企业缴纳的土地出让违约金不得扣除。</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（四）房地产开发企业受让土地使用权后，设立项目公司进行开发，同时符合下列条件的，可凭房地产开发企业取得的土地出让金票据作为项目公司取得土地使用权所支付的金额的扣除凭证，按规定计算扣除：</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1.房地产开发企业、项目公司、政府部门三方签订变更协议或补充合同，将土地受让人变更为项目公司，或者项目公司与政府部门签订出让合同或变更协议，确认土地受让人为项目公司；</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2.政府部门出让土地的用途、规划等条件不变的情况下，签署变更协议或补充合同时，土地价款总额不变。</a:t>
            </a:r>
            <a:r>
              <a:rPr lang="en-US" altLang="zh-CN" sz="200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《公告》总体思路</a:t>
            </a:r>
            <a:endParaRPr kern="0" noProof="0" smtClean="0">
              <a:ln>
                <a:noFill/>
              </a:ln>
              <a:solidFill>
                <a:schemeClr val="tx1"/>
              </a:solidFill>
              <a:effectLst/>
              <a:uLnTx/>
              <a:uFillTx/>
              <a:sym typeface="+mn-ea"/>
            </a:endParaRPr>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423285" y="1155065"/>
            <a:ext cx="5563235" cy="2491740"/>
          </a:xfrm>
          <a:prstGeom prst="rect">
            <a:avLst/>
          </a:prstGeom>
          <a:noFill/>
        </p:spPr>
        <p:txBody>
          <a:bodyPr wrap="square" rtlCol="0">
            <a:spAutoFit/>
          </a:bodyPr>
          <a:p>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sz="2400" b="1" dirty="0">
                <a:latin typeface="楷体" panose="02010609060101010101" pitchFamily="49" charset="-122"/>
                <a:ea typeface="楷体" panose="02010609060101010101" pitchFamily="49" charset="-122"/>
                <a:sym typeface="+mn-ea"/>
              </a:rPr>
              <a:t>对目前现行房地产市场出现的新业态、新模式涉及的税收政策作出明确</a:t>
            </a:r>
            <a:endParaRPr lang="zh-CN" b="1" dirty="0">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sz="2400" b="1" dirty="0">
                <a:latin typeface="楷体" panose="02010609060101010101" pitchFamily="49" charset="-122"/>
                <a:ea typeface="楷体" panose="02010609060101010101" pitchFamily="49" charset="-122"/>
                <a:sym typeface="+mn-ea"/>
              </a:rPr>
              <a:t>在程序上进一步简化流程</a:t>
            </a:r>
            <a:endParaRPr lang="zh-CN" b="1" dirty="0">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sz="2400" b="1" dirty="0">
                <a:latin typeface="楷体" panose="02010609060101010101" pitchFamily="49" charset="-122"/>
                <a:ea typeface="楷体" panose="02010609060101010101" pitchFamily="49" charset="-122"/>
                <a:sym typeface="+mn-ea"/>
              </a:rPr>
              <a:t>整合前期有效的四个规范性文件政策口径</a:t>
            </a:r>
            <a:endParaRPr lang="zh-CN" sz="2400" b="1" dirty="0">
              <a:latin typeface="楷体" panose="02010609060101010101" pitchFamily="49" charset="-122"/>
              <a:ea typeface="楷体" panose="02010609060101010101" pitchFamily="49" charset="-122"/>
              <a:sym typeface="+mn-ea"/>
            </a:endParaRPr>
          </a:p>
        </p:txBody>
      </p:sp>
      <p:sp>
        <p:nvSpPr>
          <p:cNvPr id="14" name="文本框 13"/>
          <p:cNvSpPr txBox="1"/>
          <p:nvPr/>
        </p:nvSpPr>
        <p:spPr>
          <a:xfrm>
            <a:off x="3554730" y="3940810"/>
            <a:ext cx="5582920" cy="36830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3169285"/>
          </a:xfrm>
          <a:prstGeom prst="rect">
            <a:avLst/>
          </a:prstGeom>
          <a:noFill/>
        </p:spPr>
        <p:txBody>
          <a:bodyPr wrap="square" rtlCol="0">
            <a:spAutoFit/>
          </a:bodyPr>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四、房地产开发成本的确认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（一）房地产开发项目红线外配建公共设施，在土地出让合同中写明与土地使用权取得相关联且由房地产开发企业建设的，相应成本费用归入公共配套设施费。</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二）销售已装修商品房按本公告规定装修款确认应税收入的，装修费用允许在应税收入对应的房产类型中扣除。允许扣除的装修费用，应在商品房买卖合同中列明内容，且限于以房屋为载体不可移动,拆除后将影响或丧失其使用功能的部分。</a:t>
            </a:r>
            <a:endParaRPr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769637" y="3203089"/>
            <a:ext cx="474617" cy="568922"/>
            <a:chOff x="685009" y="1514252"/>
            <a:chExt cx="365522" cy="438150"/>
          </a:xfrm>
        </p:grpSpPr>
        <p:sp>
          <p:nvSpPr>
            <p:cNvPr id="3"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9" name="文本框 8"/>
          <p:cNvSpPr txBox="1"/>
          <p:nvPr/>
        </p:nvSpPr>
        <p:spPr>
          <a:xfrm>
            <a:off x="3590925" y="1868170"/>
            <a:ext cx="5022850" cy="313817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升级装修如果由房地产企业提供且纳入商品房买卖合同（含合同附件、补充合同），属于土地增值税征税范围，收入作为计税收入，成本允许扣除。</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b="1">
                <a:latin typeface="楷体" panose="02010609060101010101" pitchFamily="49" charset="-122"/>
                <a:ea typeface="楷体" panose="02010609060101010101" pitchFamily="49" charset="-122"/>
                <a:cs typeface="楷体" panose="02010609060101010101" pitchFamily="49" charset="-122"/>
                <a:sym typeface="+mn-ea"/>
              </a:rPr>
              <a:t>    升级装修如果由房地产企业提供但签订单独的装修合同，不属于土地增值税征税范围，收入不作为计税收入，成本不允许扣除，此时如果不允许扣除的成本无法按实核算，暂按以下公式计算确定：升级装修成本=全装修成本×（升级装修收入/全装修收入）。</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
        <p:nvSpPr>
          <p:cNvPr id="10" name="文本框 9"/>
          <p:cNvSpPr txBox="1"/>
          <p:nvPr/>
        </p:nvSpPr>
        <p:spPr>
          <a:xfrm>
            <a:off x="3639185" y="918210"/>
            <a:ext cx="4863465" cy="92202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符合上述条件的红线外配建公共设施相应成本费用归入公共配套设施费。</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849647" y="208993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324225" y="780415"/>
            <a:ext cx="5760085" cy="3415030"/>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b="1">
                <a:latin typeface="楷体" panose="02010609060101010101" pitchFamily="49" charset="-122"/>
                <a:ea typeface="楷体" panose="02010609060101010101" pitchFamily="49" charset="-122"/>
                <a:cs typeface="楷体" panose="02010609060101010101" pitchFamily="49" charset="-122"/>
                <a:sym typeface="+mn-ea"/>
              </a:rPr>
              <a:t>    按照公告规定“房地产开发企业按商品房买卖合同（含合同附件、补充合同）约定，提供的装修属于商品房买卖一部分的，装修款计入商品房转让收入”。对于未在商品房买卖合同注明装修内容的，相关装修费用不得扣除</a:t>
            </a:r>
            <a:r>
              <a:rPr lang="zh-CN" altLang="en-US" b="1">
                <a:latin typeface="楷体" panose="02010609060101010101" pitchFamily="49" charset="-122"/>
                <a:ea typeface="楷体" panose="02010609060101010101" pitchFamily="49" charset="-122"/>
                <a:cs typeface="楷体" panose="02010609060101010101" pitchFamily="49" charset="-122"/>
                <a:sym typeface="+mn-ea"/>
              </a:rPr>
              <a:t>（例如后期无偿赠送）</a:t>
            </a:r>
            <a:r>
              <a:rPr lang="en-US" altLang="zh-CN" b="1">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en-US"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a:latin typeface="楷体" panose="02010609060101010101" pitchFamily="49" charset="-122"/>
                <a:ea typeface="楷体" panose="02010609060101010101" pitchFamily="49" charset="-122"/>
                <a:cs typeface="楷体" panose="02010609060101010101" pitchFamily="49" charset="-122"/>
                <a:sym typeface="+mn-ea"/>
              </a:rPr>
              <a:t>纳税人销售已装修的房屋中可移动的物品（如可移动的家电、家具、日用品、装饰用品等），不计收入也不允许扣除相关成本费用。纳税人没有通过销售合同、发票等凭证单独注明上述物品售价的，可按购置成本相应调减销售收入、调减成本。</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553335"/>
          </a:xfrm>
          <a:prstGeom prst="rect">
            <a:avLst/>
          </a:prstGeom>
          <a:noFill/>
        </p:spPr>
        <p:txBody>
          <a:bodyPr wrap="square" rtlCol="0">
            <a:spAutoFit/>
          </a:bodyPr>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五、与转让房地产有关的税金的确认</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允许扣除的城市维护建设税、教育费附加、地方教育附加，涉及到多个开发项目不能按清算单位准确归集的，按各清算单位销售额的占比计算分摊；同一清算单位内各房产类型不能准确归集的，按各房产类型销售额的占比计算分摊。</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27" name="组合 26"/>
          <p:cNvGrpSpPr/>
          <p:nvPr/>
        </p:nvGrpSpPr>
        <p:grpSpPr>
          <a:xfrm>
            <a:off x="2849647" y="208993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0" name="文本框 9"/>
          <p:cNvSpPr txBox="1"/>
          <p:nvPr/>
        </p:nvSpPr>
        <p:spPr>
          <a:xfrm>
            <a:off x="3324225" y="1671955"/>
            <a:ext cx="5092065" cy="203009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200000"/>
              </a:lnSpc>
            </a:pPr>
            <a:r>
              <a:rPr lang="en-US" altLang="zh-CN" b="1">
                <a:latin typeface="楷体" panose="02010609060101010101" pitchFamily="49" charset="-122"/>
                <a:ea typeface="楷体" panose="02010609060101010101" pitchFamily="49" charset="-122"/>
                <a:cs typeface="楷体" panose="02010609060101010101" pitchFamily="49" charset="-122"/>
                <a:sym typeface="+mn-ea"/>
              </a:rPr>
              <a:t>    《国家税务总局宁波市税务局关于土地增值税清算若干政策问题的公告》（2023年第3号）销售额为土地增值税收入。</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553335"/>
          </a:xfrm>
          <a:prstGeom prst="rect">
            <a:avLst/>
          </a:prstGeom>
          <a:noFill/>
        </p:spPr>
        <p:txBody>
          <a:bodyPr wrap="square" rtlCol="0">
            <a:spAutoFit/>
          </a:bodyPr>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六、财政部规定的其他扣除项目的规定</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fontAlgn="auto">
              <a:lnSpc>
                <a:spcPct val="200000"/>
              </a:lnSpc>
            </a:pP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取得未竣工房地产开发项目后再次转让或开发为商品房进行销售的，在计算增值额时，只允许将新投入的房地产开发成本部分作为加计扣除的基数。</a:t>
            </a:r>
            <a:endParaRPr lang="en-US" altLang="zh-CN" sz="2000" b="1">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endParaRPr lang="zh-CN" altLang="en-US"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grpSp>
        <p:nvGrpSpPr>
          <p:cNvPr id="27" name="组合 26"/>
          <p:cNvGrpSpPr/>
          <p:nvPr/>
        </p:nvGrpSpPr>
        <p:grpSpPr>
          <a:xfrm>
            <a:off x="2769637" y="100344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769637" y="3203089"/>
            <a:ext cx="474617" cy="568922"/>
            <a:chOff x="685009" y="1514252"/>
            <a:chExt cx="365522" cy="438150"/>
          </a:xfrm>
        </p:grpSpPr>
        <p:sp>
          <p:nvSpPr>
            <p:cNvPr id="3"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9" name="文本框 8"/>
          <p:cNvSpPr txBox="1"/>
          <p:nvPr/>
        </p:nvSpPr>
        <p:spPr>
          <a:xfrm>
            <a:off x="3683635" y="3027680"/>
            <a:ext cx="5022850" cy="126047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en-US"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未竣工房地产开发项目转让环节，按照规定必须加计扣除，不可选择。</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
        <p:nvSpPr>
          <p:cNvPr id="10" name="文本框 9"/>
          <p:cNvSpPr txBox="1"/>
          <p:nvPr/>
        </p:nvSpPr>
        <p:spPr>
          <a:xfrm>
            <a:off x="3634740" y="805815"/>
            <a:ext cx="4863465" cy="1906905"/>
          </a:xfrm>
          <a:prstGeom prst="rect">
            <a:avLst/>
          </a:prstGeom>
          <a:noFill/>
        </p:spPr>
        <p:txBody>
          <a:bodyPr wrap="square" rtlCol="0">
            <a:spAutoFit/>
          </a:bodyPr>
          <a:p>
            <a:r>
              <a:rPr lang="en-US" altLang="zh-CN" b="1">
                <a:latin typeface="楷体" panose="02010609060101010101" pitchFamily="49" charset="-122"/>
                <a:ea typeface="楷体" panose="02010609060101010101" pitchFamily="49" charset="-122"/>
                <a:cs typeface="楷体" panose="02010609060101010101" pitchFamily="49" charset="-122"/>
                <a:sym typeface="+mn-ea"/>
              </a:rPr>
              <a:t>   </a:t>
            </a:r>
            <a:r>
              <a:rPr lang="en-US" altLang="en-US" sz="2000"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除符合条件可以扣除的代收费用以及取得未竣工房地产开发项目后再次转让或开发为商品房进行销售的项目外，符合政策规定属于土地成本以及开发成本的项目均可作为加计扣除的基数计算进行扣除。</a:t>
            </a:r>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a:p>
            <a:endParaRPr lang="en-US" altLang="zh-CN" b="1">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237490" y="555625"/>
            <a:ext cx="8397240" cy="4092575"/>
          </a:xfrm>
          <a:prstGeom prst="rect">
            <a:avLst/>
          </a:prstGeom>
          <a:noFill/>
        </p:spPr>
        <p:txBody>
          <a:bodyPr wrap="square" rtlCol="0">
            <a:spAutoFit/>
          </a:bodyPr>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七、扣除项目的计算分摊原则</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（一）取得土地使用权所支付的金额（以下简称土地成本）的分摊</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1.对土地出让合同中明确规定不同清算单位、不同房产类型对应土地价款的，按出让合同约定金额确定对应的土地成本。</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2.不符合上述第1点要求的，同一宗土地有多个清算单位，按各清算单位占地面积比例分摊土地成本；同一清算单位内有不同房产类型，按各房产类型建筑面积比例分摊土地成本。</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同一清算单位内若不同房产类型中有联排、别墅类型的低层住宅，低层住宅地块与其他地块对应的土地成本，可按照占地面积比例分摊。</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552450" y="732155"/>
            <a:ext cx="7842250" cy="2861310"/>
          </a:xfrm>
          <a:prstGeom prst="rect">
            <a:avLst/>
          </a:prstGeom>
          <a:noFill/>
        </p:spPr>
        <p:txBody>
          <a:bodyPr wrap="square" rtlCol="0">
            <a:spAutoFit/>
          </a:bodyPr>
          <a:p>
            <a:r>
              <a:rPr lang="en-US" altLang="zh-CN" sz="20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七、扣除项目的计算分摊原则</a:t>
            </a:r>
            <a:endPar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a:t>
            </a:r>
            <a:r>
              <a:rPr lang="en-US" altLang="zh-CN" sz="2000">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（一）取得土地使用权所支付的金额（以下简称土地成本）的分摊</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3.同一宗土地内公共配套设施土地成本按照上述方法分摊后计入公共配套设施费。</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4.实物配建房相关成本费用按清算时实际已发生的金额在本次清算单位和未清算单位中计算分摊。</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60" y="123478"/>
            <a:ext cx="3919219" cy="406963"/>
          </a:xfrm>
          <a:prstGeom prst="rect">
            <a:avLst/>
          </a:prstGeom>
        </p:spPr>
        <p:txBody>
          <a:bodyPr/>
          <a:p>
            <a:r>
              <a:rPr kern="0" noProof="0" smtClean="0">
                <a:ln>
                  <a:noFill/>
                </a:ln>
                <a:solidFill>
                  <a:schemeClr val="tx1"/>
                </a:solidFill>
                <a:effectLst/>
                <a:uLnTx/>
                <a:uFillTx/>
                <a:sym typeface="+mn-ea"/>
              </a:rPr>
              <a:t>公告解读</a:t>
            </a:r>
            <a:endParaRPr lang="en-US" altLang="zh-CN" dirty="0"/>
          </a:p>
        </p:txBody>
      </p:sp>
      <p:grpSp>
        <p:nvGrpSpPr>
          <p:cNvPr id="27" name="组合 26"/>
          <p:cNvGrpSpPr/>
          <p:nvPr/>
        </p:nvGrpSpPr>
        <p:grpSpPr>
          <a:xfrm>
            <a:off x="3073802" y="1155214"/>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7" name="组合 6"/>
          <p:cNvGrpSpPr/>
          <p:nvPr/>
        </p:nvGrpSpPr>
        <p:grpSpPr>
          <a:xfrm>
            <a:off x="3073802" y="2670324"/>
            <a:ext cx="474617" cy="568922"/>
            <a:chOff x="685009" y="1514252"/>
            <a:chExt cx="365522" cy="438150"/>
          </a:xfrm>
        </p:grpSpPr>
        <p:sp>
          <p:nvSpPr>
            <p:cNvPr id="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5" name="文本框 14"/>
          <p:cNvSpPr txBox="1"/>
          <p:nvPr/>
        </p:nvSpPr>
        <p:spPr>
          <a:xfrm>
            <a:off x="3780155" y="2426335"/>
            <a:ext cx="3779520" cy="1322070"/>
          </a:xfrm>
          <a:prstGeom prst="rect">
            <a:avLst/>
          </a:prstGeom>
          <a:noFill/>
        </p:spPr>
        <p:txBody>
          <a:bodyPr wrap="square" rtlCol="0">
            <a:spAutoFit/>
          </a:bodyPr>
          <a:p>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本指引中“建筑面积”在没有特殊规定情况下，指《房屋建筑面积测绘成果书》所注明的建筑面积。</a:t>
            </a:r>
            <a:endParaRPr lang="zh-CN"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
        <p:nvSpPr>
          <p:cNvPr id="16" name="文本框 15"/>
          <p:cNvSpPr txBox="1"/>
          <p:nvPr/>
        </p:nvSpPr>
        <p:spPr>
          <a:xfrm>
            <a:off x="3678555" y="1123950"/>
            <a:ext cx="4246880" cy="1014730"/>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本指引中“占地面积”在没有特殊规定情况下，指规划的实际占地面积。</a:t>
            </a:r>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《公告》明确的主要内容</a:t>
            </a:r>
            <a:endParaRPr kern="0" noProof="0" smtClean="0">
              <a:ln>
                <a:noFill/>
              </a:ln>
              <a:solidFill>
                <a:schemeClr val="tx1"/>
              </a:solidFill>
              <a:effectLst/>
              <a:uLnTx/>
              <a:uFillTx/>
              <a:sym typeface="+mn-ea"/>
            </a:endParaRPr>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203575" y="716915"/>
            <a:ext cx="5714365" cy="3046095"/>
          </a:xfrm>
          <a:prstGeom prst="rect">
            <a:avLst/>
          </a:prstGeom>
          <a:noFill/>
        </p:spPr>
        <p:txBody>
          <a:bodyPr wrap="square" rtlCol="0">
            <a:spAutoFit/>
          </a:bodyPr>
          <a:p>
            <a:r>
              <a:rPr lang="zh-CN" sz="2400" b="1" dirty="0">
                <a:latin typeface="楷体" panose="02010609060101010101" pitchFamily="49" charset="-122"/>
                <a:ea typeface="楷体" panose="02010609060101010101" pitchFamily="49" charset="-122"/>
                <a:sym typeface="+mn-ea"/>
              </a:rPr>
              <a:t>一、土地增值税清算单位和预征率的确认</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二、土地增值税收入的确认</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三、取得土地使用权所支付的金额的确认</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四、房地产开发成本的确认</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五、与转让房地产有关的税金的确认</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六、财政部规定的其他扣除项目的规定</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七、扣除项目的计算分摊原则</a:t>
            </a:r>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八、清算程序的规定</a:t>
            </a:r>
            <a:endParaRPr lang="zh-CN" sz="2400" b="1" dirty="0">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5022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kern="0" noProof="0" smtClean="0">
              <a:ln>
                <a:noFill/>
              </a:ln>
              <a:solidFill>
                <a:schemeClr val="tx1"/>
              </a:solidFill>
              <a:effectLst/>
              <a:uLnTx/>
              <a:uFillTx/>
              <a:sym typeface="+mn-ea"/>
            </a:endParaRPr>
          </a:p>
        </p:txBody>
      </p:sp>
      <p:sp>
        <p:nvSpPr>
          <p:cNvPr id="16" name="文本框 15"/>
          <p:cNvSpPr txBox="1"/>
          <p:nvPr/>
        </p:nvSpPr>
        <p:spPr>
          <a:xfrm>
            <a:off x="3379470" y="791845"/>
            <a:ext cx="5382895" cy="3784600"/>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对土地出让合同中明确规定不同清算单位、不同房产类型对应土地价款的，按出让合同约定金额确定对应的土地成本。一般来说，土地出让合同仅约定地上计容建筑土地成本，对于土地出让合同明确不同类型房产土地成本的往往包含一定比例的商业。</a:t>
            </a:r>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因此，实际执行中，本条款出让合同约定金额确定对应的土地成本具体指不同房产类型地块成本（往往带有商业综合体）。在地块土地成本确认后，</a:t>
            </a:r>
            <a:r>
              <a:rPr 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在</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分摊</a:t>
            </a:r>
            <a:r>
              <a:rPr 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各地块</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地上地下建筑各自土地成本中：</a:t>
            </a:r>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lang="en-US" altLang="zh-CN" dirty="0"/>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511550" y="530225"/>
            <a:ext cx="5563235" cy="4276725"/>
          </a:xfrm>
          <a:prstGeom prst="rect">
            <a:avLst/>
          </a:prstGeom>
          <a:noFill/>
        </p:spPr>
        <p:txBody>
          <a:bodyPr wrap="square" rtlCol="0">
            <a:spAutoFit/>
          </a:bodyPr>
          <a:p>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如能</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明确区分不同房产类型地块对应的地下建筑面积的，地块土地成本在地上地下建筑二次分摊中按照建筑面积比例分摊；</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不能</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明确区分不同房产类型地块对应的地下建筑面积的，按照不同房产类型地块实际占地面积比例区分对应的地下建筑面积；</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不能</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确定实际占地面积的，按照不同房产类型地块中用以确权的计容建筑《不动产测量报告》确定的占地面积比例区分对应的地下建筑面积（注：此占地面积不是权证上土地使用权面积）。</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随后</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，地块土地成本在不同地块地上地下建筑二次分摊中按照上述规则确定的建筑面积比例分摊。</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
        <p:nvSpPr>
          <p:cNvPr id="14" name="文本框 13"/>
          <p:cNvSpPr txBox="1"/>
          <p:nvPr/>
        </p:nvSpPr>
        <p:spPr>
          <a:xfrm>
            <a:off x="3554730" y="3940810"/>
            <a:ext cx="5582920" cy="36830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30352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lang="en-US" altLang="zh-CN" dirty="0"/>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520440" y="743585"/>
            <a:ext cx="5563235" cy="4276725"/>
          </a:xfrm>
          <a:prstGeom prst="rect">
            <a:avLst/>
          </a:prstGeom>
          <a:noFill/>
        </p:spPr>
        <p:txBody>
          <a:bodyPr wrap="square" rtlCol="0">
            <a:spAutoFit/>
          </a:bodyPr>
          <a:p>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确定不同地块地下建筑土地成本后，不同地块地下建筑土地成本加总得出总的地下建筑土地成本。</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随后</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在地下建筑中按照建筑面积法进行分摊，确定地下建筑不同业态的土地成本。</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住宅地块地上建筑、商业地块地上建筑、总的地下建筑按照建筑面积法算出各自对应三类房产类型的土地成本，归集确定三类房产类型总可售土地成本（分摊到公共配套设施对应的土地成本单独归集为公共配套设施费）。</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最后</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，按照各房产类型已售建筑面积占各房产类型可售建筑面积比例计算得出各房产类型已售土地成本。</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2625" y="480695"/>
            <a:ext cx="7851775" cy="1384935"/>
          </a:xfrm>
          <a:prstGeom prst="rect">
            <a:avLst/>
          </a:prstGeom>
          <a:noFill/>
        </p:spPr>
        <p:txBody>
          <a:bodyPr wrap="square" lIns="0" tIns="0" rIns="0" bIns="0" rtlCol="0">
            <a:spAutoFit/>
          </a:bodyPr>
          <a:p>
            <a:pPr fontAlgn="auto">
              <a:lnSpc>
                <a:spcPct val="100000"/>
              </a:lnSpc>
            </a:pPr>
            <a:r>
              <a:rPr lang="en-US" altLang="zh-CN" sz="1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土地出让合同约定清算单位A住宅土地成本为2亿元（即住宅地块土地成本，住宅地块住宅底商部分土地成本属于住宅土地成本，在住宅地块中分摊），商业土地成本为1亿元（即商业地块土地成本）。住宅地块地上建筑面积10000平方（包含底商200平方），商业地块地上建筑面积5000平方。地下建筑面积合计为1600平方。（上述建筑面积含公共配套设施建筑面积）</a:t>
            </a:r>
            <a:endParaRPr lang="zh-CN" alt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585845" y="1955165"/>
            <a:ext cx="5410200" cy="286131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zh-CN" b="1" dirty="0">
                <a:solidFill>
                  <a:schemeClr val="tx1">
                    <a:lumMod val="75000"/>
                    <a:lumOff val="25000"/>
                  </a:schemeClr>
                </a:solidFill>
                <a:latin typeface="楷体" panose="02010609060101010101" pitchFamily="49" charset="-122"/>
                <a:ea typeface="楷体" panose="02010609060101010101" pitchFamily="49" charset="-122"/>
              </a:rPr>
              <a:t>（1）</a:t>
            </a:r>
            <a:r>
              <a:rPr lang="zh-CN" b="1" dirty="0">
                <a:solidFill>
                  <a:srgbClr val="DA5800"/>
                </a:solidFill>
                <a:latin typeface="汉仪书宋二S" charset="0"/>
                <a:ea typeface="汉仪书宋二S" charset="0"/>
              </a:rPr>
              <a:t>①</a:t>
            </a:r>
            <a:r>
              <a:rPr lang="zh-CN" b="1" dirty="0">
                <a:solidFill>
                  <a:srgbClr val="DA5800"/>
                </a:solidFill>
                <a:latin typeface="楷体" panose="02010609060101010101" pitchFamily="49" charset="-122"/>
                <a:ea typeface="楷体" panose="02010609060101010101" pitchFamily="49" charset="-122"/>
              </a:rPr>
              <a:t>如能明确区分不同房产类型地块对应的地下建筑面积的，地块土地成本在地上地下建筑二次分摊中按照建筑面积比例分摊。</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r>
              <a:rPr 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zh-CN" b="1" dirty="0">
                <a:solidFill>
                  <a:schemeClr val="tx1">
                    <a:lumMod val="75000"/>
                    <a:lumOff val="25000"/>
                  </a:schemeClr>
                </a:solidFill>
                <a:latin typeface="楷体" panose="02010609060101010101" pitchFamily="49" charset="-122"/>
                <a:ea typeface="楷体" panose="02010609060101010101" pitchFamily="49" charset="-122"/>
              </a:rPr>
              <a:t>假设住宅地块地下建筑面积为1000平方，商业地块地下建筑面积为600平方。</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zh-CN" b="1" dirty="0">
                <a:solidFill>
                  <a:schemeClr val="tx1">
                    <a:lumMod val="75000"/>
                    <a:lumOff val="25000"/>
                  </a:schemeClr>
                </a:solidFill>
                <a:latin typeface="楷体" panose="02010609060101010101" pitchFamily="49" charset="-122"/>
                <a:ea typeface="楷体" panose="02010609060101010101" pitchFamily="49" charset="-122"/>
              </a:rPr>
              <a:t>则住宅地块地上建筑土地成本为2/（10000+1000）*10000，住宅地块地下建筑土地成本同理计算。</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r>
              <a:rPr 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zh-CN" b="1" dirty="0">
                <a:solidFill>
                  <a:schemeClr val="tx1">
                    <a:lumMod val="75000"/>
                    <a:lumOff val="25000"/>
                  </a:schemeClr>
                </a:solidFill>
                <a:latin typeface="楷体" panose="02010609060101010101" pitchFamily="49" charset="-122"/>
                <a:ea typeface="楷体" panose="02010609060101010101" pitchFamily="49" charset="-122"/>
              </a:rPr>
              <a:t>商业地块地上建筑土地成本为1/（5000+600）*5000，商业地块地下建筑土地成本同理计算。</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5" name="标题 1"/>
          <p:cNvSpPr>
            <a:spLocks noGrp="1"/>
          </p:cNvSpPr>
          <p:nvPr>
            <p:ph type="title"/>
          </p:nvPr>
        </p:nvSpPr>
        <p:spPr>
          <a:xfrm>
            <a:off x="611505" y="123190"/>
            <a:ext cx="574040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lang="en-US" altLang="zh-CN"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603625" y="1955165"/>
            <a:ext cx="5410200" cy="307657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b="1" dirty="0">
                <a:solidFill>
                  <a:srgbClr val="DA5800"/>
                </a:solidFill>
                <a:latin typeface="楷体" panose="02010609060101010101" pitchFamily="49" charset="-122"/>
                <a:ea typeface="楷体" panose="02010609060101010101" pitchFamily="49" charset="-122"/>
              </a:rPr>
              <a:t> </a:t>
            </a:r>
            <a:r>
              <a:rPr lang="zh-CN" sz="1600" b="1" dirty="0">
                <a:solidFill>
                  <a:srgbClr val="DA5800"/>
                </a:solidFill>
                <a:latin typeface="汉仪书宋二S" charset="0"/>
                <a:ea typeface="汉仪书宋二S" charset="0"/>
              </a:rPr>
              <a:t>②</a:t>
            </a:r>
            <a:r>
              <a:rPr lang="zh-CN" sz="1600" b="1" dirty="0">
                <a:solidFill>
                  <a:srgbClr val="DA5800"/>
                </a:solidFill>
                <a:latin typeface="楷体" panose="02010609060101010101" pitchFamily="49" charset="-122"/>
                <a:ea typeface="楷体" panose="02010609060101010101" pitchFamily="49" charset="-122"/>
              </a:rPr>
              <a:t>不能明确区分不同房产类型地块对应的地下建筑面积的，按照不同房产类型地块实际占地面积比例区分对应的地下建筑面积。</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假设住宅地块实际占地面积为10000平方，商业地块实际占地面积为6000平方。</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则住宅地下建筑面积为1600/（10000+6000）*10000=1000平方，商业地块地下建筑面积同理计算为600平方。</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则住宅地块地上建筑土地成本为2/（10000+1000）*10000，住宅地块地下建筑土地成本同理计算。</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商业地块地上建筑土地成本为1/（5000+600）*5000，商业地块地下建筑土地成本同理计算。</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599694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lang="en-US" altLang="zh-CN" dirty="0"/>
          </a:p>
        </p:txBody>
      </p:sp>
      <p:sp>
        <p:nvSpPr>
          <p:cNvPr id="3" name="TextBox 19"/>
          <p:cNvSpPr txBox="1"/>
          <p:nvPr/>
        </p:nvSpPr>
        <p:spPr>
          <a:xfrm>
            <a:off x="682625" y="480695"/>
            <a:ext cx="7851775" cy="1384935"/>
          </a:xfrm>
          <a:prstGeom prst="rect">
            <a:avLst/>
          </a:prstGeom>
          <a:noFill/>
        </p:spPr>
        <p:txBody>
          <a:bodyPr wrap="square" lIns="0" tIns="0" rIns="0" bIns="0" rtlCol="0">
            <a:spAutoFit/>
          </a:bodyPr>
          <a:p>
            <a:pPr fontAlgn="auto">
              <a:lnSpc>
                <a:spcPct val="100000"/>
              </a:lnSpc>
            </a:pPr>
            <a:r>
              <a:rPr lang="en-US" altLang="zh-CN" sz="1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土地出让合同约定清算单位A住宅土地成本为2亿元（即住宅地块土地成本，住宅地块住宅底商部分土地成本属于住宅土地成本，在住宅地块中分摊），商业土地成本为1亿元（即商业地块土地成本）。住宅地块地上建筑面积10000平方（包含底商200平方），商业地块地上建筑面积5000平方。地下建筑面积合计为1600平方。（上述建筑面积含公共配套设施建筑面积）</a:t>
            </a:r>
            <a:endParaRPr lang="zh-CN" alt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581400" y="1773555"/>
            <a:ext cx="5524500" cy="3322955"/>
          </a:xfrm>
          <a:prstGeom prst="rect">
            <a:avLst/>
          </a:prstGeom>
          <a:noFill/>
        </p:spPr>
        <p:txBody>
          <a:bodyPr wrap="square" rtlCol="0">
            <a:spAutoFit/>
          </a:bodyPr>
          <a:p>
            <a:r>
              <a:rPr lang="en-US" altLang="zh-CN" b="1" dirty="0">
                <a:solidFill>
                  <a:srgbClr val="DA5800"/>
                </a:solidFill>
                <a:latin typeface="楷体" panose="02010609060101010101" pitchFamily="49" charset="-122"/>
                <a:ea typeface="楷体" panose="02010609060101010101" pitchFamily="49" charset="-122"/>
              </a:rPr>
              <a:t>  </a:t>
            </a:r>
            <a:r>
              <a:rPr lang="en-US" altLang="zh-CN" sz="1600" b="1" dirty="0">
                <a:solidFill>
                  <a:srgbClr val="DA5800"/>
                </a:solidFill>
                <a:latin typeface="楷体" panose="02010609060101010101" pitchFamily="49" charset="-122"/>
                <a:ea typeface="楷体" panose="02010609060101010101" pitchFamily="49" charset="-122"/>
              </a:rPr>
              <a:t> </a:t>
            </a:r>
            <a:r>
              <a:rPr lang="zh-CN" sz="1600" b="1" dirty="0">
                <a:solidFill>
                  <a:srgbClr val="DA5800"/>
                </a:solidFill>
                <a:latin typeface="汉仪书宋二S" charset="0"/>
                <a:ea typeface="汉仪书宋二S" charset="0"/>
              </a:rPr>
              <a:t>③</a:t>
            </a:r>
            <a:r>
              <a:rPr lang="zh-CN" sz="1600" b="1" dirty="0">
                <a:solidFill>
                  <a:srgbClr val="DA5800"/>
                </a:solidFill>
                <a:latin typeface="楷体" panose="02010609060101010101" pitchFamily="49" charset="-122"/>
                <a:ea typeface="楷体" panose="02010609060101010101" pitchFamily="49" charset="-122"/>
              </a:rPr>
              <a:t>不能确定实际占地面积的，按照不同房产类型地块中用以确权的计容建筑《不动产测量报告》确定的占地面积比例区分对应的地下建筑面积。</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假设各地块实际占地面积无法确定，计容建筑《不动产测量报告》确定住宅地块占地面积为10000平方，商业地块占地面积为6000平方。</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则住宅地下建筑面积为1600/（10000+6000）*10000=1000平方，商业地块地下建筑面积同理计算为600平方。</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则住宅地块地上建筑土地成本为2/（10000+1000）*10000，住宅地块地下建筑土地成本同理计算。</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zh-CN" sz="1600" b="1" dirty="0">
                <a:solidFill>
                  <a:schemeClr val="tx1">
                    <a:lumMod val="75000"/>
                    <a:lumOff val="25000"/>
                  </a:schemeClr>
                </a:solidFill>
                <a:latin typeface="楷体" panose="02010609060101010101" pitchFamily="49" charset="-122"/>
                <a:ea typeface="楷体" panose="02010609060101010101" pitchFamily="49" charset="-122"/>
              </a:rPr>
              <a:t>商业地块地上建筑土地成本为1/（5000+600）*5000，商业地块地下建筑土地成本同理计算。</a:t>
            </a:r>
            <a:endParaRPr lang="zh-CN" sz="16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1253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lang="en-US" altLang="zh-CN" dirty="0"/>
          </a:p>
        </p:txBody>
      </p:sp>
      <p:sp>
        <p:nvSpPr>
          <p:cNvPr id="3" name="TextBox 19"/>
          <p:cNvSpPr txBox="1"/>
          <p:nvPr/>
        </p:nvSpPr>
        <p:spPr>
          <a:xfrm>
            <a:off x="682625" y="480695"/>
            <a:ext cx="7851775" cy="1384935"/>
          </a:xfrm>
          <a:prstGeom prst="rect">
            <a:avLst/>
          </a:prstGeom>
          <a:noFill/>
        </p:spPr>
        <p:txBody>
          <a:bodyPr wrap="square" lIns="0" tIns="0" rIns="0" bIns="0" rtlCol="0">
            <a:spAutoFit/>
          </a:bodyPr>
          <a:p>
            <a:pPr fontAlgn="auto">
              <a:lnSpc>
                <a:spcPct val="100000"/>
              </a:lnSpc>
            </a:pPr>
            <a:r>
              <a:rPr lang="en-US" altLang="zh-CN" sz="1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土地出让合同约定清算单位A住宅土地成本为2亿元（即住宅地块土地成本，住宅地块住宅底商部分土地成本属于住宅土地成本，在住宅地块中分摊），商业土地成本为1亿元（即商业地块土地成本）。住宅地块地上建筑面积10000平方（包含底商200平方），商业地块地上建筑面积5000平方。地下建筑面积合计为1600平方。（上述建筑面积含公共配套设施建筑面积）</a:t>
            </a:r>
            <a:endParaRPr lang="zh-CN" alt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581400" y="1703070"/>
            <a:ext cx="5410200" cy="307657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endParaRPr lang="en-US" altLang="zh-CN" sz="1600" b="1" dirty="0">
              <a:solidFill>
                <a:schemeClr val="tx1">
                  <a:lumMod val="75000"/>
                  <a:lumOff val="25000"/>
                </a:schemeClr>
              </a:solidFill>
              <a:latin typeface="楷体" panose="02010609060101010101" pitchFamily="49" charset="-122"/>
              <a:ea typeface="楷体" panose="02010609060101010101" pitchFamily="49" charset="-122"/>
            </a:endParaRPr>
          </a:p>
          <a:p>
            <a:endParaRPr lang="en-US" altLang="zh-CN" sz="1600" b="1" dirty="0">
              <a:solidFill>
                <a:schemeClr val="tx1">
                  <a:lumMod val="75000"/>
                  <a:lumOff val="25000"/>
                </a:schemeClr>
              </a:solidFill>
              <a:latin typeface="楷体" panose="02010609060101010101" pitchFamily="49" charset="-122"/>
              <a:ea typeface="楷体" panose="02010609060101010101" pitchFamily="49" charset="-122"/>
            </a:endParaRPr>
          </a:p>
          <a:p>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sz="1600" b="1" dirty="0">
                <a:solidFill>
                  <a:schemeClr val="tx1">
                    <a:lumMod val="75000"/>
                    <a:lumOff val="25000"/>
                  </a:schemeClr>
                </a:solidFill>
                <a:latin typeface="楷体" panose="02010609060101010101" pitchFamily="49" charset="-122"/>
                <a:ea typeface="楷体" panose="02010609060101010101" pitchFamily="49" charset="-122"/>
              </a:rPr>
              <a:t>(2)</a:t>
            </a:r>
            <a:r>
              <a:rPr lang="zh-CN" sz="2000" b="1" dirty="0">
                <a:solidFill>
                  <a:schemeClr val="tx1">
                    <a:lumMod val="75000"/>
                    <a:lumOff val="25000"/>
                  </a:schemeClr>
                </a:solidFill>
                <a:latin typeface="楷体" panose="02010609060101010101" pitchFamily="49" charset="-122"/>
                <a:ea typeface="楷体" panose="02010609060101010101" pitchFamily="49" charset="-122"/>
              </a:rPr>
              <a:t>住宅地块地上建筑、商业地块地上建筑、总的地下建筑按照建筑面积法算出各自对应三类房产类型的土地成本，归集确定三类房产类型总可售土地成本（分摊到公共配套设施对应的土地成本单独归集为公共配套设施费）。</a:t>
            </a: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a:p>
            <a:r>
              <a:rPr lang="zh-CN" sz="20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2000" b="1" dirty="0">
                <a:solidFill>
                  <a:schemeClr val="tx1">
                    <a:lumMod val="75000"/>
                    <a:lumOff val="25000"/>
                  </a:schemeClr>
                </a:solidFill>
                <a:latin typeface="楷体" panose="02010609060101010101" pitchFamily="49" charset="-122"/>
                <a:ea typeface="楷体" panose="02010609060101010101" pitchFamily="49" charset="-122"/>
              </a:rPr>
              <a:t>   </a:t>
            </a:r>
            <a:r>
              <a:rPr lang="zh-CN" sz="2000" b="1" dirty="0">
                <a:solidFill>
                  <a:srgbClr val="FF0000"/>
                </a:solidFill>
                <a:latin typeface="楷体" panose="02010609060101010101" pitchFamily="49" charset="-122"/>
                <a:ea typeface="楷体" panose="02010609060101010101" pitchFamily="49" charset="-122"/>
              </a:rPr>
              <a:t>最后</a:t>
            </a:r>
            <a:r>
              <a:rPr lang="zh-CN" sz="2000" b="1" dirty="0">
                <a:solidFill>
                  <a:schemeClr val="tx1">
                    <a:lumMod val="75000"/>
                    <a:lumOff val="25000"/>
                  </a:schemeClr>
                </a:solidFill>
                <a:latin typeface="楷体" panose="02010609060101010101" pitchFamily="49" charset="-122"/>
                <a:ea typeface="楷体" panose="02010609060101010101" pitchFamily="49" charset="-122"/>
              </a:rPr>
              <a:t>，按照各房产类型已售建筑面积占各房产类型可售建筑面积比例计算得出各房产类型已售土地成本。</a:t>
            </a: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566610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土地成本据实扣除后续分摊的执行口径</a:t>
            </a:r>
            <a:endParaRPr lang="en-US" altLang="zh-CN" dirty="0"/>
          </a:p>
        </p:txBody>
      </p:sp>
      <p:sp>
        <p:nvSpPr>
          <p:cNvPr id="3" name="TextBox 19"/>
          <p:cNvSpPr txBox="1"/>
          <p:nvPr/>
        </p:nvSpPr>
        <p:spPr>
          <a:xfrm>
            <a:off x="682625" y="480695"/>
            <a:ext cx="7851775" cy="1384935"/>
          </a:xfrm>
          <a:prstGeom prst="rect">
            <a:avLst/>
          </a:prstGeom>
          <a:noFill/>
        </p:spPr>
        <p:txBody>
          <a:bodyPr wrap="square" lIns="0" tIns="0" rIns="0" bIns="0" rtlCol="0">
            <a:spAutoFit/>
          </a:bodyPr>
          <a:p>
            <a:pPr fontAlgn="auto">
              <a:lnSpc>
                <a:spcPct val="100000"/>
              </a:lnSpc>
            </a:pPr>
            <a:r>
              <a:rPr lang="en-US" altLang="zh-CN" sz="1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土地出让合同约定清算单位A住宅土地成本为2亿元（即住宅地块土地成本，住宅地块住宅底商部分土地成本属于住宅土地成本，在住宅地块中分摊），商业土地成本为1亿元（即商业地块土地成本）。住宅地块地上建筑面积10000平方（包含底商200平方），商业地块地上建筑面积5000平方。地下建筑面积合计为1600平方。（上述建筑面积含公共配套设施建筑面积）</a:t>
            </a:r>
            <a:endParaRPr lang="zh-CN" alt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占地面积法分摊的执行口径</a:t>
            </a:r>
            <a:endParaRPr kern="0" noProof="0" smtClean="0">
              <a:ln>
                <a:noFill/>
              </a:ln>
              <a:solidFill>
                <a:schemeClr val="tx1"/>
              </a:solidFill>
              <a:effectLst/>
              <a:uLnTx/>
              <a:uFillTx/>
              <a:sym typeface="+mn-ea"/>
            </a:endParaRPr>
          </a:p>
        </p:txBody>
      </p:sp>
      <p:sp>
        <p:nvSpPr>
          <p:cNvPr id="16" name="文本框 15"/>
          <p:cNvSpPr txBox="1"/>
          <p:nvPr/>
        </p:nvSpPr>
        <p:spPr>
          <a:xfrm>
            <a:off x="3166745" y="1600200"/>
            <a:ext cx="5678805" cy="2061210"/>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同一宗土地有多个清算单位，按各清算单位实际占地面积比例分摊土地成本。</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单独取得《建设工程规划许可证》的公共配套设施计算分摊时视为一个清算单位（无需清算），其占地面积指规划的实际占地面积。分摊的土地成本计入公共配套设施费后按照开发成本分摊方法处理。</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占地面积法分摊的执行口径</a:t>
            </a:r>
            <a:endParaRPr kern="0" noProof="0" smtClean="0">
              <a:ln>
                <a:noFill/>
              </a:ln>
              <a:solidFill>
                <a:schemeClr val="tx1"/>
              </a:solidFill>
              <a:effectLst/>
              <a:uLnTx/>
              <a:uFillTx/>
              <a:sym typeface="+mn-ea"/>
            </a:endParaRPr>
          </a:p>
        </p:txBody>
      </p:sp>
      <p:sp>
        <p:nvSpPr>
          <p:cNvPr id="16" name="文本框 15"/>
          <p:cNvSpPr txBox="1"/>
          <p:nvPr/>
        </p:nvSpPr>
        <p:spPr>
          <a:xfrm>
            <a:off x="3154045" y="1282065"/>
            <a:ext cx="5678805" cy="2306955"/>
          </a:xfrm>
          <a:prstGeom prst="rect">
            <a:avLst/>
          </a:prstGeom>
          <a:noFill/>
        </p:spPr>
        <p:txBody>
          <a:bodyPr wrap="square" rtlCol="0">
            <a:spAutoFit/>
          </a:bodyPr>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同一清算单位内若不同房产类型中有联排、别墅类型的低层住宅，低层住宅地块与其他地块能够按规划、决算报告、图纸等确定联排、别墅实际占地面积的按占地面积比例分摊低层住宅地块和其他地块土地成本；</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rgbClr val="FF0000"/>
                </a:solidFill>
                <a:latin typeface="楷体" panose="02010609060101010101" pitchFamily="49" charset="-122"/>
                <a:ea typeface="楷体" panose="02010609060101010101" pitchFamily="49" charset="-122"/>
                <a:sym typeface="+mn-ea"/>
              </a:rPr>
              <a:t>否则</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，按照不同地块用以确权的计容建筑《不动产测量报告》确定的占地面积分摊低层住宅地块和其他地块土地成本。</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0563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占地面积法分摊的执行口径</a:t>
            </a:r>
            <a:endParaRPr lang="en-US" altLang="zh-CN" dirty="0"/>
          </a:p>
        </p:txBody>
      </p:sp>
      <p:grpSp>
        <p:nvGrpSpPr>
          <p:cNvPr id="27" name="组合 26"/>
          <p:cNvGrpSpPr/>
          <p:nvPr/>
        </p:nvGrpSpPr>
        <p:grpSpPr>
          <a:xfrm>
            <a:off x="3110632" y="167019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5" name="文本框 14"/>
          <p:cNvSpPr txBox="1"/>
          <p:nvPr/>
        </p:nvSpPr>
        <p:spPr>
          <a:xfrm>
            <a:off x="3622040" y="2621280"/>
            <a:ext cx="5416550" cy="398780"/>
          </a:xfrm>
          <a:prstGeom prst="rect">
            <a:avLst/>
          </a:prstGeom>
          <a:noFill/>
        </p:spPr>
        <p:txBody>
          <a:bodyPr wrap="square" rtlCol="0">
            <a:spAutoFit/>
          </a:bodyPr>
          <a:p>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
        <p:nvSpPr>
          <p:cNvPr id="16" name="文本框 15"/>
          <p:cNvSpPr txBox="1"/>
          <p:nvPr/>
        </p:nvSpPr>
        <p:spPr>
          <a:xfrm>
            <a:off x="3622040" y="1334770"/>
            <a:ext cx="4785995" cy="2338070"/>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低层住宅地块与其他地块土地成本区分后，再按照建筑面积区分相应地上地下建筑土地成本，其中：</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rgbClr val="FF0000"/>
                </a:solidFill>
                <a:latin typeface="楷体" panose="02010609060101010101" pitchFamily="49" charset="-122"/>
                <a:ea typeface="楷体" panose="02010609060101010101" pitchFamily="49" charset="-122"/>
                <a:sym typeface="+mn-ea"/>
              </a:rPr>
              <a:t>如能</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明确区分低层住宅地块与其他地块的地下建筑面积的，低层住宅地块与其他地块各自土地成本在地上地下建筑中按照建筑面积比例分摊。</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《公告》需要把握的基本原则</a:t>
            </a:r>
            <a:endParaRPr kern="0" noProof="0" smtClean="0">
              <a:ln>
                <a:noFill/>
              </a:ln>
              <a:solidFill>
                <a:schemeClr val="tx1"/>
              </a:solidFill>
              <a:effectLst/>
              <a:uLnTx/>
              <a:uFillTx/>
              <a:sym typeface="+mn-ea"/>
            </a:endParaRPr>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203575" y="1084580"/>
            <a:ext cx="5714365" cy="1938020"/>
          </a:xfrm>
          <a:prstGeom prst="rect">
            <a:avLst/>
          </a:prstGeom>
          <a:noFill/>
        </p:spPr>
        <p:txBody>
          <a:bodyPr wrap="square" rtlCol="0">
            <a:spAutoFit/>
          </a:bodyPr>
          <a:p>
            <a:r>
              <a:rPr lang="zh-CN" sz="2400" b="1" dirty="0">
                <a:latin typeface="楷体" panose="02010609060101010101" pitchFamily="49" charset="-122"/>
                <a:ea typeface="楷体" panose="02010609060101010101" pitchFamily="49" charset="-122"/>
                <a:sym typeface="+mn-ea"/>
              </a:rPr>
              <a:t>1、收入和扣除成本确认方面</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一是收入和扣除成本配比原则。</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二是成本费用扣除以合同约定为原则。</a:t>
            </a:r>
            <a:endParaRPr lang="zh-CN" sz="2400" b="1" dirty="0">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0563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占地面积法分摊的执行口径</a:t>
            </a:r>
            <a:endParaRPr lang="en-US" altLang="zh-CN" dirty="0"/>
          </a:p>
        </p:txBody>
      </p:sp>
      <p:grpSp>
        <p:nvGrpSpPr>
          <p:cNvPr id="27" name="组合 26"/>
          <p:cNvGrpSpPr/>
          <p:nvPr/>
        </p:nvGrpSpPr>
        <p:grpSpPr>
          <a:xfrm>
            <a:off x="3110632" y="1670199"/>
            <a:ext cx="474617" cy="568922"/>
            <a:chOff x="685009" y="1514252"/>
            <a:chExt cx="365522" cy="438150"/>
          </a:xfrm>
        </p:grpSpPr>
        <p:sp>
          <p:nvSpPr>
            <p:cNvPr id="2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2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5" name="文本框 14"/>
          <p:cNvSpPr txBox="1"/>
          <p:nvPr/>
        </p:nvSpPr>
        <p:spPr>
          <a:xfrm>
            <a:off x="3613150" y="1084580"/>
            <a:ext cx="5416550" cy="2891790"/>
          </a:xfrm>
          <a:prstGeom prst="rect">
            <a:avLst/>
          </a:prstGeom>
          <a:noFill/>
        </p:spPr>
        <p:txBody>
          <a:bodyPr wrap="square" rtlCol="0">
            <a:spAutoFit/>
          </a:bodyPr>
          <a:p>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不能</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明确区分低层住宅地块与其他地块对应的地下建筑面积的，按照低层住宅地块与其他地块实际占地面积比例区分对应的地下建筑面积；</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不能</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确定实际占地面积的，按照用以确权的计容建筑《不动产测量报告》确定的占地面积比例区分对应的地下建筑面积。</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a:p>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rgbClr val="FF0000"/>
                </a:solidFill>
                <a:latin typeface="楷体" panose="02010609060101010101" pitchFamily="49" charset="-122"/>
                <a:ea typeface="楷体" panose="02010609060101010101" pitchFamily="49" charset="-122"/>
                <a:sym typeface="+mn-ea"/>
              </a:rPr>
              <a:t>随后</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，地块土地成本在不同地块地上地下建筑二次分摊中按照上述规则确定的建筑面积比例分摊。</a:t>
            </a:r>
            <a:endParaRPr lang="zh-CN"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0563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占地面积法分摊的执行口径</a:t>
            </a:r>
            <a:endParaRPr lang="en-US" altLang="zh-CN" dirty="0"/>
          </a:p>
        </p:txBody>
      </p:sp>
      <p:sp>
        <p:nvSpPr>
          <p:cNvPr id="16" name="文本框 15"/>
          <p:cNvSpPr txBox="1"/>
          <p:nvPr/>
        </p:nvSpPr>
        <p:spPr>
          <a:xfrm>
            <a:off x="3581400" y="530225"/>
            <a:ext cx="5383530" cy="427672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确定不同地块地下建筑土地成本后，不同地块地下建筑土地成本加总得出总的地下建筑土地成本。</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rgbClr val="FF0000"/>
                </a:solidFill>
                <a:latin typeface="楷体" panose="02010609060101010101" pitchFamily="49" charset="-122"/>
                <a:ea typeface="楷体" panose="02010609060101010101" pitchFamily="49" charset="-122"/>
                <a:sym typeface="+mn-ea"/>
              </a:rPr>
              <a:t>随后</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在地下建筑中按照建筑面积法进行分摊，确定地下建筑不同业态的土地成本。</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住宅地块地上建筑、商业地块地上建筑、总的地下建筑按照建筑面积法算出各自对应三类房产类型的土地成本，归集确定三类房产类型总可售土地成本（分摊到公共配套设施对应的土地成本单独归集为公共配套设施费）。</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rgbClr val="FF0000"/>
                </a:solidFill>
                <a:latin typeface="楷体" panose="02010609060101010101" pitchFamily="49" charset="-122"/>
                <a:ea typeface="楷体" panose="02010609060101010101" pitchFamily="49" charset="-122"/>
                <a:sym typeface="+mn-ea"/>
              </a:rPr>
              <a:t>最后</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，按照各房产类型已售建筑面积占各房产类型可售建筑面积比例计算得出各房产类型已售土地成本。具体计算操作口径参照9.3.1.2.3。</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grpSp>
        <p:nvGrpSpPr>
          <p:cNvPr id="7" name="组合 6"/>
          <p:cNvGrpSpPr/>
          <p:nvPr/>
        </p:nvGrpSpPr>
        <p:grpSpPr>
          <a:xfrm>
            <a:off x="3072532" y="2355999"/>
            <a:ext cx="474617" cy="568922"/>
            <a:chOff x="685009" y="1514252"/>
            <a:chExt cx="365522" cy="438150"/>
          </a:xfrm>
        </p:grpSpPr>
        <p:sp>
          <p:nvSpPr>
            <p:cNvPr id="8" name="Flowchart: Off-page Connector 108"/>
            <p:cNvSpPr/>
            <p:nvPr/>
          </p:nvSpPr>
          <p:spPr bwMode="auto">
            <a:xfrm>
              <a:off x="704059" y="1529730"/>
              <a:ext cx="317898" cy="422672"/>
            </a:xfrm>
            <a:prstGeom prst="flowChartOffpageConnector">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zh-CN"/>
            </a:p>
          </p:txBody>
        </p:sp>
        <p:sp>
          <p:nvSpPr>
            <p:cNvPr id="9"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r>
                <a:rPr lang="en-US" dirty="0" smtClean="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建筑面积法的执行口径</a:t>
            </a:r>
            <a:endParaRPr kern="0" noProof="0" smtClean="0">
              <a:ln>
                <a:noFill/>
              </a:ln>
              <a:solidFill>
                <a:schemeClr val="tx1"/>
              </a:solidFill>
              <a:effectLst/>
              <a:uLnTx/>
              <a:uFillTx/>
              <a:sym typeface="+mn-ea"/>
            </a:endParaRPr>
          </a:p>
        </p:txBody>
      </p:sp>
      <p:sp>
        <p:nvSpPr>
          <p:cNvPr id="16" name="文本框 15"/>
          <p:cNvSpPr txBox="1"/>
          <p:nvPr/>
        </p:nvSpPr>
        <p:spPr>
          <a:xfrm>
            <a:off x="3154045" y="795655"/>
            <a:ext cx="5678805" cy="399986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同一清算单位按照不同类型房产的建筑面积占总建筑面积的比例分摊土地成本。其中公共配套设施均参与土地成本分摊（上述建筑面积含公共配套设施建筑面积）。</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alt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举例：清算单位A总建筑面积10000平方，其中地上建筑7000平方（含物业用房500平方，幼儿园1000平方），地下建筑3000平方（含人防工程1200平方），清算单位A土地成本为1亿元。</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（1）地上建筑土地成本：1/（7000+3000）*7000；</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（2）地上建筑公共配套土地成本为：1/（7000+3000）*（500+1000）；</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（3）地下建筑公共配套土地成本为：1/（7000+3000）*1200。</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3627755" y="1139825"/>
            <a:ext cx="5017135" cy="2769870"/>
          </a:xfrm>
          <a:prstGeom prst="rect">
            <a:avLst/>
          </a:prstGeom>
          <a:noFill/>
        </p:spPr>
        <p:txBody>
          <a:bodyPr wrap="square" lIns="0" tIns="0" rIns="0" bIns="0" rtlCol="0">
            <a:spAutoFit/>
          </a:bodyPr>
          <a:p>
            <a:pPr fontAlgn="auto">
              <a:lnSpc>
                <a:spcPct val="150000"/>
              </a:lnSpc>
            </a:pPr>
            <a:r>
              <a:rPr lang="en-US" alt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同一宗土地内公共配套设施土地成本按照上述方法（建筑面积比例）分摊后计入公共配套设施费，最终公共配套设施费按照开发成本分摊方法分摊后计入各房产类型。上述公共配套设施指符合条件的所有公共配套设施。</a:t>
            </a:r>
            <a:endParaRPr lang="zh-CN"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628523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公共配套设施土地成本归集的执行口径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4530" y="627380"/>
            <a:ext cx="7653020" cy="1107440"/>
          </a:xfrm>
          <a:prstGeom prst="rect">
            <a:avLst/>
          </a:prstGeom>
          <a:noFill/>
        </p:spPr>
        <p:txBody>
          <a:bodyPr wrap="square" lIns="0" tIns="0" rIns="0" bIns="0" rtlCol="0">
            <a:spAutoFit/>
          </a:bodyPr>
          <a:p>
            <a:pPr fontAlgn="auto">
              <a:lnSpc>
                <a:spcPct val="100000"/>
              </a:lnSpc>
            </a:pPr>
            <a:r>
              <a:rPr lang="en-US" alt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alt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举例:同一宗土地，有清算单位A、B，其中清算单位A总建筑面积10000平方，其中地上建筑7000平方（含物业用房500平方，幼儿园1000平方），地下建筑3000平方（含人防工程1200平方），清算单位B无公共配套设施。按照占地面积法确定清算单位A土地成本为1亿元。</a:t>
            </a:r>
            <a:endParaRPr lang="zh-CN"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
        <p:nvSpPr>
          <p:cNvPr id="2" name="文本框 1"/>
          <p:cNvSpPr txBox="1"/>
          <p:nvPr/>
        </p:nvSpPr>
        <p:spPr>
          <a:xfrm>
            <a:off x="4192270" y="2336165"/>
            <a:ext cx="4440555" cy="175323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（1）清算单位A公共配套土地成本为：1/（3000+7000）*（500+1000+1200）。</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（2）清算单位A公共配套土地成本和其他公共配套开发成本统一计入公共配套设施后再按照开发成本分摊方法分摊至各个清算单位或者不同房产类型。</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公共配套设施土地成本归集的执行口径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实物配建房的执行口径</a:t>
            </a:r>
            <a:endParaRPr kern="0" noProof="0" smtClean="0">
              <a:ln>
                <a:noFill/>
              </a:ln>
              <a:solidFill>
                <a:schemeClr val="tx1"/>
              </a:solidFill>
              <a:effectLst/>
              <a:uLnTx/>
              <a:uFillTx/>
              <a:sym typeface="+mn-ea"/>
            </a:endParaRPr>
          </a:p>
        </p:txBody>
      </p:sp>
      <p:sp>
        <p:nvSpPr>
          <p:cNvPr id="16" name="文本框 15"/>
          <p:cNvSpPr txBox="1"/>
          <p:nvPr/>
        </p:nvSpPr>
        <p:spPr>
          <a:xfrm>
            <a:off x="3308350" y="1644650"/>
            <a:ext cx="5329555" cy="2491740"/>
          </a:xfrm>
          <a:prstGeom prst="rect">
            <a:avLst/>
          </a:prstGeom>
          <a:noFill/>
        </p:spPr>
        <p:txBody>
          <a:bodyPr wrap="square" rtlCol="0">
            <a:spAutoFit/>
          </a:bodyPr>
          <a:p>
            <a:pPr algn="l" fontAlgn="auto">
              <a:lnSpc>
                <a:spcPct val="200000"/>
              </a:lnSpc>
            </a:pPr>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实物配建房相关成本费用按清算时实际已发生的金额在本次清算单位和未清算单位中计算分摊。</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实物配建房的执行口径</a:t>
            </a:r>
            <a:endParaRPr kern="0" noProof="0" smtClean="0">
              <a:ln>
                <a:noFill/>
              </a:ln>
              <a:solidFill>
                <a:schemeClr val="tx1"/>
              </a:solidFill>
              <a:effectLst/>
              <a:uLnTx/>
              <a:uFillTx/>
              <a:sym typeface="+mn-ea"/>
            </a:endParaRPr>
          </a:p>
        </p:txBody>
      </p:sp>
      <p:sp>
        <p:nvSpPr>
          <p:cNvPr id="16" name="文本框 15"/>
          <p:cNvSpPr txBox="1"/>
          <p:nvPr/>
        </p:nvSpPr>
        <p:spPr>
          <a:xfrm>
            <a:off x="3203575" y="1260475"/>
            <a:ext cx="5413375" cy="3276600"/>
          </a:xfrm>
          <a:prstGeom prst="rect">
            <a:avLst/>
          </a:prstGeom>
          <a:noFill/>
        </p:spPr>
        <p:txBody>
          <a:bodyPr wrap="square" rtlCol="0">
            <a:spAutoFit/>
          </a:bodyPr>
          <a:p>
            <a:pPr algn="l" fontAlgn="auto">
              <a:lnSpc>
                <a:spcPct val="150000"/>
              </a:lnSpc>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本文实物配建房仅指所有权“首次”登记在政府指定机构名下的。</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fontAlgn="auto">
              <a:lnSpc>
                <a:spcPct val="150000"/>
              </a:lnSpc>
            </a:pPr>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如果所有权“首次”登记在房地产企业名下，则属于开发产品，与其他可售房产一样参与各项成本分摊。</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fontAlgn="auto">
              <a:lnSpc>
                <a:spcPct val="150000"/>
              </a:lnSpc>
            </a:pPr>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因此，取得土地使用权所支付的金额仅在除实物配建房以外的开发产品中归集。</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实物配建房的执行口径</a:t>
            </a:r>
            <a:endParaRPr kern="0" noProof="0" smtClean="0">
              <a:ln>
                <a:noFill/>
              </a:ln>
              <a:solidFill>
                <a:schemeClr val="tx1"/>
              </a:solidFill>
              <a:effectLst/>
              <a:uLnTx/>
              <a:uFillTx/>
              <a:sym typeface="+mn-ea"/>
            </a:endParaRPr>
          </a:p>
        </p:txBody>
      </p:sp>
      <p:sp>
        <p:nvSpPr>
          <p:cNvPr id="16" name="文本框 15"/>
          <p:cNvSpPr txBox="1"/>
          <p:nvPr/>
        </p:nvSpPr>
        <p:spPr>
          <a:xfrm>
            <a:off x="3242310" y="1584325"/>
            <a:ext cx="5152390" cy="164528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fontAlgn="auto">
              <a:lnSpc>
                <a:spcPct val="150000"/>
              </a:lnSpc>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实际执行中，实物配建房相关成本费用仅指开发成本，开发成本无法准确归集的按照建筑面积法归集后计入土地成本。</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410200" cy="407035"/>
          </a:xfrm>
          <a:prstGeom prst="rect">
            <a:avLst/>
          </a:prstGeom>
        </p:spPr>
        <p:txBody>
          <a:bodyPr/>
          <a:p>
            <a:r>
              <a:rPr lang="en-US" altLang="zh-CN" kern="0" noProof="0" smtClean="0">
                <a:ln>
                  <a:noFill/>
                </a:ln>
                <a:solidFill>
                  <a:schemeClr val="tx1"/>
                </a:solidFill>
                <a:effectLst/>
                <a:uLnTx/>
                <a:uFillTx/>
                <a:sym typeface="+mn-ea"/>
              </a:rPr>
              <a:t>8</a:t>
            </a:r>
            <a:r>
              <a:rPr kern="0" noProof="0" smtClean="0">
                <a:ln>
                  <a:noFill/>
                </a:ln>
                <a:solidFill>
                  <a:schemeClr val="tx1"/>
                </a:solidFill>
                <a:effectLst/>
                <a:uLnTx/>
                <a:uFillTx/>
                <a:sym typeface="+mn-ea"/>
              </a:rPr>
              <a:t>月份拟补充的口径</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实物配建房的执行口径</a:t>
            </a:r>
            <a:endParaRPr kern="0" noProof="0" smtClean="0">
              <a:ln>
                <a:noFill/>
              </a:ln>
              <a:solidFill>
                <a:schemeClr val="tx1"/>
              </a:solidFill>
              <a:effectLst/>
              <a:uLnTx/>
              <a:uFillTx/>
              <a:sym typeface="+mn-ea"/>
            </a:endParaRPr>
          </a:p>
        </p:txBody>
      </p:sp>
      <p:sp>
        <p:nvSpPr>
          <p:cNvPr id="16" name="文本框 15"/>
          <p:cNvSpPr txBox="1"/>
          <p:nvPr/>
        </p:nvSpPr>
        <p:spPr>
          <a:xfrm>
            <a:off x="3242310" y="1584325"/>
            <a:ext cx="5152390" cy="164528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fontAlgn="auto">
              <a:lnSpc>
                <a:spcPct val="150000"/>
              </a:lnSpc>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根据土地出让合同约定，实物配建房相关成本费用归集后属于该宗地土地成本组成，需要在该宗地下所有清算单位内分摊。</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4530" y="627380"/>
            <a:ext cx="7618095" cy="123063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清算单位A总建筑面积10000平方（含实物配建房2000平方，所有权“首次”登记在住建局名下），清算单位A土地出让金、契税、城市基础设施配套费合计为1亿元，假设该项目没有公共配套设施。截止清算，该项目共发生开发成本0.5亿元。</a:t>
            </a:r>
            <a:endPar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707130" y="1913890"/>
            <a:ext cx="5118100" cy="255333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sz="2000" b="1" dirty="0">
                <a:solidFill>
                  <a:schemeClr val="tx1">
                    <a:lumMod val="75000"/>
                    <a:lumOff val="25000"/>
                  </a:schemeClr>
                </a:solidFill>
                <a:latin typeface="楷体" panose="02010609060101010101" pitchFamily="49" charset="-122"/>
                <a:ea typeface="楷体" panose="02010609060101010101" pitchFamily="49" charset="-122"/>
              </a:rPr>
              <a:t>实物配建房成本费用（土地成本不参与分摊）：0.5/10000*2000=0.1亿元。</a:t>
            </a:r>
            <a:endParaRPr lang="en-US" sz="2000" b="1" dirty="0">
              <a:solidFill>
                <a:schemeClr val="tx1">
                  <a:lumMod val="75000"/>
                  <a:lumOff val="25000"/>
                </a:schemeClr>
              </a:solidFill>
              <a:latin typeface="楷体" panose="02010609060101010101" pitchFamily="49" charset="-122"/>
              <a:ea typeface="楷体" panose="02010609060101010101" pitchFamily="49" charset="-122"/>
            </a:endParaRPr>
          </a:p>
          <a:p>
            <a:r>
              <a:rPr lang="en-US" sz="2000" b="1" dirty="0">
                <a:solidFill>
                  <a:schemeClr val="tx1">
                    <a:lumMod val="75000"/>
                    <a:lumOff val="25000"/>
                  </a:schemeClr>
                </a:solidFill>
                <a:latin typeface="楷体" panose="02010609060101010101" pitchFamily="49" charset="-122"/>
                <a:ea typeface="楷体" panose="02010609060101010101" pitchFamily="49" charset="-122"/>
              </a:rPr>
              <a:t>   </a:t>
            </a:r>
            <a:r>
              <a:rPr sz="2000" b="1" dirty="0">
                <a:solidFill>
                  <a:schemeClr val="tx1">
                    <a:lumMod val="75000"/>
                    <a:lumOff val="25000"/>
                  </a:schemeClr>
                </a:solidFill>
                <a:latin typeface="楷体" panose="02010609060101010101" pitchFamily="49" charset="-122"/>
                <a:ea typeface="楷体" panose="02010609060101010101" pitchFamily="49" charset="-122"/>
              </a:rPr>
              <a:t>清算单位A总土地成本：1+0.1（实物配建房成本费用）=1.1亿元。</a:t>
            </a:r>
            <a:endParaRPr sz="2000" b="1" dirty="0">
              <a:solidFill>
                <a:schemeClr val="tx1">
                  <a:lumMod val="75000"/>
                  <a:lumOff val="25000"/>
                </a:schemeClr>
              </a:solidFill>
              <a:latin typeface="楷体" panose="02010609060101010101" pitchFamily="49" charset="-122"/>
              <a:ea typeface="楷体" panose="02010609060101010101" pitchFamily="49" charset="-122"/>
            </a:endParaRPr>
          </a:p>
          <a:p>
            <a:r>
              <a:rPr lang="en-US" sz="2000" b="1"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sz="2000" b="1" dirty="0">
                <a:solidFill>
                  <a:schemeClr val="tx1">
                    <a:lumMod val="75000"/>
                    <a:lumOff val="25000"/>
                  </a:schemeClr>
                </a:solidFill>
                <a:latin typeface="楷体" panose="02010609060101010101" pitchFamily="49" charset="-122"/>
                <a:ea typeface="楷体" panose="02010609060101010101" pitchFamily="49" charset="-122"/>
              </a:rPr>
              <a:t>最后：</a:t>
            </a:r>
            <a:r>
              <a:rPr sz="2000" b="1" dirty="0">
                <a:solidFill>
                  <a:schemeClr val="tx1">
                    <a:lumMod val="75000"/>
                    <a:lumOff val="25000"/>
                  </a:schemeClr>
                </a:solidFill>
                <a:latin typeface="楷体" panose="02010609060101010101" pitchFamily="49" charset="-122"/>
                <a:ea typeface="楷体" panose="02010609060101010101" pitchFamily="49" charset="-122"/>
              </a:rPr>
              <a:t>清算单位A总土地成本1.1亿元在除实物配建房以外的建筑中分摊土地成本（即在剩余8000平方建筑中按照土地成本分摊方法分摊土地成本）</a:t>
            </a:r>
            <a:endParaRPr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574040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实物配建房的执行口径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《公告》需要把握的基本原则</a:t>
            </a:r>
            <a:endParaRPr kern="0" noProof="0" smtClean="0">
              <a:ln>
                <a:noFill/>
              </a:ln>
              <a:solidFill>
                <a:schemeClr val="tx1"/>
              </a:solidFill>
              <a:effectLst/>
              <a:uLnTx/>
              <a:uFillTx/>
              <a:sym typeface="+mn-ea"/>
            </a:endParaRPr>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203575" y="1084580"/>
            <a:ext cx="5714365" cy="2306955"/>
          </a:xfrm>
          <a:prstGeom prst="rect">
            <a:avLst/>
          </a:prstGeom>
          <a:noFill/>
        </p:spPr>
        <p:txBody>
          <a:bodyPr wrap="square" rtlCol="0">
            <a:spAutoFit/>
          </a:bodyPr>
          <a:p>
            <a:r>
              <a:rPr lang="zh-CN" sz="2400" b="1" dirty="0">
                <a:latin typeface="楷体" panose="02010609060101010101" pitchFamily="49" charset="-122"/>
                <a:ea typeface="楷体" panose="02010609060101010101" pitchFamily="49" charset="-122"/>
                <a:sym typeface="+mn-ea"/>
              </a:rPr>
              <a:t>2、扣除项目的计算分摊方面</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一是据实扣除在先，计算分摊在后原则。</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二是一般性分摊方法在先，特殊性分摊方法在后原则。</a:t>
            </a:r>
            <a:endParaRPr lang="zh-CN" sz="2400" b="1" dirty="0">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实物配建房的执行口径</a:t>
            </a:r>
            <a:endParaRPr kern="0" noProof="0" smtClean="0">
              <a:ln>
                <a:noFill/>
              </a:ln>
              <a:solidFill>
                <a:schemeClr val="tx1"/>
              </a:solidFill>
              <a:effectLst/>
              <a:uLnTx/>
              <a:uFillTx/>
              <a:sym typeface="+mn-ea"/>
            </a:endParaRPr>
          </a:p>
        </p:txBody>
      </p:sp>
      <p:sp>
        <p:nvSpPr>
          <p:cNvPr id="16" name="文本框 15"/>
          <p:cNvSpPr txBox="1"/>
          <p:nvPr/>
        </p:nvSpPr>
        <p:spPr>
          <a:xfrm>
            <a:off x="3197225" y="1059815"/>
            <a:ext cx="5678805" cy="372300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本期项目为多个项目中的首个清算项目，本期项目清算可扣除的实物配建房成本费用=本期项目清算时已发生的实物配建房成本费用×本期项目</a:t>
            </a:r>
            <a:r>
              <a:rPr lang="zh-CN"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实际占地面积</a:t>
            </a:r>
            <a:r>
              <a:rPr lang="en-US"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a:t>
            </a:r>
            <a:r>
              <a:rPr lang="zh-CN" altLang="en-US"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注：最后实物配建是进土地成本</a:t>
            </a:r>
            <a:r>
              <a:rPr lang="en-US"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/(本期项目</a:t>
            </a:r>
            <a:r>
              <a:rPr lang="zh-CN"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实际占地面积</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+剩余未清算项目</a:t>
            </a:r>
            <a:r>
              <a:rPr lang="zh-CN"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实际占地面积</a:t>
            </a:r>
            <a:r>
              <a:rPr b="1" dirty="0">
                <a:solidFill>
                  <a:schemeClr val="tx1">
                    <a:lumMod val="75000"/>
                    <a:lumOff val="25000"/>
                  </a:schemeClr>
                </a:solidFill>
                <a:latin typeface="楷体" panose="02010609060101010101" pitchFamily="49" charset="-122"/>
                <a:ea typeface="楷体" panose="02010609060101010101" pitchFamily="49" charset="-122"/>
                <a:sym typeface="+mn-ea"/>
              </a:rPr>
              <a:t>)</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本期项目不是多个项目中的首个清算项目，本期清算项目可扣除的实物配建房成本费用=前期项目清算分摊到本期的实物配建房成本费用+前期项目清算后新发生的实物配建房成本费用×本期项目实际占地面积/(本期项目实际占地面积+剩余未清算项目实际占地面积)。</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441007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土地成本分摊方法本质</a:t>
            </a:r>
            <a:endParaRPr kern="0" noProof="0" smtClean="0">
              <a:ln>
                <a:noFill/>
              </a:ln>
              <a:solidFill>
                <a:schemeClr val="tx1"/>
              </a:solidFill>
              <a:effectLst/>
              <a:uLnTx/>
              <a:uFillTx/>
              <a:sym typeface="+mn-ea"/>
            </a:endParaRPr>
          </a:p>
        </p:txBody>
      </p:sp>
      <p:sp>
        <p:nvSpPr>
          <p:cNvPr id="16" name="文本框 15"/>
          <p:cNvSpPr txBox="1"/>
          <p:nvPr/>
        </p:nvSpPr>
        <p:spPr>
          <a:xfrm>
            <a:off x="3036570" y="627380"/>
            <a:ext cx="6051550" cy="4523105"/>
          </a:xfrm>
          <a:prstGeom prst="rect">
            <a:avLst/>
          </a:prstGeom>
          <a:noFill/>
        </p:spPr>
        <p:txBody>
          <a:bodyPr wrap="square" rtlCol="0">
            <a:spAutoFit/>
          </a:bodyPr>
          <a:p>
            <a:pPr indent="457200" algn="l" fontAlgn="auto"/>
            <a:r>
              <a:rPr b="1" dirty="0">
                <a:latin typeface="楷体" panose="02010609060101010101" pitchFamily="49" charset="-122"/>
                <a:ea typeface="楷体" panose="02010609060101010101" pitchFamily="49" charset="-122"/>
                <a:sym typeface="+mn-ea"/>
              </a:rPr>
              <a:t>1、土地成本首先应该在所有建筑中分摊（包括地下建筑）；</a:t>
            </a:r>
            <a:endParaRPr b="1" dirty="0">
              <a:latin typeface="楷体" panose="02010609060101010101" pitchFamily="49" charset="-122"/>
              <a:ea typeface="楷体" panose="02010609060101010101" pitchFamily="49" charset="-122"/>
              <a:sym typeface="+mn-ea"/>
            </a:endParaRPr>
          </a:p>
          <a:p>
            <a:pPr indent="457200" algn="l" fontAlgn="auto"/>
            <a:r>
              <a:rPr b="1" dirty="0">
                <a:latin typeface="楷体" panose="02010609060101010101" pitchFamily="49" charset="-122"/>
                <a:ea typeface="楷体" panose="02010609060101010101" pitchFamily="49" charset="-122"/>
                <a:sym typeface="+mn-ea"/>
              </a:rPr>
              <a:t>2、土地成本最终落脚点在所有可售建筑中；</a:t>
            </a:r>
            <a:endParaRPr b="1" dirty="0">
              <a:latin typeface="楷体" panose="02010609060101010101" pitchFamily="49" charset="-122"/>
              <a:ea typeface="楷体" panose="02010609060101010101" pitchFamily="49" charset="-122"/>
              <a:sym typeface="+mn-ea"/>
            </a:endParaRPr>
          </a:p>
          <a:p>
            <a:pPr indent="457200" algn="l" fontAlgn="auto"/>
            <a:r>
              <a:rPr b="1" dirty="0">
                <a:latin typeface="楷体" panose="02010609060101010101" pitchFamily="49" charset="-122"/>
                <a:ea typeface="楷体" panose="02010609060101010101" pitchFamily="49" charset="-122"/>
                <a:sym typeface="+mn-ea"/>
              </a:rPr>
              <a:t>3、公共配套因此要分摊土地成本（不管权证在哪里）；</a:t>
            </a:r>
            <a:endParaRPr b="1" dirty="0">
              <a:latin typeface="楷体" panose="02010609060101010101" pitchFamily="49" charset="-122"/>
              <a:ea typeface="楷体" panose="02010609060101010101" pitchFamily="49" charset="-122"/>
              <a:sym typeface="+mn-ea"/>
            </a:endParaRPr>
          </a:p>
          <a:p>
            <a:pPr indent="457200" algn="l" fontAlgn="auto"/>
            <a:r>
              <a:rPr b="1" dirty="0">
                <a:latin typeface="楷体" panose="02010609060101010101" pitchFamily="49" charset="-122"/>
                <a:ea typeface="楷体" panose="02010609060101010101" pitchFamily="49" charset="-122"/>
                <a:sym typeface="+mn-ea"/>
              </a:rPr>
              <a:t>4、实物配建房按照道理也要分摊土地成本，但是最终还是归入土地成本，为避免重复计算，所以只归集开发成本，归集后在除实物配建房以外的建筑中按照土地成本分摊方法分摊土地成本；</a:t>
            </a:r>
            <a:endParaRPr b="1" dirty="0">
              <a:latin typeface="楷体" panose="02010609060101010101" pitchFamily="49" charset="-122"/>
              <a:ea typeface="楷体" panose="02010609060101010101" pitchFamily="49" charset="-122"/>
              <a:sym typeface="+mn-ea"/>
            </a:endParaRPr>
          </a:p>
          <a:p>
            <a:pPr indent="457200" algn="l" fontAlgn="auto"/>
            <a:r>
              <a:rPr b="1" dirty="0">
                <a:latin typeface="楷体" panose="02010609060101010101" pitchFamily="49" charset="-122"/>
                <a:ea typeface="楷体" panose="02010609060101010101" pitchFamily="49" charset="-122"/>
                <a:sym typeface="+mn-ea"/>
              </a:rPr>
              <a:t>5、按照以上思路，实质是代建的（例如初始权证不是做到开发商名下的）也是要分摊土地成本的，但比如有偿代建，如果把它的土地成本拿出来，不在可售建筑里面扣除，那么肯定不合理。</a:t>
            </a:r>
            <a:endParaRPr b="1" dirty="0">
              <a:latin typeface="楷体" panose="02010609060101010101" pitchFamily="49" charset="-122"/>
              <a:ea typeface="楷体" panose="02010609060101010101" pitchFamily="49" charset="-122"/>
              <a:sym typeface="+mn-ea"/>
            </a:endParaRPr>
          </a:p>
          <a:p>
            <a:pPr indent="457200" algn="l" fontAlgn="auto"/>
            <a:r>
              <a:rPr b="1" dirty="0">
                <a:latin typeface="楷体" panose="02010609060101010101" pitchFamily="49" charset="-122"/>
                <a:ea typeface="楷体" panose="02010609060101010101" pitchFamily="49" charset="-122"/>
                <a:sym typeface="+mn-ea"/>
              </a:rPr>
              <a:t>6、但是如果形式是公共配套，实质不符合公共配套要求的，例如有偿移交（初始登记在开发商名下）或者长期租赁的人防车位，那么土地成本也不给扣除。</a:t>
            </a:r>
            <a:endParaRPr b="1" dirty="0">
              <a:latin typeface="楷体" panose="02010609060101010101" pitchFamily="49" charset="-122"/>
              <a:ea typeface="楷体" panose="02010609060101010101" pitchFamily="49" charset="-122"/>
              <a:sym typeface="+mn-ea"/>
            </a:endParaRPr>
          </a:p>
          <a:p>
            <a:pPr algn="l"/>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371475" y="483870"/>
            <a:ext cx="8171815" cy="4399915"/>
          </a:xfrm>
          <a:prstGeom prst="rect">
            <a:avLst/>
          </a:prstGeom>
          <a:noFill/>
        </p:spPr>
        <p:txBody>
          <a:bodyPr wrap="square" rtlCol="0">
            <a:spAutoFit/>
          </a:bodyPr>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（二）房地产开发成本的分摊</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房地产开发项目中，开发成本相应合同明确受益对象的，直接计入对应的受益对象；未明确受益对象或有多个受益对象的，按照以下方法进行分摊：</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1.纳税人取得的同一宗土地进行分期或者同时开发多个清算单位的，按照可售建筑面积比例分摊共同的开发成本。可售建筑面积包括没有独立产权，通过产权证附注注明的附属设施面积。</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同一宗土地各清算单位清算时间不一致，未清算单位可售建筑面积无法确定的，按各清算单位的规划建筑面积计算分摊；建筑面积无法确定的，按各清算单位的占地面积计算分摊。</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371475" y="483870"/>
            <a:ext cx="8442325" cy="3169285"/>
          </a:xfrm>
          <a:prstGeom prst="rect">
            <a:avLst/>
          </a:prstGeom>
          <a:noFill/>
        </p:spPr>
        <p:txBody>
          <a:bodyPr wrap="square" rtlCol="0">
            <a:spAutoFit/>
          </a:bodyPr>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chemeClr val="accent1"/>
                </a:solidFill>
                <a:effectLst>
                  <a:outerShdw blurRad="38100" dist="25400" dir="5400000" algn="ctr" rotWithShape="0">
                    <a:srgbClr val="6E747A">
                      <a:alpha val="43000"/>
                    </a:srgb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（二）房地产开发成本的分摊</a:t>
            </a:r>
            <a:endParaRPr lang="zh-CN" altLang="en-US"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2.根据受益性原则，多个清算单位共同发生的公共配套设施费，按照清算时实际已发生的金额在本次清算单位和未清算单位中计算分摊。</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3.同一清算单位内不同房产类型共同发生的开发成本按可售建筑面积比例分摊。</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4.销售已装修房屋，商品房买卖合同明确受益房产类型的，装修费用直接计入对应房产类型。</a:t>
            </a:r>
            <a:endParaRPr lang="zh-CN" altLang="en-US"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同一宗土地各清算单位清算时间不一致的执行口径</a:t>
            </a:r>
            <a:endParaRPr kern="0" noProof="0" smtClean="0">
              <a:ln>
                <a:noFill/>
              </a:ln>
              <a:solidFill>
                <a:schemeClr val="tx1"/>
              </a:solidFill>
              <a:effectLst/>
              <a:uLnTx/>
              <a:uFillTx/>
              <a:sym typeface="+mn-ea"/>
            </a:endParaRPr>
          </a:p>
        </p:txBody>
      </p:sp>
      <p:sp>
        <p:nvSpPr>
          <p:cNvPr id="16" name="文本框 15"/>
          <p:cNvSpPr txBox="1"/>
          <p:nvPr/>
        </p:nvSpPr>
        <p:spPr>
          <a:xfrm>
            <a:off x="3176270" y="1146810"/>
            <a:ext cx="5678805" cy="2861310"/>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同一宗土地各清算单位清算时间不一致，未清算单位可售建筑面积无法确定的，按各清算单位的规划建筑面积计算分摊；建筑面积无法确定的，按各清算单位的占地面积计算分摊。</a:t>
            </a:r>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举例：同一宗地ABC三个清算单位，A可确定可售建筑面积，BC无法确定可售建筑面积，也无法确定规划建筑面积，只能确定占地面积的，ABC共同的开发成本按照占地面积分摊。</a:t>
            </a:r>
            <a:endPar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公共配套设施费的归集口径</a:t>
            </a:r>
            <a:endParaRPr kern="0" noProof="0" smtClean="0">
              <a:ln>
                <a:noFill/>
              </a:ln>
              <a:solidFill>
                <a:schemeClr val="tx1"/>
              </a:solidFill>
              <a:effectLst/>
              <a:uLnTx/>
              <a:uFillTx/>
              <a:sym typeface="+mn-ea"/>
            </a:endParaRPr>
          </a:p>
        </p:txBody>
      </p:sp>
      <p:sp>
        <p:nvSpPr>
          <p:cNvPr id="16" name="文本框 15"/>
          <p:cNvSpPr txBox="1"/>
          <p:nvPr/>
        </p:nvSpPr>
        <p:spPr>
          <a:xfrm>
            <a:off x="3154045" y="795655"/>
            <a:ext cx="5678805" cy="372300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公共配套设施费的归集仅限土地成本和开发成本，其中首次归集时均按照建筑面积比例，最终按照开发成本分摊规则分摊至各房产类型。</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举例：清算单位A总建筑面积10000平方（含人防工程、物业用房等公共配套设施2000平方），清算单位A土地成本为1亿元，开发成本合计0.5亿元。</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a:p>
            <a:pPr algn="l"/>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（1）公共配套设施费归集：（1+0.5）/10000*2000。</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a:t>
            </a:r>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2</a:t>
            </a:r>
            <a:r>
              <a:rPr lang="zh-CN" b="1" dirty="0">
                <a:solidFill>
                  <a:schemeClr val="tx1">
                    <a:lumMod val="75000"/>
                    <a:lumOff val="25000"/>
                  </a:schemeClr>
                </a:solidFill>
                <a:latin typeface="楷体" panose="02010609060101010101" pitchFamily="49" charset="-122"/>
                <a:ea typeface="楷体" panose="02010609060101010101" pitchFamily="49" charset="-122"/>
                <a:sym typeface="+mn-ea"/>
              </a:rPr>
              <a:t>）</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公共配套设施费分配：按照可售建筑面积将公共配套设施费分摊至各个清算单位或不同房产类型。</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zh-CN" altLang="en-US" b="1" dirty="0">
                <a:solidFill>
                  <a:srgbClr val="FF0000"/>
                </a:solidFill>
                <a:latin typeface="楷体" panose="02010609060101010101" pitchFamily="49" charset="-122"/>
                <a:ea typeface="楷体" panose="02010609060101010101" pitchFamily="49" charset="-122"/>
                <a:sym typeface="+mn-ea"/>
              </a:rPr>
              <a:t>注意：归集的时候都是按照建筑面积法</a:t>
            </a:r>
            <a:endParaRPr lang="zh-CN" altLang="en-US"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多个清算单位共同发生的公共配套设施费的执行口径</a:t>
            </a:r>
            <a:endParaRPr kern="0" noProof="0" smtClean="0">
              <a:ln>
                <a:noFill/>
              </a:ln>
              <a:solidFill>
                <a:schemeClr val="tx1"/>
              </a:solidFill>
              <a:effectLst/>
              <a:uLnTx/>
              <a:uFillTx/>
              <a:sym typeface="+mn-ea"/>
            </a:endParaRPr>
          </a:p>
        </p:txBody>
      </p:sp>
      <p:sp>
        <p:nvSpPr>
          <p:cNvPr id="16" name="文本框 15"/>
          <p:cNvSpPr txBox="1"/>
          <p:nvPr/>
        </p:nvSpPr>
        <p:spPr>
          <a:xfrm>
            <a:off x="3154045" y="795655"/>
            <a:ext cx="5678805" cy="316928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根据受益性原则，多个清算单位共同发生的公共配套设施费，按照清算时实际已发生的金额在本次清算单位和未清算单位中计算分摊。</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一般情况下，公共配套设施费在同一宗地内不同清算单位进行分摊；</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如果所属地块物理相邻，公共配套设施费可根据受益性原则（对土地规划、立项、出让合同等资料或者政府相关职能部门文件或者会议纪要等能证明该公共配套设施服务于多宗地的），</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在多宗地内不同清算单位分摊。其中：</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开发主体需为同一家房地产开发企业。</a:t>
            </a:r>
            <a:endPar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3512820" y="771525"/>
            <a:ext cx="5008245" cy="3739515"/>
          </a:xfrm>
          <a:prstGeom prst="rect">
            <a:avLst/>
          </a:prstGeom>
          <a:noFill/>
        </p:spPr>
        <p:txBody>
          <a:bodyPr wrap="square" lIns="0" tIns="0" rIns="0" bIns="0" rtlCol="0">
            <a:spAutoFit/>
          </a:bodyPr>
          <a:p>
            <a:pPr fontAlgn="auto">
              <a:lnSpc>
                <a:spcPct val="15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A地块上有清算单位B、C，D地块上有清算单位E、F，其中清算单位B中含公共配套设施（幼儿园），且土地规划、立项、出让合同等资料能证明该公共配套设施服务于A、D地块，A、D地块均由M房地产开发且物理相邻。</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则该公共配套设施（幼儿园）相关成本费用（包括土地成本、开发成本，相关成本费用归集时按照建筑面积比例进行归集）确定后可按照可售建筑面积分摊至B、C、E、F清算单位。</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42124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多个清算单位共同发生的公共配套设施费的执行口径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3583940" y="1601470"/>
            <a:ext cx="5392420" cy="2031365"/>
          </a:xfrm>
          <a:prstGeom prst="rect">
            <a:avLst/>
          </a:prstGeom>
          <a:noFill/>
        </p:spPr>
        <p:txBody>
          <a:bodyPr wrap="square" lIns="0" tIns="0" rIns="0" bIns="0" rtlCol="0">
            <a:spAutoFit/>
          </a:bodyPr>
          <a:p>
            <a:pPr fontAlgn="auto">
              <a:lnSpc>
                <a:spcPct val="15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本期项目为多个项目中的首个清算项目，本期项目清算可扣除的公共配套设施费=本期项目清算时已发生的公共配套设施费×本期项目</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可售建筑面积</a:t>
            </a:r>
            <a:r>
              <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/(本期项目</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可售建筑面积</a:t>
            </a:r>
            <a:r>
              <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+剩余未清算项目</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可售建筑面积</a:t>
            </a:r>
            <a:r>
              <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50000"/>
              </a:lnSpc>
            </a:pPr>
            <a:r>
              <a:rPr 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endParaRPr 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672338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多个清算单位共同发生的公共配套设施费的执行口径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3477895" y="1163320"/>
            <a:ext cx="5392420" cy="3323590"/>
          </a:xfrm>
          <a:prstGeom prst="rect">
            <a:avLst/>
          </a:prstGeom>
          <a:noFill/>
        </p:spPr>
        <p:txBody>
          <a:bodyPr wrap="square" lIns="0" tIns="0" rIns="0" bIns="0" rtlCol="0">
            <a:spAutoFit/>
          </a:bodyPr>
          <a:p>
            <a:pPr fontAlgn="auto">
              <a:lnSpc>
                <a:spcPct val="15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本期项目不是多个项目中的首个清算项目，本期清算项目可扣除的公共配套设施费=前期项目清算分摊到本期的公共配套设施费+前期项目清算后新发生的公共配套设施费×本期项目可售建筑面积/(本期项目可售建筑面积+剩余未清算项目可售建筑面积)。</a:t>
            </a:r>
            <a:endPar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50000"/>
              </a:lnSpc>
            </a:pPr>
            <a:r>
              <a:rPr lang="en-US"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本期清算项目清算时，剩余未清算项目可售建筑面积无法确定的，按各项目的建筑面积计算分摊；建筑面积无法确定的，按各项目的占地面积计算分摊。</a:t>
            </a:r>
            <a:endParaRPr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672338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多个清算单位共同发生的公共配套设施费的执行口径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5669915" cy="407035"/>
          </a:xfrm>
          <a:prstGeom prst="rect">
            <a:avLst/>
          </a:prstGeom>
        </p:spPr>
        <p:txBody>
          <a:bodyPr/>
          <a:p>
            <a:r>
              <a:rPr kern="0" noProof="0" smtClean="0">
                <a:ln>
                  <a:noFill/>
                </a:ln>
                <a:solidFill>
                  <a:schemeClr val="tx1"/>
                </a:solidFill>
                <a:effectLst/>
                <a:uLnTx/>
                <a:uFillTx/>
                <a:sym typeface="+mn-ea"/>
              </a:rPr>
              <a:t>《公告》需要注意的几个重要变化点</a:t>
            </a:r>
            <a:endParaRPr kern="0" noProof="0" smtClean="0">
              <a:ln>
                <a:noFill/>
              </a:ln>
              <a:solidFill>
                <a:schemeClr val="tx1"/>
              </a:solidFill>
              <a:effectLst/>
              <a:uLnTx/>
              <a:uFillTx/>
              <a:sym typeface="+mn-ea"/>
            </a:endParaRPr>
          </a:p>
        </p:txBody>
      </p:sp>
      <p:sp>
        <p:nvSpPr>
          <p:cNvPr id="29" name="Oval 111"/>
          <p:cNvSpPr/>
          <p:nvPr/>
        </p:nvSpPr>
        <p:spPr bwMode="auto">
          <a:xfrm>
            <a:off x="3074035" y="1155065"/>
            <a:ext cx="474345" cy="544195"/>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endParaRPr lang="en-US" altLang="zh-CN" dirty="0">
              <a:solidFill>
                <a:schemeClr val="bg1"/>
              </a:solidFill>
              <a:latin typeface="Arial" panose="020B0604020202020204" pitchFamily="34" charset="0"/>
              <a:cs typeface="Arial" panose="020B0604020202020204" pitchFamily="34" charset="0"/>
            </a:endParaRPr>
          </a:p>
        </p:txBody>
      </p:sp>
      <p:sp>
        <p:nvSpPr>
          <p:cNvPr id="15" name="文本框 14"/>
          <p:cNvSpPr txBox="1"/>
          <p:nvPr/>
        </p:nvSpPr>
        <p:spPr>
          <a:xfrm>
            <a:off x="3203575" y="771525"/>
            <a:ext cx="5714365" cy="3415030"/>
          </a:xfrm>
          <a:prstGeom prst="rect">
            <a:avLst/>
          </a:prstGeom>
          <a:noFill/>
        </p:spPr>
        <p:txBody>
          <a:bodyPr wrap="square" rtlCol="0">
            <a:spAutoFit/>
          </a:bodyPr>
          <a:p>
            <a:r>
              <a:rPr lang="zh-CN" sz="2400" b="1" dirty="0">
                <a:latin typeface="楷体" panose="02010609060101010101" pitchFamily="49" charset="-122"/>
                <a:ea typeface="楷体" panose="02010609060101010101" pitchFamily="49" charset="-122"/>
                <a:sym typeface="+mn-ea"/>
              </a:rPr>
              <a:t>一是土地成本确认方面。</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二是开发成本确认方面。</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三是扣除项目的计算分摊原则方面。</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四是清算程序方面。</a:t>
            </a:r>
            <a:endParaRPr lang="zh-CN" sz="2400" b="1" dirty="0">
              <a:latin typeface="楷体" panose="02010609060101010101" pitchFamily="49" charset="-122"/>
              <a:ea typeface="楷体" panose="02010609060101010101" pitchFamily="49" charset="-122"/>
              <a:sym typeface="+mn-ea"/>
            </a:endParaRPr>
          </a:p>
          <a:p>
            <a:endParaRPr lang="zh-CN" sz="2400" b="1" dirty="0">
              <a:latin typeface="楷体" panose="02010609060101010101" pitchFamily="49" charset="-122"/>
              <a:ea typeface="楷体" panose="02010609060101010101" pitchFamily="49" charset="-122"/>
              <a:sym typeface="+mn-ea"/>
            </a:endParaRPr>
          </a:p>
          <a:p>
            <a:r>
              <a:rPr lang="zh-CN" sz="2400" b="1" dirty="0">
                <a:latin typeface="楷体" panose="02010609060101010101" pitchFamily="49" charset="-122"/>
                <a:ea typeface="楷体" panose="02010609060101010101" pitchFamily="49" charset="-122"/>
                <a:sym typeface="+mn-ea"/>
              </a:rPr>
              <a:t>五是施行时间方面。</a:t>
            </a:r>
            <a:endParaRPr lang="zh-CN" sz="2400" b="1" dirty="0">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3437890" y="1031240"/>
            <a:ext cx="5392420" cy="2954655"/>
          </a:xfrm>
          <a:prstGeom prst="rect">
            <a:avLst/>
          </a:prstGeom>
          <a:noFill/>
        </p:spPr>
        <p:txBody>
          <a:bodyPr wrap="square" lIns="0" tIns="0" rIns="0" bIns="0" rtlCol="0">
            <a:spAutoFit/>
          </a:bodyPr>
          <a:p>
            <a:pPr fontAlgn="auto">
              <a:lnSpc>
                <a:spcPct val="15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升级装修如果由房地产企业提供且纳入商品房买卖合同（含合同附件、补充合同），属于土地增值税征税范围，收入作为计税收入，成本允许扣除。</a:t>
            </a:r>
            <a:endParaRPr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50000"/>
              </a:lnSpc>
            </a:pPr>
            <a:r>
              <a:rPr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升级装修如果由房地产企业提供但签订单独的装修合同，不属于土地增值税征税范围，收入不作为计税收入，成本不允许扣除，此时如果不允许扣除的成本无法按实核算，暂按以下公式计算确定：升级装修成本=全装修成本×（升级装修收入/全装修收入）。</a:t>
            </a:r>
            <a:endParaRPr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672338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kern="0" noProof="0" smtClean="0">
                <a:ln>
                  <a:noFill/>
                </a:ln>
                <a:solidFill>
                  <a:schemeClr val="tx1"/>
                </a:solidFill>
                <a:effectLst/>
                <a:uLnTx/>
                <a:uFillTx/>
                <a:sym typeface="+mn-ea"/>
              </a:rPr>
              <a:t>升级装修的执行口径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826375" cy="407035"/>
          </a:xfrm>
          <a:prstGeom prst="rect">
            <a:avLst/>
          </a:prstGeom>
        </p:spPr>
        <p:txBody>
          <a:bodyPr/>
          <a:p>
            <a:r>
              <a:rPr kern="0" noProof="0" smtClean="0">
                <a:ln>
                  <a:noFill/>
                </a:ln>
                <a:solidFill>
                  <a:schemeClr val="tx1"/>
                </a:solidFill>
                <a:effectLst/>
                <a:uLnTx/>
                <a:uFillTx/>
                <a:sym typeface="+mn-ea"/>
              </a:rPr>
              <a:t>公告</a:t>
            </a:r>
            <a:endParaRPr lang="en-US" altLang="zh-CN" kern="0" noProof="0" dirty="0" smtClean="0">
              <a:ln>
                <a:noFill/>
              </a:ln>
              <a:solidFill>
                <a:schemeClr val="tx1"/>
              </a:solidFill>
              <a:effectLst/>
              <a:uLnTx/>
              <a:uFillTx/>
              <a:sym typeface="+mn-ea"/>
            </a:endParaRPr>
          </a:p>
        </p:txBody>
      </p:sp>
      <p:sp>
        <p:nvSpPr>
          <p:cNvPr id="7" name="文本框 6"/>
          <p:cNvSpPr txBox="1"/>
          <p:nvPr/>
        </p:nvSpPr>
        <p:spPr>
          <a:xfrm>
            <a:off x="807085" y="627380"/>
            <a:ext cx="7757795" cy="2553335"/>
          </a:xfrm>
          <a:prstGeom prst="rect">
            <a:avLst/>
          </a:prstGeom>
          <a:noFill/>
        </p:spPr>
        <p:txBody>
          <a:bodyPr wrap="square" rtlCol="0">
            <a:spAutoFit/>
          </a:bodyPr>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（三）房地产开发费用的分摊</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房地产开发费用参照本公告第七条第二项分摊方法处理。</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chemeClr val="tx1"/>
                </a:solidFill>
                <a:effectLst>
                  <a:outerShdw blurRad="38100" dist="19050" dir="2700000" algn="tl" rotWithShape="0">
                    <a:schemeClr val="dk1">
                      <a:alpha val="40000"/>
                    </a:schemeClr>
                  </a:outerShdw>
                </a:effectLst>
                <a:highlight>
                  <a:srgbClr val="FFFF00"/>
                </a:highlight>
                <a:latin typeface="楷体" panose="02010609060101010101" pitchFamily="49" charset="-122"/>
                <a:ea typeface="楷体" panose="02010609060101010101" pitchFamily="49" charset="-122"/>
                <a:cs typeface="楷体" panose="02010609060101010101" pitchFamily="49" charset="-122"/>
              </a:rPr>
              <a:t>  （四）其他规定</a:t>
            </a:r>
            <a:endPar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考虑到商业用房开发实际情况，同一清算单位中有多种房产类型的，在按上述规定分摊共同的成本费用时，允许商业用房分摊比例上浮10%计算，其他房产类型分摊比例相应下浮。 </a:t>
            </a:r>
            <a:r>
              <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00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-房地产开发费用的分摊方法</a:t>
            </a:r>
            <a:endParaRPr lang="en-US" altLang="zh-CN" kern="0" noProof="0" smtClean="0">
              <a:ln>
                <a:noFill/>
              </a:ln>
              <a:solidFill>
                <a:schemeClr val="tx1"/>
              </a:solidFill>
              <a:effectLst/>
              <a:uLnTx/>
              <a:uFillTx/>
              <a:sym typeface="+mn-ea"/>
            </a:endParaRPr>
          </a:p>
        </p:txBody>
      </p:sp>
      <p:sp>
        <p:nvSpPr>
          <p:cNvPr id="16" name="文本框 15"/>
          <p:cNvSpPr txBox="1"/>
          <p:nvPr/>
        </p:nvSpPr>
        <p:spPr>
          <a:xfrm>
            <a:off x="3343910" y="1269365"/>
            <a:ext cx="5387975" cy="3169285"/>
          </a:xfrm>
          <a:prstGeom prst="rect">
            <a:avLst/>
          </a:prstGeom>
          <a:noFill/>
        </p:spPr>
        <p:txBody>
          <a:bodyPr wrap="square" rtlCol="0">
            <a:spAutoFit/>
          </a:bodyPr>
          <a:p>
            <a:pPr algn="l"/>
            <a:r>
              <a:rPr lang="en-US" altLang="zh-CN"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房地产开发费用中按照文件规定按照5%、10%计算扣除的部分按照土地增值税清算申报已售部分数据自动计算带出。</a:t>
            </a:r>
            <a:endPar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r>
              <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 </a:t>
            </a:r>
            <a:r>
              <a:rPr 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   </a:t>
            </a:r>
            <a:endParaRPr 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r>
              <a:rPr lang="en-US"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    </a:t>
            </a:r>
            <a:r>
              <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本公告所指参照房地产开发成本分摊方法处理仅指利息费用据实计算扣除时，</a:t>
            </a:r>
            <a:r>
              <a:rPr sz="2000" b="1" dirty="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无法准确区分不同房产类型的</a:t>
            </a:r>
            <a:r>
              <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，参照本公告第七条第二项分摊方法处理。</a:t>
            </a:r>
            <a:endPar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endParaRPr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r>
              <a:rPr lang="zh-CN" altLang="en-US" sz="2000" b="1" dirty="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备注：按照清算单位来区分能否据实。</a:t>
            </a:r>
            <a:endParaRPr lang="zh-CN" altLang="en-US" sz="2000" b="1" dirty="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-商业用房分摊比例上浮</a:t>
            </a:r>
            <a:endParaRPr lang="en-US" altLang="zh-CN" kern="0" noProof="0" smtClean="0">
              <a:ln>
                <a:noFill/>
              </a:ln>
              <a:solidFill>
                <a:schemeClr val="tx1"/>
              </a:solidFill>
              <a:effectLst/>
              <a:uLnTx/>
              <a:uFillTx/>
              <a:sym typeface="+mn-ea"/>
            </a:endParaRPr>
          </a:p>
        </p:txBody>
      </p:sp>
      <p:sp>
        <p:nvSpPr>
          <p:cNvPr id="16" name="文本框 15"/>
          <p:cNvSpPr txBox="1"/>
          <p:nvPr/>
        </p:nvSpPr>
        <p:spPr>
          <a:xfrm>
            <a:off x="3032760" y="1002665"/>
            <a:ext cx="5955665" cy="3415030"/>
          </a:xfrm>
          <a:prstGeom prst="rect">
            <a:avLst/>
          </a:prstGeom>
          <a:noFill/>
        </p:spPr>
        <p:txBody>
          <a:bodyPr wrap="square" rtlCol="0">
            <a:spAutoFit/>
          </a:bodyPr>
          <a:p>
            <a:pPr algn="l"/>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计算公式如下：</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①计算可售房产分摊系数</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（仅适按建筑面积或者可售建筑面积分摊的共同成本费用，如土地成本按占地面积法，则商业用房不能用此方法分摊比例上浮10%）</a:t>
            </a:r>
            <a:r>
              <a:rPr lang="zh-CN"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（因为此方法最后都是按照可售建筑面积以及销售比例来计算成本）</a:t>
            </a:r>
            <a:endPar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如果企业选择商业用房分摊系数上浮，则商业用房分摊系数为1.1，其他房产分摊系数=（∑可售建筑面积-110%×商业用房可售售建筑面积）/（∑可售建筑面积-商业用房可售建筑面积）。</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如果企业选择商业用房分摊系数不上浮，则所有房产分摊系数均为1.0。</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-商业用房分摊比例上浮</a:t>
            </a:r>
            <a:endParaRPr lang="en-US" altLang="zh-CN" kern="0" noProof="0" smtClean="0">
              <a:ln>
                <a:noFill/>
              </a:ln>
              <a:solidFill>
                <a:schemeClr val="tx1"/>
              </a:solidFill>
              <a:effectLst/>
              <a:uLnTx/>
              <a:uFillTx/>
              <a:sym typeface="+mn-ea"/>
            </a:endParaRPr>
          </a:p>
        </p:txBody>
      </p:sp>
      <p:sp>
        <p:nvSpPr>
          <p:cNvPr id="16" name="文本框 15"/>
          <p:cNvSpPr txBox="1"/>
          <p:nvPr/>
        </p:nvSpPr>
        <p:spPr>
          <a:xfrm>
            <a:off x="3072765" y="1426210"/>
            <a:ext cx="5955665" cy="2030095"/>
          </a:xfrm>
          <a:prstGeom prst="rect">
            <a:avLst/>
          </a:prstGeom>
          <a:noFill/>
        </p:spPr>
        <p:txBody>
          <a:bodyPr wrap="square" rtlCol="0">
            <a:spAutoFit/>
          </a:bodyPr>
          <a:p>
            <a:pPr algn="l"/>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计算公式如下：</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②计算各类可售房产分摊比例</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各类可售房产分摊比例=可售建筑面积×可售房产分摊系数/∑可售建筑面积</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③计算各类可售房产分摊的扣除项目金额</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各类可售房产分摊的扣除项目金额=待分摊的总扣除金额×各类可售房产分摊比例</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2625" y="480695"/>
            <a:ext cx="7851775" cy="123063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项目有普通住宅可售建筑面积4000平方（其中已售3500平方），非普通住宅3000平方（其中已售2400平方），商业2000平方（其中已售1500平方），车位1000平方（其中已售300平方）。总成本20000万元。选择商业上浮10%分摊。</a:t>
            </a:r>
            <a:endPar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413760" y="1938020"/>
            <a:ext cx="5771515" cy="258445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①商业分摊系数=1.1</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除商业外分摊系数=（10000-2000*1.1）/（10000-2000）=0.975</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endParaRPr lang="en-US"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②普通住宅分摊比例=4000*0.975/10000=0.39</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非普通住宅分摊比例=3000*0.975/10000=0.2925</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商业分摊比例=2000*1.1/10000=0.22</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车位分摊比例=1000*0.975/10000=0.0975</a:t>
            </a:r>
            <a:endParaRPr b="1" dirty="0">
              <a:solidFill>
                <a:schemeClr val="tx1">
                  <a:lumMod val="75000"/>
                  <a:lumOff val="25000"/>
                </a:schemeClr>
              </a:solidFill>
              <a:latin typeface="楷体" panose="02010609060101010101" pitchFamily="49" charset="-122"/>
              <a:ea typeface="楷体" panose="02010609060101010101" pitchFamily="49" charset="-122"/>
            </a:endParaRPr>
          </a:p>
          <a:p>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440563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-商业用房分摊比例上浮</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347720" y="1902460"/>
            <a:ext cx="5679440" cy="286131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③普通住宅可售分摊的扣除项目金额=20000*0.39=7800万元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非普通住宅可售分摊的扣除项目金额=20000*0.2925=5850万元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商业可售分摊的扣除项目金额=20000*0.22=4400万元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车位可售分摊的扣除项目金额=20000*0.0975=1950万元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其他类型房地产可售分摊的扣除项目金额=4400+1950=6350万元</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4405630"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-商业用房分摊比例上浮</a:t>
            </a:r>
            <a:endParaRPr kern="0" noProof="0" smtClean="0">
              <a:ln>
                <a:noFill/>
              </a:ln>
              <a:solidFill>
                <a:schemeClr val="tx1"/>
              </a:solidFill>
              <a:effectLst/>
              <a:uLnTx/>
              <a:uFillTx/>
              <a:sym typeface="+mn-ea"/>
            </a:endParaRPr>
          </a:p>
        </p:txBody>
      </p:sp>
      <p:sp>
        <p:nvSpPr>
          <p:cNvPr id="3" name="TextBox 19"/>
          <p:cNvSpPr txBox="1"/>
          <p:nvPr/>
        </p:nvSpPr>
        <p:spPr>
          <a:xfrm>
            <a:off x="682625" y="480695"/>
            <a:ext cx="7851775" cy="123063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项目有普通住宅可售建筑面积4000平方（其中已售3500平方），非普通住宅3000平方（其中已售2400平方），商业2000平方（其中已售1500平方），车位1000平方（其中已售300平方）。总成本20000万元。选择商业上浮10%分摊。</a:t>
            </a:r>
            <a:endParaRPr sz="20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7801610" cy="407035"/>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798445" y="1354455"/>
            <a:ext cx="6294120" cy="2585085"/>
          </a:xfrm>
          <a:prstGeom prst="rect">
            <a:avLst/>
          </a:prstGeom>
          <a:noFill/>
        </p:spPr>
        <p:txBody>
          <a:bodyPr wrap="square" lIns="0" tIns="0" rIns="0" bIns="0" rtlCol="0">
            <a:spAutoFit/>
          </a:bodyPr>
          <a:p>
            <a:pPr fontAlgn="auto">
              <a:lnSpc>
                <a:spcPct val="150000"/>
              </a:lnSpc>
            </a:pPr>
            <a:r>
              <a:rPr lang="en-US" altLang="zh-CN"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altLang="zh-CN"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对于存在土地成本据实扣除；联排、别墅按照占地面积分摊土地成本以及商业用房分摊系数上浮10%等非一次平均分摊的情形。按照《国家税务总局宁波市税务局关于土地增值税清算若干政策问题的公告》（2023年第3号）规定开发成本（土地征用及拆迁补偿费、建筑安装工程费、前期工程费、基础设施费、公共配套设施费、开发间接费用）相应合同明确受益对象的，直接计入对应的受益对象；未明确受益对象或有多个受益对象的，按照以下方法进行分摊。</a:t>
            </a:r>
            <a:endParaRPr lang="zh-CN" altLang="en-US" sz="16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7801610" cy="407035"/>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780665" y="1363980"/>
            <a:ext cx="5595620" cy="2215515"/>
          </a:xfrm>
          <a:prstGeom prst="rect">
            <a:avLst/>
          </a:prstGeom>
          <a:noFill/>
        </p:spPr>
        <p:txBody>
          <a:bodyPr wrap="square" lIns="0" tIns="0" rIns="0" bIns="0" rtlCol="0">
            <a:spAutoFit/>
          </a:bodyPr>
          <a:p>
            <a:pPr fontAlgn="auto">
              <a:lnSpc>
                <a:spcPct val="150000"/>
              </a:lnSpc>
            </a:pPr>
            <a:r>
              <a:rPr lang="en-US" altLang="zh-CN"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altLang="zh-CN"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endParaRPr lang="zh-CN" altLang="en-US" sz="16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50000"/>
              </a:lnSpc>
            </a:pPr>
            <a:r>
              <a:rPr lang="en-US" altLang="zh-CN" sz="20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0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因此，对于未明确受益对象或有多个受益对象的，首先归集确定各房产类型总可售成本，其次按照各房产类型已售建筑面积占各房产类型可售建筑面积比例计算得出各房产类型已售成本。</a:t>
            </a:r>
            <a:endParaRPr lang="zh-CN" altLang="en-US" sz="20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2625" y="480695"/>
            <a:ext cx="7851775" cy="110744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1）土地出让合同约定清算单位A住宅土地成本为2亿元，商业土地成本为1亿元。住宅地上建筑面积10000平方，商业地上建筑面积5000平方。地下建筑面积合计为1600平方（上述建筑面积含公共配套设施建筑面积）。假设住宅地块地下建筑面积为1000平方，商业地块地下建筑面积为600平方。</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422650" y="2094865"/>
            <a:ext cx="5679440" cy="230695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则住宅地块地上建筑土地成本为2/（10000+1000）*10000，住宅地块地下建筑土地成本同理计算。</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商业地块地上建筑土地成本为1/（5000+600）*5000，商业地块地下建筑土地成本同理计算。</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住宅地块地下建筑土地成本与商业地块地下建筑土地成本加总后为总的地下建筑土地成本，在地下建筑中按照建筑面积法进行分摊，确定地下建筑不同业态的土地成本。</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0" y="0"/>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
        <p:nvSpPr>
          <p:cNvPr id="41" name="斜纹 40"/>
          <p:cNvSpPr/>
          <p:nvPr/>
        </p:nvSpPr>
        <p:spPr>
          <a:xfrm>
            <a:off x="8040620" y="0"/>
            <a:ext cx="990623" cy="929963"/>
          </a:xfrm>
          <a:prstGeom prst="diagStripe">
            <a:avLst>
              <a:gd name="adj" fmla="val 75545"/>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2" name="任意多边形 41"/>
          <p:cNvSpPr/>
          <p:nvPr/>
        </p:nvSpPr>
        <p:spPr>
          <a:xfrm>
            <a:off x="4017593" y="4475422"/>
            <a:ext cx="990623" cy="706462"/>
          </a:xfrm>
          <a:custGeom>
            <a:avLst/>
            <a:gdLst>
              <a:gd name="connsiteX0" fmla="*/ 997821 w 1320830"/>
              <a:gd name="connsiteY0" fmla="*/ 0 h 941949"/>
              <a:gd name="connsiteX1" fmla="*/ 1320830 w 1320830"/>
              <a:gd name="connsiteY1" fmla="*/ 0 h 941949"/>
              <a:gd name="connsiteX2" fmla="*/ 317439 w 1320830"/>
              <a:gd name="connsiteY2" fmla="*/ 941949 h 941949"/>
              <a:gd name="connsiteX3" fmla="*/ 0 w 1320830"/>
              <a:gd name="connsiteY3" fmla="*/ 941949 h 941949"/>
              <a:gd name="connsiteX4" fmla="*/ 0 w 1320830"/>
              <a:gd name="connsiteY4" fmla="*/ 936720 h 94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30" h="941949">
                <a:moveTo>
                  <a:pt x="997821" y="0"/>
                </a:moveTo>
                <a:lnTo>
                  <a:pt x="1320830" y="0"/>
                </a:lnTo>
                <a:lnTo>
                  <a:pt x="317439" y="941949"/>
                </a:lnTo>
                <a:lnTo>
                  <a:pt x="0" y="941949"/>
                </a:lnTo>
                <a:lnTo>
                  <a:pt x="0" y="936720"/>
                </a:lnTo>
                <a:close/>
              </a:path>
            </a:pathLst>
          </a:custGeom>
          <a:solidFill>
            <a:srgbClr val="A6A6A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3" name="任意多边形 42"/>
          <p:cNvSpPr/>
          <p:nvPr/>
        </p:nvSpPr>
        <p:spPr>
          <a:xfrm>
            <a:off x="272364" y="3883360"/>
            <a:ext cx="1810306" cy="1301936"/>
          </a:xfrm>
          <a:custGeom>
            <a:avLst/>
            <a:gdLst>
              <a:gd name="connsiteX0" fmla="*/ 1823461 w 2413741"/>
              <a:gd name="connsiteY0" fmla="*/ 0 h 1735915"/>
              <a:gd name="connsiteX1" fmla="*/ 2413741 w 2413741"/>
              <a:gd name="connsiteY1" fmla="*/ 0 h 1735915"/>
              <a:gd name="connsiteX2" fmla="*/ 564595 w 2413741"/>
              <a:gd name="connsiteY2" fmla="*/ 1735915 h 1735915"/>
              <a:gd name="connsiteX3" fmla="*/ 0 w 2413741"/>
              <a:gd name="connsiteY3" fmla="*/ 1735915 h 1735915"/>
              <a:gd name="connsiteX4" fmla="*/ 0 w 2413741"/>
              <a:gd name="connsiteY4" fmla="*/ 1711802 h 17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741" h="1735915">
                <a:moveTo>
                  <a:pt x="1823461" y="0"/>
                </a:moveTo>
                <a:lnTo>
                  <a:pt x="2413741" y="0"/>
                </a:lnTo>
                <a:lnTo>
                  <a:pt x="564595" y="1735915"/>
                </a:lnTo>
                <a:lnTo>
                  <a:pt x="0" y="1735915"/>
                </a:lnTo>
                <a:lnTo>
                  <a:pt x="0" y="1711802"/>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4" name="任意多边形 43"/>
          <p:cNvSpPr/>
          <p:nvPr/>
        </p:nvSpPr>
        <p:spPr>
          <a:xfrm>
            <a:off x="4168" y="4794661"/>
            <a:ext cx="523886" cy="387222"/>
          </a:xfrm>
          <a:custGeom>
            <a:avLst/>
            <a:gdLst>
              <a:gd name="connsiteX0" fmla="*/ 543196 w 698514"/>
              <a:gd name="connsiteY0" fmla="*/ 0 h 516296"/>
              <a:gd name="connsiteX1" fmla="*/ 698514 w 698514"/>
              <a:gd name="connsiteY1" fmla="*/ 0 h 516296"/>
              <a:gd name="connsiteX2" fmla="*/ 148541 w 698514"/>
              <a:gd name="connsiteY2" fmla="*/ 516296 h 516296"/>
              <a:gd name="connsiteX3" fmla="*/ 0 w 698514"/>
              <a:gd name="connsiteY3" fmla="*/ 516296 h 516296"/>
              <a:gd name="connsiteX4" fmla="*/ 0 w 698514"/>
              <a:gd name="connsiteY4" fmla="*/ 509934 h 51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514" h="516296">
                <a:moveTo>
                  <a:pt x="543196" y="0"/>
                </a:moveTo>
                <a:lnTo>
                  <a:pt x="698514" y="0"/>
                </a:lnTo>
                <a:lnTo>
                  <a:pt x="148541" y="516296"/>
                </a:lnTo>
                <a:lnTo>
                  <a:pt x="0" y="516296"/>
                </a:lnTo>
                <a:lnTo>
                  <a:pt x="0" y="509934"/>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6" name="任意多边形 45"/>
          <p:cNvSpPr/>
          <p:nvPr/>
        </p:nvSpPr>
        <p:spPr>
          <a:xfrm>
            <a:off x="4168" y="3595955"/>
            <a:ext cx="834983" cy="783853"/>
          </a:xfrm>
          <a:custGeom>
            <a:avLst/>
            <a:gdLst>
              <a:gd name="connsiteX0" fmla="*/ 789260 w 1113310"/>
              <a:gd name="connsiteY0" fmla="*/ 0 h 1045137"/>
              <a:gd name="connsiteX1" fmla="*/ 1113310 w 1113310"/>
              <a:gd name="connsiteY1" fmla="*/ 0 h 1045137"/>
              <a:gd name="connsiteX2" fmla="*/ 0 w 1113310"/>
              <a:gd name="connsiteY2" fmla="*/ 1045137 h 1045137"/>
              <a:gd name="connsiteX3" fmla="*/ 0 w 1113310"/>
              <a:gd name="connsiteY3" fmla="*/ 740930 h 1045137"/>
            </a:gdLst>
            <a:ahLst/>
            <a:cxnLst>
              <a:cxn ang="0">
                <a:pos x="connsiteX0" y="connsiteY0"/>
              </a:cxn>
              <a:cxn ang="0">
                <a:pos x="connsiteX1" y="connsiteY1"/>
              </a:cxn>
              <a:cxn ang="0">
                <a:pos x="connsiteX2" y="connsiteY2"/>
              </a:cxn>
              <a:cxn ang="0">
                <a:pos x="connsiteX3" y="connsiteY3"/>
              </a:cxn>
            </a:cxnLst>
            <a:rect l="l" t="t" r="r" b="b"/>
            <a:pathLst>
              <a:path w="1113310" h="1045137">
                <a:moveTo>
                  <a:pt x="789260" y="0"/>
                </a:moveTo>
                <a:lnTo>
                  <a:pt x="1113310" y="0"/>
                </a:lnTo>
                <a:lnTo>
                  <a:pt x="0" y="1045137"/>
                </a:lnTo>
                <a:lnTo>
                  <a:pt x="0" y="740930"/>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7" name="任意多边形 46"/>
          <p:cNvSpPr/>
          <p:nvPr/>
        </p:nvSpPr>
        <p:spPr>
          <a:xfrm>
            <a:off x="-6611" y="-14162"/>
            <a:ext cx="1053821" cy="989291"/>
          </a:xfrm>
          <a:custGeom>
            <a:avLst/>
            <a:gdLst>
              <a:gd name="connsiteX0" fmla="*/ 1025302 w 1405095"/>
              <a:gd name="connsiteY0" fmla="*/ 0 h 1319055"/>
              <a:gd name="connsiteX1" fmla="*/ 1405095 w 1405095"/>
              <a:gd name="connsiteY1" fmla="*/ 0 h 1319055"/>
              <a:gd name="connsiteX2" fmla="*/ 0 w 1405095"/>
              <a:gd name="connsiteY2" fmla="*/ 1319055 h 1319055"/>
              <a:gd name="connsiteX3" fmla="*/ 0 w 1405095"/>
              <a:gd name="connsiteY3" fmla="*/ 962518 h 1319055"/>
            </a:gdLst>
            <a:ahLst/>
            <a:cxnLst>
              <a:cxn ang="0">
                <a:pos x="connsiteX0" y="connsiteY0"/>
              </a:cxn>
              <a:cxn ang="0">
                <a:pos x="connsiteX1" y="connsiteY1"/>
              </a:cxn>
              <a:cxn ang="0">
                <a:pos x="connsiteX2" y="connsiteY2"/>
              </a:cxn>
              <a:cxn ang="0">
                <a:pos x="connsiteX3" y="connsiteY3"/>
              </a:cxn>
            </a:cxnLst>
            <a:rect l="l" t="t" r="r" b="b"/>
            <a:pathLst>
              <a:path w="1405095" h="1319055">
                <a:moveTo>
                  <a:pt x="1025302" y="0"/>
                </a:moveTo>
                <a:lnTo>
                  <a:pt x="1405095" y="0"/>
                </a:lnTo>
                <a:lnTo>
                  <a:pt x="0" y="1319055"/>
                </a:lnTo>
                <a:lnTo>
                  <a:pt x="0" y="962518"/>
                </a:lnTo>
                <a:close/>
              </a:path>
            </a:pathLst>
          </a:custGeom>
          <a:solidFill>
            <a:sysClr val="window" lastClr="FFFFFF">
              <a:lumMod val="8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92" name="Freeform 5"/>
          <p:cNvSpPr/>
          <p:nvPr/>
        </p:nvSpPr>
        <p:spPr bwMode="auto">
          <a:xfrm rot="5400000">
            <a:off x="1085582" y="388649"/>
            <a:ext cx="1131461" cy="114195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3" name="Freeform 5"/>
          <p:cNvSpPr/>
          <p:nvPr/>
        </p:nvSpPr>
        <p:spPr bwMode="auto">
          <a:xfrm rot="5400000">
            <a:off x="345773" y="1814197"/>
            <a:ext cx="902851" cy="94086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4" name="Freeform 5"/>
          <p:cNvSpPr/>
          <p:nvPr/>
        </p:nvSpPr>
        <p:spPr bwMode="auto">
          <a:xfrm rot="5400000">
            <a:off x="4289938" y="3115556"/>
            <a:ext cx="814188" cy="72142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5875">
            <a:gradFill flip="none" rotWithShape="1">
              <a:gsLst>
                <a:gs pos="100000">
                  <a:schemeClr val="accent1">
                    <a:lumMod val="50000"/>
                  </a:schemeClr>
                </a:gs>
                <a:gs pos="0">
                  <a:schemeClr val="accent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5" name="Freeform 7"/>
          <p:cNvSpPr/>
          <p:nvPr/>
        </p:nvSpPr>
        <p:spPr bwMode="auto">
          <a:xfrm>
            <a:off x="3159140" y="846536"/>
            <a:ext cx="703752" cy="184070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6" name="Freeform 8"/>
          <p:cNvSpPr/>
          <p:nvPr/>
        </p:nvSpPr>
        <p:spPr bwMode="auto">
          <a:xfrm>
            <a:off x="3405632" y="954881"/>
            <a:ext cx="453688" cy="1732360"/>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7" name="Freeform 10"/>
          <p:cNvSpPr/>
          <p:nvPr/>
        </p:nvSpPr>
        <p:spPr bwMode="auto">
          <a:xfrm>
            <a:off x="3837885" y="198835"/>
            <a:ext cx="385814" cy="248840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8" name="Freeform 11"/>
          <p:cNvSpPr/>
          <p:nvPr/>
        </p:nvSpPr>
        <p:spPr bwMode="auto">
          <a:xfrm>
            <a:off x="3383007" y="2687242"/>
            <a:ext cx="473929" cy="1048941"/>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9" name="Freeform 12"/>
          <p:cNvSpPr/>
          <p:nvPr/>
        </p:nvSpPr>
        <p:spPr bwMode="auto">
          <a:xfrm>
            <a:off x="3383007" y="2936081"/>
            <a:ext cx="672791" cy="8001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0" name="Freeform 16"/>
          <p:cNvSpPr/>
          <p:nvPr/>
        </p:nvSpPr>
        <p:spPr bwMode="auto">
          <a:xfrm>
            <a:off x="1874289" y="1922861"/>
            <a:ext cx="435825" cy="2584847"/>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1" name="Freeform 21"/>
          <p:cNvSpPr/>
          <p:nvPr/>
        </p:nvSpPr>
        <p:spPr bwMode="auto">
          <a:xfrm>
            <a:off x="531088" y="1922860"/>
            <a:ext cx="1779026" cy="2603898"/>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2" name="Freeform 22"/>
          <p:cNvSpPr/>
          <p:nvPr/>
        </p:nvSpPr>
        <p:spPr bwMode="auto">
          <a:xfrm>
            <a:off x="531088" y="1312070"/>
            <a:ext cx="2753083" cy="3214688"/>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3" name="Freeform 25"/>
          <p:cNvSpPr/>
          <p:nvPr/>
        </p:nvSpPr>
        <p:spPr bwMode="auto">
          <a:xfrm>
            <a:off x="-856169" y="3736181"/>
            <a:ext cx="4239177" cy="914401"/>
          </a:xfrm>
          <a:custGeom>
            <a:avLst/>
            <a:gdLst>
              <a:gd name="T0" fmla="*/ 517 w 2198"/>
              <a:gd name="T1" fmla="*/ 376 h 474"/>
              <a:gd name="T2" fmla="*/ 0 w 2198"/>
              <a:gd name="T3" fmla="*/ 170 h 474"/>
              <a:gd name="T4" fmla="*/ 1 w 2198"/>
              <a:gd name="T5" fmla="*/ 169 h 474"/>
              <a:gd name="T6" fmla="*/ 1259 w 2198"/>
              <a:gd name="T7" fmla="*/ 426 h 474"/>
              <a:gd name="T8" fmla="*/ 1819 w 2198"/>
              <a:gd name="T9" fmla="*/ 271 h 474"/>
              <a:gd name="T10" fmla="*/ 2197 w 2198"/>
              <a:gd name="T11" fmla="*/ 0 h 474"/>
              <a:gd name="T12" fmla="*/ 2198 w 2198"/>
              <a:gd name="T13" fmla="*/ 0 h 474"/>
              <a:gd name="T14" fmla="*/ 2029 w 2198"/>
              <a:gd name="T15" fmla="*/ 147 h 474"/>
              <a:gd name="T16" fmla="*/ 1819 w 2198"/>
              <a:gd name="T17" fmla="*/ 271 h 474"/>
              <a:gd name="T18" fmla="*/ 1554 w 2198"/>
              <a:gd name="T19" fmla="*/ 370 h 474"/>
              <a:gd name="T20" fmla="*/ 1259 w 2198"/>
              <a:gd name="T21" fmla="*/ 427 h 474"/>
              <a:gd name="T22" fmla="*/ 517 w 2198"/>
              <a:gd name="T23" fmla="*/ 37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8" h="474">
                <a:moveTo>
                  <a:pt x="517" y="376"/>
                </a:moveTo>
                <a:cubicBezTo>
                  <a:pt x="334" y="330"/>
                  <a:pt x="159" y="261"/>
                  <a:pt x="0" y="170"/>
                </a:cubicBezTo>
                <a:cubicBezTo>
                  <a:pt x="1" y="169"/>
                  <a:pt x="1" y="169"/>
                  <a:pt x="1" y="169"/>
                </a:cubicBezTo>
                <a:cubicBezTo>
                  <a:pt x="368" y="381"/>
                  <a:pt x="826" y="474"/>
                  <a:pt x="1259" y="426"/>
                </a:cubicBezTo>
                <a:cubicBezTo>
                  <a:pt x="1460" y="404"/>
                  <a:pt x="1653" y="350"/>
                  <a:pt x="1819" y="271"/>
                </a:cubicBezTo>
                <a:cubicBezTo>
                  <a:pt x="1966" y="200"/>
                  <a:pt x="2097" y="107"/>
                  <a:pt x="2197" y="0"/>
                </a:cubicBezTo>
                <a:cubicBezTo>
                  <a:pt x="2198" y="0"/>
                  <a:pt x="2198" y="0"/>
                  <a:pt x="2198" y="0"/>
                </a:cubicBezTo>
                <a:cubicBezTo>
                  <a:pt x="2148" y="53"/>
                  <a:pt x="2091" y="102"/>
                  <a:pt x="2029" y="147"/>
                </a:cubicBezTo>
                <a:cubicBezTo>
                  <a:pt x="1965" y="194"/>
                  <a:pt x="1894" y="236"/>
                  <a:pt x="1819" y="271"/>
                </a:cubicBezTo>
                <a:cubicBezTo>
                  <a:pt x="1737" y="311"/>
                  <a:pt x="1648" y="344"/>
                  <a:pt x="1554" y="370"/>
                </a:cubicBezTo>
                <a:cubicBezTo>
                  <a:pt x="1460" y="397"/>
                  <a:pt x="1360" y="416"/>
                  <a:pt x="1259" y="427"/>
                </a:cubicBezTo>
                <a:cubicBezTo>
                  <a:pt x="1013" y="455"/>
                  <a:pt x="758" y="436"/>
                  <a:pt x="517" y="37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4" name="Freeform 26"/>
          <p:cNvSpPr/>
          <p:nvPr/>
        </p:nvSpPr>
        <p:spPr bwMode="auto">
          <a:xfrm>
            <a:off x="-856171" y="2936082"/>
            <a:ext cx="4911969" cy="1662113"/>
          </a:xfrm>
          <a:custGeom>
            <a:avLst/>
            <a:gdLst>
              <a:gd name="T0" fmla="*/ 490 w 2547"/>
              <a:gd name="T1" fmla="*/ 780 h 862"/>
              <a:gd name="T2" fmla="*/ 0 w 2547"/>
              <a:gd name="T3" fmla="*/ 585 h 862"/>
              <a:gd name="T4" fmla="*/ 1 w 2547"/>
              <a:gd name="T5" fmla="*/ 584 h 862"/>
              <a:gd name="T6" fmla="*/ 766 w 2547"/>
              <a:gd name="T7" fmla="*/ 829 h 862"/>
              <a:gd name="T8" fmla="*/ 1615 w 2547"/>
              <a:gd name="T9" fmla="*/ 758 h 862"/>
              <a:gd name="T10" fmla="*/ 1971 w 2547"/>
              <a:gd name="T11" fmla="*/ 613 h 862"/>
              <a:gd name="T12" fmla="*/ 2246 w 2547"/>
              <a:gd name="T13" fmla="*/ 423 h 862"/>
              <a:gd name="T14" fmla="*/ 2546 w 2547"/>
              <a:gd name="T15" fmla="*/ 0 h 862"/>
              <a:gd name="T16" fmla="*/ 2547 w 2547"/>
              <a:gd name="T17" fmla="*/ 0 h 862"/>
              <a:gd name="T18" fmla="*/ 2247 w 2547"/>
              <a:gd name="T19" fmla="*/ 424 h 862"/>
              <a:gd name="T20" fmla="*/ 1972 w 2547"/>
              <a:gd name="T21" fmla="*/ 614 h 862"/>
              <a:gd name="T22" fmla="*/ 1616 w 2547"/>
              <a:gd name="T23" fmla="*/ 759 h 862"/>
              <a:gd name="T24" fmla="*/ 766 w 2547"/>
              <a:gd name="T25" fmla="*/ 830 h 862"/>
              <a:gd name="T26" fmla="*/ 490 w 2547"/>
              <a:gd name="T27" fmla="*/ 7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7" h="862">
                <a:moveTo>
                  <a:pt x="490" y="780"/>
                </a:moveTo>
                <a:cubicBezTo>
                  <a:pt x="314" y="736"/>
                  <a:pt x="147" y="670"/>
                  <a:pt x="0" y="585"/>
                </a:cubicBezTo>
                <a:cubicBezTo>
                  <a:pt x="1" y="584"/>
                  <a:pt x="1" y="584"/>
                  <a:pt x="1" y="584"/>
                </a:cubicBezTo>
                <a:cubicBezTo>
                  <a:pt x="222" y="713"/>
                  <a:pt x="487" y="797"/>
                  <a:pt x="766" y="829"/>
                </a:cubicBezTo>
                <a:cubicBezTo>
                  <a:pt x="1052" y="861"/>
                  <a:pt x="1346" y="837"/>
                  <a:pt x="1615" y="758"/>
                </a:cubicBezTo>
                <a:cubicBezTo>
                  <a:pt x="1743" y="721"/>
                  <a:pt x="1863" y="672"/>
                  <a:pt x="1971" y="613"/>
                </a:cubicBezTo>
                <a:cubicBezTo>
                  <a:pt x="2074" y="558"/>
                  <a:pt x="2166" y="494"/>
                  <a:pt x="2246" y="423"/>
                </a:cubicBezTo>
                <a:cubicBezTo>
                  <a:pt x="2385" y="300"/>
                  <a:pt x="2489" y="154"/>
                  <a:pt x="2546" y="0"/>
                </a:cubicBezTo>
                <a:cubicBezTo>
                  <a:pt x="2547" y="0"/>
                  <a:pt x="2547" y="0"/>
                  <a:pt x="2547" y="0"/>
                </a:cubicBezTo>
                <a:cubicBezTo>
                  <a:pt x="2490" y="154"/>
                  <a:pt x="2386" y="301"/>
                  <a:pt x="2247" y="424"/>
                </a:cubicBezTo>
                <a:cubicBezTo>
                  <a:pt x="2167" y="494"/>
                  <a:pt x="2074" y="558"/>
                  <a:pt x="1972" y="614"/>
                </a:cubicBezTo>
                <a:cubicBezTo>
                  <a:pt x="1863" y="673"/>
                  <a:pt x="1744" y="722"/>
                  <a:pt x="1616" y="759"/>
                </a:cubicBezTo>
                <a:cubicBezTo>
                  <a:pt x="1346" y="838"/>
                  <a:pt x="1052" y="862"/>
                  <a:pt x="766" y="830"/>
                </a:cubicBezTo>
                <a:cubicBezTo>
                  <a:pt x="672" y="819"/>
                  <a:pt x="580" y="803"/>
                  <a:pt x="490" y="78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5" name="Freeform 27"/>
          <p:cNvSpPr/>
          <p:nvPr/>
        </p:nvSpPr>
        <p:spPr bwMode="auto">
          <a:xfrm>
            <a:off x="-856169" y="1922861"/>
            <a:ext cx="3166284" cy="2155031"/>
          </a:xfrm>
          <a:custGeom>
            <a:avLst/>
            <a:gdLst>
              <a:gd name="T0" fmla="*/ 11 w 1642"/>
              <a:gd name="T1" fmla="*/ 1116 h 1118"/>
              <a:gd name="T2" fmla="*/ 0 w 1642"/>
              <a:gd name="T3" fmla="*/ 1111 h 1118"/>
              <a:gd name="T4" fmla="*/ 1 w 1642"/>
              <a:gd name="T5" fmla="*/ 1110 h 1118"/>
              <a:gd name="T6" fmla="*/ 50 w 1642"/>
              <a:gd name="T7" fmla="*/ 1112 h 1118"/>
              <a:gd name="T8" fmla="*/ 154 w 1642"/>
              <a:gd name="T9" fmla="*/ 1062 h 1118"/>
              <a:gd name="T10" fmla="*/ 326 w 1642"/>
              <a:gd name="T11" fmla="*/ 949 h 1118"/>
              <a:gd name="T12" fmla="*/ 565 w 1642"/>
              <a:gd name="T13" fmla="*/ 776 h 1118"/>
              <a:gd name="T14" fmla="*/ 790 w 1642"/>
              <a:gd name="T15" fmla="*/ 607 h 1118"/>
              <a:gd name="T16" fmla="*/ 1148 w 1642"/>
              <a:gd name="T17" fmla="*/ 341 h 1118"/>
              <a:gd name="T18" fmla="*/ 1419 w 1642"/>
              <a:gd name="T19" fmla="*/ 147 h 1118"/>
              <a:gd name="T20" fmla="*/ 1642 w 1642"/>
              <a:gd name="T21" fmla="*/ 0 h 1118"/>
              <a:gd name="T22" fmla="*/ 1642 w 1642"/>
              <a:gd name="T23" fmla="*/ 1 h 1118"/>
              <a:gd name="T24" fmla="*/ 1419 w 1642"/>
              <a:gd name="T25" fmla="*/ 147 h 1118"/>
              <a:gd name="T26" fmla="*/ 1148 w 1642"/>
              <a:gd name="T27" fmla="*/ 341 h 1118"/>
              <a:gd name="T28" fmla="*/ 791 w 1642"/>
              <a:gd name="T29" fmla="*/ 608 h 1118"/>
              <a:gd name="T30" fmla="*/ 565 w 1642"/>
              <a:gd name="T31" fmla="*/ 776 h 1118"/>
              <a:gd name="T32" fmla="*/ 326 w 1642"/>
              <a:gd name="T33" fmla="*/ 950 h 1118"/>
              <a:gd name="T34" fmla="*/ 154 w 1642"/>
              <a:gd name="T35" fmla="*/ 1062 h 1118"/>
              <a:gd name="T36" fmla="*/ 50 w 1642"/>
              <a:gd name="T37" fmla="*/ 1113 h 1118"/>
              <a:gd name="T38" fmla="*/ 11 w 1642"/>
              <a:gd name="T39" fmla="*/ 1116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1118">
                <a:moveTo>
                  <a:pt x="11" y="1116"/>
                </a:moveTo>
                <a:cubicBezTo>
                  <a:pt x="6" y="1115"/>
                  <a:pt x="3" y="1113"/>
                  <a:pt x="0" y="1111"/>
                </a:cubicBezTo>
                <a:cubicBezTo>
                  <a:pt x="1" y="1110"/>
                  <a:pt x="1" y="1110"/>
                  <a:pt x="1" y="1110"/>
                </a:cubicBezTo>
                <a:cubicBezTo>
                  <a:pt x="10" y="1118"/>
                  <a:pt x="27" y="1118"/>
                  <a:pt x="50" y="1112"/>
                </a:cubicBezTo>
                <a:cubicBezTo>
                  <a:pt x="75" y="1104"/>
                  <a:pt x="108" y="1088"/>
                  <a:pt x="154" y="1062"/>
                </a:cubicBezTo>
                <a:cubicBezTo>
                  <a:pt x="200" y="1034"/>
                  <a:pt x="257" y="997"/>
                  <a:pt x="326" y="949"/>
                </a:cubicBezTo>
                <a:cubicBezTo>
                  <a:pt x="395" y="901"/>
                  <a:pt x="469" y="847"/>
                  <a:pt x="565" y="776"/>
                </a:cubicBezTo>
                <a:cubicBezTo>
                  <a:pt x="638" y="721"/>
                  <a:pt x="712" y="666"/>
                  <a:pt x="790" y="607"/>
                </a:cubicBezTo>
                <a:cubicBezTo>
                  <a:pt x="907" y="519"/>
                  <a:pt x="1027" y="429"/>
                  <a:pt x="1148" y="341"/>
                </a:cubicBezTo>
                <a:cubicBezTo>
                  <a:pt x="1248" y="267"/>
                  <a:pt x="1337" y="204"/>
                  <a:pt x="1419" y="147"/>
                </a:cubicBezTo>
                <a:cubicBezTo>
                  <a:pt x="1502" y="89"/>
                  <a:pt x="1575" y="41"/>
                  <a:pt x="1642" y="0"/>
                </a:cubicBezTo>
                <a:cubicBezTo>
                  <a:pt x="1642" y="1"/>
                  <a:pt x="1642" y="1"/>
                  <a:pt x="1642" y="1"/>
                </a:cubicBezTo>
                <a:cubicBezTo>
                  <a:pt x="1576" y="42"/>
                  <a:pt x="1503" y="90"/>
                  <a:pt x="1419" y="147"/>
                </a:cubicBezTo>
                <a:cubicBezTo>
                  <a:pt x="1337" y="204"/>
                  <a:pt x="1249" y="268"/>
                  <a:pt x="1148" y="341"/>
                </a:cubicBezTo>
                <a:cubicBezTo>
                  <a:pt x="1028" y="429"/>
                  <a:pt x="907" y="520"/>
                  <a:pt x="791" y="608"/>
                </a:cubicBezTo>
                <a:cubicBezTo>
                  <a:pt x="713" y="666"/>
                  <a:pt x="639" y="722"/>
                  <a:pt x="565" y="776"/>
                </a:cubicBezTo>
                <a:cubicBezTo>
                  <a:pt x="469" y="848"/>
                  <a:pt x="396" y="901"/>
                  <a:pt x="326" y="950"/>
                </a:cubicBezTo>
                <a:cubicBezTo>
                  <a:pt x="257" y="998"/>
                  <a:pt x="201" y="1035"/>
                  <a:pt x="154" y="1062"/>
                </a:cubicBezTo>
                <a:cubicBezTo>
                  <a:pt x="108" y="1089"/>
                  <a:pt x="76" y="1105"/>
                  <a:pt x="50" y="1113"/>
                </a:cubicBezTo>
                <a:cubicBezTo>
                  <a:pt x="34" y="1117"/>
                  <a:pt x="20" y="1118"/>
                  <a:pt x="11" y="11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6" name="Freeform 31"/>
          <p:cNvSpPr/>
          <p:nvPr/>
        </p:nvSpPr>
        <p:spPr bwMode="auto">
          <a:xfrm>
            <a:off x="3766438" y="-66674"/>
            <a:ext cx="595389" cy="258367"/>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7" name="Freeform 32"/>
          <p:cNvSpPr/>
          <p:nvPr/>
        </p:nvSpPr>
        <p:spPr bwMode="auto">
          <a:xfrm>
            <a:off x="3635452" y="-88104"/>
            <a:ext cx="726376" cy="382191"/>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8" name="Freeform 35"/>
          <p:cNvSpPr/>
          <p:nvPr/>
        </p:nvSpPr>
        <p:spPr bwMode="auto">
          <a:xfrm>
            <a:off x="3372290" y="-54769"/>
            <a:ext cx="989539" cy="78462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9" name="Freeform 37"/>
          <p:cNvSpPr/>
          <p:nvPr/>
        </p:nvSpPr>
        <p:spPr bwMode="auto">
          <a:xfrm>
            <a:off x="2310114" y="-23811"/>
            <a:ext cx="2051714" cy="1946671"/>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0" name="Freeform 38"/>
          <p:cNvSpPr/>
          <p:nvPr/>
        </p:nvSpPr>
        <p:spPr bwMode="auto">
          <a:xfrm>
            <a:off x="3284172" y="-23811"/>
            <a:ext cx="1077656" cy="1337072"/>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1" name="Freeform 39"/>
          <p:cNvSpPr/>
          <p:nvPr/>
        </p:nvSpPr>
        <p:spPr bwMode="auto">
          <a:xfrm>
            <a:off x="3926005" y="-23811"/>
            <a:ext cx="435825" cy="411956"/>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2" name="Freeform 44"/>
          <p:cNvSpPr/>
          <p:nvPr/>
        </p:nvSpPr>
        <p:spPr bwMode="auto">
          <a:xfrm>
            <a:off x="4361828" y="-23812"/>
            <a:ext cx="428681" cy="259556"/>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3" name="Freeform 45"/>
          <p:cNvSpPr/>
          <p:nvPr/>
        </p:nvSpPr>
        <p:spPr bwMode="auto">
          <a:xfrm>
            <a:off x="3766438" y="-91679"/>
            <a:ext cx="1024070" cy="32742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4" name="Freeform 46"/>
          <p:cNvSpPr/>
          <p:nvPr/>
        </p:nvSpPr>
        <p:spPr bwMode="auto">
          <a:xfrm>
            <a:off x="3635453" y="-103584"/>
            <a:ext cx="1155057" cy="397669"/>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5" name="Freeform 47"/>
          <p:cNvSpPr/>
          <p:nvPr/>
        </p:nvSpPr>
        <p:spPr bwMode="auto">
          <a:xfrm>
            <a:off x="1874289" y="235743"/>
            <a:ext cx="3000766" cy="4273155"/>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6" name="Freeform 48"/>
          <p:cNvSpPr/>
          <p:nvPr/>
        </p:nvSpPr>
        <p:spPr bwMode="auto">
          <a:xfrm>
            <a:off x="3383007" y="235744"/>
            <a:ext cx="1567066" cy="3500438"/>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7" name="Freeform 49"/>
          <p:cNvSpPr/>
          <p:nvPr/>
        </p:nvSpPr>
        <p:spPr bwMode="auto">
          <a:xfrm>
            <a:off x="3856936" y="235744"/>
            <a:ext cx="1114570" cy="2453880"/>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8" name="Freeform 52"/>
          <p:cNvSpPr/>
          <p:nvPr/>
        </p:nvSpPr>
        <p:spPr bwMode="auto">
          <a:xfrm>
            <a:off x="3372291" y="-101204"/>
            <a:ext cx="1418219" cy="831056"/>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9" name="Freeform 53"/>
          <p:cNvSpPr/>
          <p:nvPr/>
        </p:nvSpPr>
        <p:spPr bwMode="auto">
          <a:xfrm>
            <a:off x="4053416" y="235744"/>
            <a:ext cx="900230" cy="2702720"/>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0" name="Freeform 54"/>
          <p:cNvSpPr/>
          <p:nvPr/>
        </p:nvSpPr>
        <p:spPr bwMode="auto">
          <a:xfrm>
            <a:off x="3837887" y="64294"/>
            <a:ext cx="984774" cy="17145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1" name="Freeform 55"/>
          <p:cNvSpPr/>
          <p:nvPr/>
        </p:nvSpPr>
        <p:spPr bwMode="auto">
          <a:xfrm>
            <a:off x="2310116" y="235744"/>
            <a:ext cx="2480395" cy="1687116"/>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1" fmla="*/ 0 w 10000"/>
              <a:gd name="connsiteY0-2" fmla="*/ 10000 h 10000"/>
              <a:gd name="connsiteX1-3" fmla="*/ 0 w 10000"/>
              <a:gd name="connsiteY1-4" fmla="*/ 10000 h 10000"/>
              <a:gd name="connsiteX2-5" fmla="*/ 3818 w 10000"/>
              <a:gd name="connsiteY2-6" fmla="*/ 7314 h 10000"/>
              <a:gd name="connsiteX3-7" fmla="*/ 5544 w 10000"/>
              <a:gd name="connsiteY3-8" fmla="*/ 5886 h 10000"/>
              <a:gd name="connsiteX4-9" fmla="*/ 6322 w 10000"/>
              <a:gd name="connsiteY4-10" fmla="*/ 5166 h 10000"/>
              <a:gd name="connsiteX5-11" fmla="*/ 6547 w 10000"/>
              <a:gd name="connsiteY5-12" fmla="*/ 4960 h 10000"/>
              <a:gd name="connsiteX6-13" fmla="*/ 7030 w 10000"/>
              <a:gd name="connsiteY6-14" fmla="*/ 4469 h 10000"/>
              <a:gd name="connsiteX7-15" fmla="*/ 8227 w 10000"/>
              <a:gd name="connsiteY7-16" fmla="*/ 3131 h 10000"/>
              <a:gd name="connsiteX8-17" fmla="*/ 9121 w 10000"/>
              <a:gd name="connsiteY8-18" fmla="*/ 1920 h 10000"/>
              <a:gd name="connsiteX9-19" fmla="*/ 10000 w 10000"/>
              <a:gd name="connsiteY9-20" fmla="*/ 0 h 10000"/>
              <a:gd name="connsiteX10-21" fmla="*/ 10000 w 10000"/>
              <a:gd name="connsiteY10-22" fmla="*/ 0 h 10000"/>
              <a:gd name="connsiteX11-23" fmla="*/ 9121 w 10000"/>
              <a:gd name="connsiteY11-24" fmla="*/ 1931 h 10000"/>
              <a:gd name="connsiteX12-25" fmla="*/ 8235 w 10000"/>
              <a:gd name="connsiteY12-26" fmla="*/ 3131 h 10000"/>
              <a:gd name="connsiteX13-27" fmla="*/ 7030 w 10000"/>
              <a:gd name="connsiteY13-28" fmla="*/ 4469 h 10000"/>
              <a:gd name="connsiteX14-29" fmla="*/ 6555 w 10000"/>
              <a:gd name="connsiteY14-30" fmla="*/ 4971 h 10000"/>
              <a:gd name="connsiteX15-31" fmla="*/ 6322 w 10000"/>
              <a:gd name="connsiteY15-32" fmla="*/ 5177 h 10000"/>
              <a:gd name="connsiteX16-33" fmla="*/ 5544 w 10000"/>
              <a:gd name="connsiteY16-34" fmla="*/ 5886 h 10000"/>
              <a:gd name="connsiteX17-35" fmla="*/ 3818 w 10000"/>
              <a:gd name="connsiteY17-36" fmla="*/ 7326 h 10000"/>
              <a:gd name="connsiteX18-37" fmla="*/ 0 w 10000"/>
              <a:gd name="connsiteY18-38" fmla="*/ 10000 h 10000"/>
              <a:gd name="connsiteX0-39" fmla="*/ 0 w 10000"/>
              <a:gd name="connsiteY0-40" fmla="*/ 10000 h 10000"/>
              <a:gd name="connsiteX1-41" fmla="*/ 0 w 10000"/>
              <a:gd name="connsiteY1-42" fmla="*/ 10000 h 10000"/>
              <a:gd name="connsiteX2-43" fmla="*/ 3818 w 10000"/>
              <a:gd name="connsiteY2-44" fmla="*/ 7314 h 10000"/>
              <a:gd name="connsiteX3-45" fmla="*/ 5544 w 10000"/>
              <a:gd name="connsiteY3-46" fmla="*/ 5886 h 10000"/>
              <a:gd name="connsiteX4-47" fmla="*/ 6322 w 10000"/>
              <a:gd name="connsiteY4-48" fmla="*/ 5166 h 10000"/>
              <a:gd name="connsiteX5-49" fmla="*/ 6547 w 10000"/>
              <a:gd name="connsiteY5-50" fmla="*/ 4960 h 10000"/>
              <a:gd name="connsiteX6-51" fmla="*/ 7030 w 10000"/>
              <a:gd name="connsiteY6-52" fmla="*/ 4469 h 10000"/>
              <a:gd name="connsiteX7-53" fmla="*/ 8227 w 10000"/>
              <a:gd name="connsiteY7-54" fmla="*/ 3131 h 10000"/>
              <a:gd name="connsiteX8-55" fmla="*/ 9121 w 10000"/>
              <a:gd name="connsiteY8-56" fmla="*/ 1920 h 10000"/>
              <a:gd name="connsiteX9-57" fmla="*/ 10000 w 10000"/>
              <a:gd name="connsiteY9-58" fmla="*/ 0 h 10000"/>
              <a:gd name="connsiteX10-59" fmla="*/ 10000 w 10000"/>
              <a:gd name="connsiteY10-60" fmla="*/ 0 h 10000"/>
              <a:gd name="connsiteX11-61" fmla="*/ 9121 w 10000"/>
              <a:gd name="connsiteY11-62" fmla="*/ 1931 h 10000"/>
              <a:gd name="connsiteX12-63" fmla="*/ 8235 w 10000"/>
              <a:gd name="connsiteY12-64" fmla="*/ 3131 h 10000"/>
              <a:gd name="connsiteX13-65" fmla="*/ 7030 w 10000"/>
              <a:gd name="connsiteY13-66" fmla="*/ 4469 h 10000"/>
              <a:gd name="connsiteX14-67" fmla="*/ 6322 w 10000"/>
              <a:gd name="connsiteY14-68" fmla="*/ 5177 h 10000"/>
              <a:gd name="connsiteX15-69" fmla="*/ 5544 w 10000"/>
              <a:gd name="connsiteY15-70" fmla="*/ 5886 h 10000"/>
              <a:gd name="connsiteX16-71" fmla="*/ 3818 w 10000"/>
              <a:gd name="connsiteY16-72" fmla="*/ 7326 h 10000"/>
              <a:gd name="connsiteX17-73" fmla="*/ 0 w 10000"/>
              <a:gd name="connsiteY17-74" fmla="*/ 10000 h 10000"/>
              <a:gd name="connsiteX0-75" fmla="*/ 0 w 10000"/>
              <a:gd name="connsiteY0-76" fmla="*/ 10000 h 10000"/>
              <a:gd name="connsiteX1-77" fmla="*/ 0 w 10000"/>
              <a:gd name="connsiteY1-78" fmla="*/ 10000 h 10000"/>
              <a:gd name="connsiteX2-79" fmla="*/ 3818 w 10000"/>
              <a:gd name="connsiteY2-80" fmla="*/ 7314 h 10000"/>
              <a:gd name="connsiteX3-81" fmla="*/ 5544 w 10000"/>
              <a:gd name="connsiteY3-82" fmla="*/ 5886 h 10000"/>
              <a:gd name="connsiteX4-83" fmla="*/ 6322 w 10000"/>
              <a:gd name="connsiteY4-84" fmla="*/ 5166 h 10000"/>
              <a:gd name="connsiteX5-85" fmla="*/ 7030 w 10000"/>
              <a:gd name="connsiteY5-86" fmla="*/ 4469 h 10000"/>
              <a:gd name="connsiteX6-87" fmla="*/ 8227 w 10000"/>
              <a:gd name="connsiteY6-88" fmla="*/ 3131 h 10000"/>
              <a:gd name="connsiteX7-89" fmla="*/ 9121 w 10000"/>
              <a:gd name="connsiteY7-90" fmla="*/ 1920 h 10000"/>
              <a:gd name="connsiteX8-91" fmla="*/ 10000 w 10000"/>
              <a:gd name="connsiteY8-92" fmla="*/ 0 h 10000"/>
              <a:gd name="connsiteX9-93" fmla="*/ 10000 w 10000"/>
              <a:gd name="connsiteY9-94" fmla="*/ 0 h 10000"/>
              <a:gd name="connsiteX10-95" fmla="*/ 9121 w 10000"/>
              <a:gd name="connsiteY10-96" fmla="*/ 1931 h 10000"/>
              <a:gd name="connsiteX11-97" fmla="*/ 8235 w 10000"/>
              <a:gd name="connsiteY11-98" fmla="*/ 3131 h 10000"/>
              <a:gd name="connsiteX12-99" fmla="*/ 7030 w 10000"/>
              <a:gd name="connsiteY12-100" fmla="*/ 4469 h 10000"/>
              <a:gd name="connsiteX13-101" fmla="*/ 6322 w 10000"/>
              <a:gd name="connsiteY13-102" fmla="*/ 5177 h 10000"/>
              <a:gd name="connsiteX14-103" fmla="*/ 5544 w 10000"/>
              <a:gd name="connsiteY14-104" fmla="*/ 5886 h 10000"/>
              <a:gd name="connsiteX15-105" fmla="*/ 3818 w 10000"/>
              <a:gd name="connsiteY15-106" fmla="*/ 7326 h 10000"/>
              <a:gd name="connsiteX16-107" fmla="*/ 0 w 10000"/>
              <a:gd name="connsiteY16-108"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2" name="Freeform 56"/>
          <p:cNvSpPr/>
          <p:nvPr/>
        </p:nvSpPr>
        <p:spPr bwMode="auto">
          <a:xfrm>
            <a:off x="3284172" y="235744"/>
            <a:ext cx="1506337" cy="1077517"/>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3" name="Freeform 57"/>
          <p:cNvSpPr/>
          <p:nvPr/>
        </p:nvSpPr>
        <p:spPr bwMode="auto">
          <a:xfrm>
            <a:off x="3926003" y="76202"/>
            <a:ext cx="864506" cy="311943"/>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4" name="Freeform 61"/>
          <p:cNvSpPr/>
          <p:nvPr/>
        </p:nvSpPr>
        <p:spPr bwMode="auto">
          <a:xfrm>
            <a:off x="4790509" y="235745"/>
            <a:ext cx="172663" cy="694135"/>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5" name="Freeform 62"/>
          <p:cNvSpPr/>
          <p:nvPr/>
        </p:nvSpPr>
        <p:spPr bwMode="auto">
          <a:xfrm>
            <a:off x="4361830" y="-39290"/>
            <a:ext cx="600153" cy="969169"/>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6" name="Freeform 63"/>
          <p:cNvSpPr/>
          <p:nvPr/>
        </p:nvSpPr>
        <p:spPr bwMode="auto">
          <a:xfrm>
            <a:off x="3766438" y="-172640"/>
            <a:ext cx="1195544" cy="1102519"/>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7" name="Freeform 64"/>
          <p:cNvSpPr/>
          <p:nvPr/>
        </p:nvSpPr>
        <p:spPr bwMode="auto">
          <a:xfrm>
            <a:off x="3635454" y="-201217"/>
            <a:ext cx="1326528" cy="113109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8" name="Freeform 65"/>
          <p:cNvSpPr/>
          <p:nvPr/>
        </p:nvSpPr>
        <p:spPr bwMode="auto">
          <a:xfrm>
            <a:off x="531089" y="929878"/>
            <a:ext cx="4421367" cy="3612357"/>
          </a:xfrm>
          <a:custGeom>
            <a:avLst/>
            <a:gdLst>
              <a:gd name="T0" fmla="*/ 0 w 2293"/>
              <a:gd name="T1" fmla="*/ 1866 h 1874"/>
              <a:gd name="T2" fmla="*/ 0 w 2293"/>
              <a:gd name="T3" fmla="*/ 1865 h 1874"/>
              <a:gd name="T4" fmla="*/ 360 w 2293"/>
              <a:gd name="T5" fmla="*/ 1851 h 1874"/>
              <a:gd name="T6" fmla="*/ 770 w 2293"/>
              <a:gd name="T7" fmla="*/ 1748 h 1874"/>
              <a:gd name="T8" fmla="*/ 1586 w 2293"/>
              <a:gd name="T9" fmla="*/ 1274 h 1874"/>
              <a:gd name="T10" fmla="*/ 2129 w 2293"/>
              <a:gd name="T11" fmla="*/ 607 h 1874"/>
              <a:gd name="T12" fmla="*/ 2292 w 2293"/>
              <a:gd name="T13" fmla="*/ 0 h 1874"/>
              <a:gd name="T14" fmla="*/ 2293 w 2293"/>
              <a:gd name="T15" fmla="*/ 0 h 1874"/>
              <a:gd name="T16" fmla="*/ 2130 w 2293"/>
              <a:gd name="T17" fmla="*/ 607 h 1874"/>
              <a:gd name="T18" fmla="*/ 1586 w 2293"/>
              <a:gd name="T19" fmla="*/ 1275 h 1874"/>
              <a:gd name="T20" fmla="*/ 770 w 2293"/>
              <a:gd name="T21" fmla="*/ 1748 h 1874"/>
              <a:gd name="T22" fmla="*/ 360 w 2293"/>
              <a:gd name="T23" fmla="*/ 1852 h 1874"/>
              <a:gd name="T24" fmla="*/ 0 w 2293"/>
              <a:gd name="T25" fmla="*/ 1866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3" h="1874">
                <a:moveTo>
                  <a:pt x="0" y="1866"/>
                </a:moveTo>
                <a:cubicBezTo>
                  <a:pt x="0" y="1865"/>
                  <a:pt x="0" y="1865"/>
                  <a:pt x="0" y="1865"/>
                </a:cubicBezTo>
                <a:cubicBezTo>
                  <a:pt x="113" y="1873"/>
                  <a:pt x="235" y="1869"/>
                  <a:pt x="360" y="1851"/>
                </a:cubicBezTo>
                <a:cubicBezTo>
                  <a:pt x="496" y="1831"/>
                  <a:pt x="634" y="1796"/>
                  <a:pt x="770" y="1748"/>
                </a:cubicBezTo>
                <a:cubicBezTo>
                  <a:pt x="1061" y="1644"/>
                  <a:pt x="1343" y="1481"/>
                  <a:pt x="1586" y="1274"/>
                </a:cubicBezTo>
                <a:cubicBezTo>
                  <a:pt x="1818" y="1076"/>
                  <a:pt x="2006" y="845"/>
                  <a:pt x="2129" y="607"/>
                </a:cubicBezTo>
                <a:cubicBezTo>
                  <a:pt x="2235" y="402"/>
                  <a:pt x="2291" y="192"/>
                  <a:pt x="2292" y="0"/>
                </a:cubicBezTo>
                <a:cubicBezTo>
                  <a:pt x="2293" y="0"/>
                  <a:pt x="2293" y="0"/>
                  <a:pt x="2293" y="0"/>
                </a:cubicBezTo>
                <a:cubicBezTo>
                  <a:pt x="2292" y="192"/>
                  <a:pt x="2236" y="402"/>
                  <a:pt x="2130" y="607"/>
                </a:cubicBezTo>
                <a:cubicBezTo>
                  <a:pt x="2007" y="846"/>
                  <a:pt x="1819" y="1077"/>
                  <a:pt x="1586" y="1275"/>
                </a:cubicBezTo>
                <a:cubicBezTo>
                  <a:pt x="1343" y="1481"/>
                  <a:pt x="1061" y="1645"/>
                  <a:pt x="770" y="1748"/>
                </a:cubicBezTo>
                <a:cubicBezTo>
                  <a:pt x="634" y="1797"/>
                  <a:pt x="496" y="1832"/>
                  <a:pt x="360" y="1852"/>
                </a:cubicBezTo>
                <a:cubicBezTo>
                  <a:pt x="235" y="1870"/>
                  <a:pt x="113" y="1874"/>
                  <a:pt x="0" y="186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9" name="Freeform 66"/>
          <p:cNvSpPr/>
          <p:nvPr/>
        </p:nvSpPr>
        <p:spPr bwMode="auto">
          <a:xfrm>
            <a:off x="1874288" y="929878"/>
            <a:ext cx="3078167" cy="3577829"/>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0" name="Freeform 67"/>
          <p:cNvSpPr/>
          <p:nvPr/>
        </p:nvSpPr>
        <p:spPr bwMode="auto">
          <a:xfrm>
            <a:off x="3383008" y="929879"/>
            <a:ext cx="1569448" cy="2806305"/>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1" name="Freeform 68"/>
          <p:cNvSpPr/>
          <p:nvPr/>
        </p:nvSpPr>
        <p:spPr bwMode="auto">
          <a:xfrm>
            <a:off x="3856938" y="929878"/>
            <a:ext cx="1095517" cy="1759744"/>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2" name="Freeform 69"/>
          <p:cNvSpPr/>
          <p:nvPr/>
        </p:nvSpPr>
        <p:spPr bwMode="auto">
          <a:xfrm>
            <a:off x="4053416" y="929879"/>
            <a:ext cx="899039" cy="2006204"/>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3" name="Freeform 70"/>
          <p:cNvSpPr/>
          <p:nvPr/>
        </p:nvSpPr>
        <p:spPr bwMode="auto">
          <a:xfrm>
            <a:off x="3837883" y="198834"/>
            <a:ext cx="1114570" cy="73104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4" name="Freeform 71"/>
          <p:cNvSpPr/>
          <p:nvPr/>
        </p:nvSpPr>
        <p:spPr bwMode="auto">
          <a:xfrm>
            <a:off x="2310115" y="929879"/>
            <a:ext cx="2642341" cy="994172"/>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5" name="Freeform 72"/>
          <p:cNvSpPr/>
          <p:nvPr/>
        </p:nvSpPr>
        <p:spPr bwMode="auto">
          <a:xfrm>
            <a:off x="3284173" y="762000"/>
            <a:ext cx="1675428" cy="551260"/>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6" name="Freeform 73"/>
          <p:cNvSpPr/>
          <p:nvPr/>
        </p:nvSpPr>
        <p:spPr bwMode="auto">
          <a:xfrm>
            <a:off x="3924812" y="110728"/>
            <a:ext cx="1034787" cy="81915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grpSp>
        <p:nvGrpSpPr>
          <p:cNvPr id="2" name="组合 136"/>
          <p:cNvGrpSpPr/>
          <p:nvPr/>
        </p:nvGrpSpPr>
        <p:grpSpPr>
          <a:xfrm>
            <a:off x="1116350" y="1525358"/>
            <a:ext cx="1728225" cy="1728001"/>
            <a:chOff x="1827622" y="1343919"/>
            <a:chExt cx="2304000" cy="2304000"/>
          </a:xfrm>
        </p:grpSpPr>
        <p:sp>
          <p:nvSpPr>
            <p:cNvPr id="138" name="椭圆 13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40"/>
          <p:cNvGrpSpPr/>
          <p:nvPr/>
        </p:nvGrpSpPr>
        <p:grpSpPr>
          <a:xfrm>
            <a:off x="3659251" y="2481429"/>
            <a:ext cx="378090" cy="378042"/>
            <a:chOff x="1827622" y="1343919"/>
            <a:chExt cx="2304000" cy="2304000"/>
          </a:xfrm>
        </p:grpSpPr>
        <p:sp>
          <p:nvSpPr>
            <p:cNvPr id="142" name="椭圆 141"/>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同心圆 143"/>
          <p:cNvSpPr/>
          <p:nvPr/>
        </p:nvSpPr>
        <p:spPr>
          <a:xfrm>
            <a:off x="3467448" y="14145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5" name="同心圆 144"/>
          <p:cNvSpPr/>
          <p:nvPr/>
        </p:nvSpPr>
        <p:spPr>
          <a:xfrm>
            <a:off x="4127234" y="1186450"/>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6" name="同心圆 145"/>
          <p:cNvSpPr/>
          <p:nvPr/>
        </p:nvSpPr>
        <p:spPr>
          <a:xfrm>
            <a:off x="3792149" y="150020"/>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7" name="同心圆 146"/>
          <p:cNvSpPr/>
          <p:nvPr/>
        </p:nvSpPr>
        <p:spPr>
          <a:xfrm>
            <a:off x="4478167" y="36433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8" name="同心圆 147"/>
          <p:cNvSpPr/>
          <p:nvPr/>
        </p:nvSpPr>
        <p:spPr>
          <a:xfrm>
            <a:off x="4003623" y="2866052"/>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9" name="同心圆 148"/>
          <p:cNvSpPr/>
          <p:nvPr/>
        </p:nvSpPr>
        <p:spPr>
          <a:xfrm>
            <a:off x="1840460" y="44156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sp>
        <p:nvSpPr>
          <p:cNvPr id="150" name="同心圆 149"/>
          <p:cNvSpPr/>
          <p:nvPr/>
        </p:nvSpPr>
        <p:spPr>
          <a:xfrm>
            <a:off x="473445" y="4457919"/>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grpSp>
        <p:nvGrpSpPr>
          <p:cNvPr id="4" name="组合 150"/>
          <p:cNvGrpSpPr/>
          <p:nvPr/>
        </p:nvGrpSpPr>
        <p:grpSpPr>
          <a:xfrm>
            <a:off x="4761028" y="701261"/>
            <a:ext cx="378090" cy="378042"/>
            <a:chOff x="1827622" y="1343919"/>
            <a:chExt cx="2304000" cy="2304000"/>
          </a:xfrm>
          <a:solidFill>
            <a:schemeClr val="accent1"/>
          </a:solidFill>
        </p:grpSpPr>
        <p:sp>
          <p:nvSpPr>
            <p:cNvPr id="152" name="椭圆 151"/>
            <p:cNvSpPr/>
            <p:nvPr/>
          </p:nvSpPr>
          <p:spPr>
            <a:xfrm>
              <a:off x="1827622" y="1343919"/>
              <a:ext cx="2304000" cy="2304000"/>
            </a:xfrm>
            <a:prstGeom prst="ellipse">
              <a:avLst/>
            </a:prstGeom>
            <a:grp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53"/>
          <p:cNvGrpSpPr/>
          <p:nvPr/>
        </p:nvGrpSpPr>
        <p:grpSpPr>
          <a:xfrm>
            <a:off x="4289122" y="1994280"/>
            <a:ext cx="378090" cy="378042"/>
            <a:chOff x="1827622" y="1343919"/>
            <a:chExt cx="2304000" cy="2304000"/>
          </a:xfrm>
        </p:grpSpPr>
        <p:sp>
          <p:nvSpPr>
            <p:cNvPr id="155" name="椭圆 154"/>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56"/>
          <p:cNvGrpSpPr/>
          <p:nvPr/>
        </p:nvGrpSpPr>
        <p:grpSpPr>
          <a:xfrm>
            <a:off x="3525544" y="3215283"/>
            <a:ext cx="378090" cy="378042"/>
            <a:chOff x="1827622" y="1343919"/>
            <a:chExt cx="2304000" cy="2304000"/>
          </a:xfrm>
        </p:grpSpPr>
        <p:sp>
          <p:nvSpPr>
            <p:cNvPr id="158" name="椭圆 157"/>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59"/>
          <p:cNvGrpSpPr/>
          <p:nvPr/>
        </p:nvGrpSpPr>
        <p:grpSpPr>
          <a:xfrm>
            <a:off x="3042152" y="554084"/>
            <a:ext cx="559634" cy="559563"/>
            <a:chOff x="1827622" y="1343919"/>
            <a:chExt cx="2304000" cy="2304000"/>
          </a:xfrm>
        </p:grpSpPr>
        <p:sp>
          <p:nvSpPr>
            <p:cNvPr id="161" name="椭圆 16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3" name="TextBox 50"/>
          <p:cNvSpPr txBox="1"/>
          <p:nvPr/>
        </p:nvSpPr>
        <p:spPr>
          <a:xfrm>
            <a:off x="5369560" y="1414780"/>
            <a:ext cx="3174365" cy="1014730"/>
          </a:xfrm>
          <a:prstGeom prst="rect">
            <a:avLst/>
          </a:prstGeom>
          <a:noFill/>
        </p:spPr>
        <p:txBody>
          <a:bodyPr wrap="square" rtlCol="0">
            <a:spAutoFit/>
          </a:bodyPr>
          <a:lstStyle/>
          <a:p>
            <a:r>
              <a:rPr lang="zh-CN" altLang="en-US" sz="6000" dirty="0" smtClean="0">
                <a:solidFill>
                  <a:prstClr val="black"/>
                </a:solidFill>
                <a:latin typeface="华文行楷" panose="02010800040101010101" pitchFamily="2" charset="-122"/>
                <a:ea typeface="华文行楷" panose="02010800040101010101" pitchFamily="2" charset="-122"/>
              </a:rPr>
              <a:t>谢 谢</a:t>
            </a:r>
            <a:endParaRPr lang="zh-CN" altLang="en-US" sz="6000" dirty="0">
              <a:solidFill>
                <a:prstClr val="black"/>
              </a:solidFill>
              <a:latin typeface="华文行楷" panose="02010800040101010101" pitchFamily="2" charset="-122"/>
              <a:ea typeface="华文行楷" panose="02010800040101010101" pitchFamily="2" charset="-122"/>
            </a:endParaRPr>
          </a:p>
        </p:txBody>
      </p:sp>
      <p:sp>
        <p:nvSpPr>
          <p:cNvPr id="177" name="直角三角形 176"/>
          <p:cNvSpPr/>
          <p:nvPr/>
        </p:nvSpPr>
        <p:spPr>
          <a:xfrm flipH="1">
            <a:off x="7812360" y="4008411"/>
            <a:ext cx="1336316" cy="1155642"/>
          </a:xfrm>
          <a:prstGeom prst="rtTriangle">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pic>
        <p:nvPicPr>
          <p:cNvPr id="87" name="Picture 150" descr="05"/>
          <p:cNvPicPr>
            <a:picLocks noChangeAspect="1" noChangeArrowheads="1"/>
          </p:cNvPicPr>
          <p:nvPr/>
        </p:nvPicPr>
        <p:blipFill>
          <a:blip r:embed="rId1" cstate="print"/>
          <a:srcRect l="20464" t="14592" r="16528" b="13185"/>
          <a:stretch>
            <a:fillRect/>
          </a:stretch>
        </p:blipFill>
        <p:spPr bwMode="auto">
          <a:xfrm>
            <a:off x="1331640" y="1779662"/>
            <a:ext cx="1224136" cy="115212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387090" y="1860550"/>
            <a:ext cx="5679440" cy="2584450"/>
          </a:xfrm>
          <a:prstGeom prst="rect">
            <a:avLst/>
          </a:prstGeom>
          <a:noFill/>
        </p:spPr>
        <p:txBody>
          <a:bodyPr wrap="square" rtlCol="0">
            <a:spAutoFit/>
          </a:bodyPr>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住宅地块地上建筑、商业地块地上建筑、总的地下建筑按照建筑面积法算出各自对应三类房产类型的土地成本，归集确定三类房产类型总可售土地成本（分摊到公共配套设施对应的土地成本单独归集为公共配套设施费）。</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endParaRPr lang="en-US"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最后，按照各房产类型已售建筑面积占各房产类型可售建筑面积比例计算得出各房产类型已售土地成本。联排、别墅地块同理。</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
        <p:nvSpPr>
          <p:cNvPr id="3" name="TextBox 19"/>
          <p:cNvSpPr txBox="1"/>
          <p:nvPr/>
        </p:nvSpPr>
        <p:spPr>
          <a:xfrm>
            <a:off x="682625" y="480695"/>
            <a:ext cx="7851775" cy="110744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1）土地出让合同约定清算单位A住宅土地成本为2亿元，商业土地成本为1亿元。住宅地上建筑面积10000平方，商业地上建筑面积5000平方。地下建筑面积合计为1600平方（上述建筑面积含公共配套设施建筑面积）。假设住宅地块地下建筑面积为1000平方，商业地块地下建筑面积为600平方。</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2625" y="480695"/>
            <a:ext cx="7851775" cy="147701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例如：土地出让合同约定清算单位A住宅土地成本为2亿元，商业土地成本为1亿元。假设按照占地面积法后（数据更新后）得出住宅地块地上建筑土地成本为1.5亿元（其中普通住宅1亿元，非普通住宅0.3亿元，其他类型房地产0.1亿元（包含底商），公共配套设施0.1亿元）；商业地块地上建筑土地成本为0.8亿元（其中：其他类型房地产0.6亿元，公共配套设施0.2亿元），总的地下建筑土地成本为0.7亿元（其中：其他类型房地产0.65亿元，公共配套设施0.05亿元）。</a:t>
            </a:r>
            <a:endParaRPr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585845" y="2284730"/>
            <a:ext cx="5073015" cy="230695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则：</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普通住宅总可售土地成本1亿元，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非普通住宅0.3亿元，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其他类型房地产0.1+0.6+0.65=1.35亿元，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公共配套设施0.1+0.2+0.05=0.35亿元。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最后按照已售建筑面积占各房产类型可售建筑面积比例计算得出各房产类型已售土地成本。</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684530" y="600075"/>
            <a:ext cx="7851775" cy="123063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2）商业用房分摊比例上浮10%计算得出商业用房，按照计算方法得出各类可售房产分摊的扣除项目金额后，按照普通住宅、非普通住宅以及其他类型房地产三分法将属于同一房产类型（三分法）的可售扣除项目金额归集。最后按照普通住宅、非普通住宅以及其他类型房地产归集后各自的已售比例计算得出不同房产类型已售房产本次扣除金额.</a:t>
            </a:r>
            <a:endParaRPr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585845" y="2262505"/>
            <a:ext cx="5073015" cy="2030095"/>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其他类型中包含商业和车位，按照计算后商业可售总扣除项目金额为1亿元，车位为0.5亿元，其中商业可售建筑面积1000平方，已售建筑面积400平方，车位可售建筑面积2000平方，已售建筑面积500平方。</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则本次其他类型房地产已售部分扣除金额为：（400+500）/（1000+2000）*（1+0.5）。</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528060" y="1165225"/>
            <a:ext cx="5403850" cy="258445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3）接第（2）举例，按照《国家税务总局宁波市税务局关于土地增值税清算若干政策问题的公告》（2023年第3号）规定，假设已售的商业400平方商品房买卖合同包含精装修，同时对于已售的商业400平方，有建筑施工合同明确了已售的商业400平方精装修专属成本为0.1亿元。</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endPar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则本次其他类型房地产已售部分扣除金额为：（400+500）/（1000+2000）*（1+0.5）+0.1。</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3820160" y="1090930"/>
            <a:ext cx="4765040" cy="3077845"/>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土地增值税尾盘单位成本补充说明：根据《国家税务总局关于简并税费申报有关事项的公告》（国家税务总局公告2021年第9号）规定:</a:t>
            </a:r>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fontAlgn="auto">
              <a:lnSpc>
                <a:spcPct val="100000"/>
              </a:lnSpc>
            </a:pP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财产和行为税税源明细表,填表说明：第 7 栏“单位成本费用”。单位成本费用=清算申报时或清算审核确定的扣除项目金额÷清算的总已售面积。</a:t>
            </a:r>
            <a:endParaRPr sz="2000"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fontAlgn="auto">
              <a:lnSpc>
                <a:spcPct val="100000"/>
              </a:lnSpc>
            </a:pP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sz="2000"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sz="2000" b="1" dirty="0">
                <a:solidFill>
                  <a:schemeClr val="tx1">
                    <a:lumMod val="75000"/>
                    <a:lumOff val="25000"/>
                  </a:schemeClr>
                </a:solidFill>
                <a:latin typeface="楷体" panose="02010609060101010101" pitchFamily="49" charset="-122"/>
                <a:ea typeface="楷体" panose="02010609060101010101" pitchFamily="49" charset="-122"/>
                <a:sym typeface="+mn-ea"/>
              </a:rPr>
              <a:t>公式中的“扣除项目金额”不包括清算时扣除的“与转让房地产有关的税金”。</a:t>
            </a:r>
            <a:endParaRPr sz="2000" b="1" dirty="0">
              <a:solidFill>
                <a:schemeClr val="tx1">
                  <a:lumMod val="75000"/>
                  <a:lumOff val="25000"/>
                </a:schemeClr>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2" name="文本框 1"/>
          <p:cNvSpPr txBox="1"/>
          <p:nvPr/>
        </p:nvSpPr>
        <p:spPr>
          <a:xfrm>
            <a:off x="3576955" y="999490"/>
            <a:ext cx="5073015" cy="313817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因此尾盘单位成本按照清算申报表中三种房产类型各自计算土地增值税清算税款时的相应数据计算得出，即各自不含税金的已售成本除以已售建筑面积</a:t>
            </a:r>
            <a:r>
              <a:rPr lang="zh-CN" b="1" dirty="0">
                <a:solidFill>
                  <a:schemeClr val="tx1">
                    <a:lumMod val="75000"/>
                    <a:lumOff val="25000"/>
                  </a:schemeClr>
                </a:solidFill>
                <a:latin typeface="楷体" panose="02010609060101010101" pitchFamily="49" charset="-122"/>
                <a:ea typeface="楷体" panose="02010609060101010101" pitchFamily="49" charset="-122"/>
              </a:rPr>
              <a:t>。</a:t>
            </a:r>
            <a:endParaRPr lang="zh-CN" b="1" dirty="0">
              <a:solidFill>
                <a:schemeClr val="tx1">
                  <a:lumMod val="75000"/>
                  <a:lumOff val="25000"/>
                </a:schemeClr>
              </a:solidFill>
              <a:latin typeface="楷体" panose="02010609060101010101" pitchFamily="49" charset="-122"/>
              <a:ea typeface="楷体" panose="02010609060101010101" pitchFamily="49" charset="-122"/>
            </a:endParaRPr>
          </a:p>
          <a:p>
            <a:r>
              <a:rPr 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（注：</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1、例如商业上浮10%时，不能在尾盘中再区分商业和其他房产类型计算各自尾盘单位成本，需合并后严格按照清算申报表数据计算得出；</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2、如果清算时某一房产类型全部未售，则按照审核结论中该房产类型不含税金的总可售扣除项目金额÷总可售建筑面积计算得出）</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各房产类型已售部分和尾盘成本计算方法的执行口径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矩形 47"/>
          <p:cNvSpPr>
            <a:spLocks noChangeArrowheads="1"/>
          </p:cNvSpPr>
          <p:nvPr/>
        </p:nvSpPr>
        <p:spPr bwMode="auto">
          <a:xfrm>
            <a:off x="4076065" y="771525"/>
            <a:ext cx="488632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buNone/>
            </a:pPr>
            <a:r>
              <a:rPr lang="en-US" sz="1800" b="1" dirty="0" smtClean="0">
                <a:latin typeface="楷体" panose="02010609060101010101" pitchFamily="49" charset="-122"/>
                <a:ea typeface="楷体" panose="02010609060101010101" pitchFamily="49" charset="-122"/>
              </a:rPr>
              <a:t>    </a:t>
            </a:r>
            <a:r>
              <a:rPr sz="1800" b="1" dirty="0" smtClean="0">
                <a:latin typeface="楷体" panose="02010609060101010101" pitchFamily="49" charset="-122"/>
                <a:ea typeface="楷体" panose="02010609060101010101" pitchFamily="49" charset="-122"/>
              </a:rPr>
              <a:t>项目建设过程中，房地产开发企业向物业办、街道等政府部门缴纳的物业完善费用包括房屋维修费、期初物业费、业主大会筹集费等费用不属于垫付（例如可售建筑公共物业维修金在未出售时由房地产企业缴纳，后期出售时再向业主收取，此类情形属于垫付）且不返还的，凭合法有效凭证予以扣除，并在房地产开发成本中列支，不符合规定的征收项目不得扣除。</a:t>
            </a:r>
            <a:endParaRPr sz="1800" b="1" dirty="0" smtClean="0">
              <a:latin typeface="楷体" panose="02010609060101010101" pitchFamily="49" charset="-122"/>
              <a:ea typeface="楷体" panose="02010609060101010101" pitchFamily="49" charset="-122"/>
            </a:endParaRPr>
          </a:p>
          <a:p>
            <a:pPr>
              <a:lnSpc>
                <a:spcPct val="130000"/>
              </a:lnSpc>
              <a:spcBef>
                <a:spcPct val="0"/>
              </a:spcBef>
              <a:buNone/>
            </a:pPr>
            <a:endParaRPr lang="en-US" altLang="zh-CN" sz="1800" b="1" dirty="0" smtClean="0">
              <a:solidFill>
                <a:schemeClr val="tx1">
                  <a:lumMod val="50000"/>
                  <a:lumOff val="50000"/>
                </a:schemeClr>
              </a:solidFill>
              <a:latin typeface="楷体" panose="02010609060101010101" pitchFamily="49" charset="-122"/>
              <a:ea typeface="楷体" panose="02010609060101010101" pitchFamily="49" charset="-122"/>
            </a:endParaRPr>
          </a:p>
        </p:txBody>
      </p:sp>
      <p:grpSp>
        <p:nvGrpSpPr>
          <p:cNvPr id="115" name="组合 114"/>
          <p:cNvGrpSpPr/>
          <p:nvPr/>
        </p:nvGrpSpPr>
        <p:grpSpPr>
          <a:xfrm>
            <a:off x="566187" y="1156570"/>
            <a:ext cx="3498123" cy="3321781"/>
            <a:chOff x="4332172" y="1706370"/>
            <a:chExt cx="4062413" cy="3857625"/>
          </a:xfrm>
        </p:grpSpPr>
        <p:pic>
          <p:nvPicPr>
            <p:cNvPr id="116" name="图片 6" descr="mac white.png"/>
            <p:cNvPicPr>
              <a:picLocks noChangeAspect="1"/>
            </p:cNvPicPr>
            <p:nvPr/>
          </p:nvPicPr>
          <p:blipFill>
            <a:blip r:embed="rId1" cstate="print"/>
            <a:srcRect/>
            <a:stretch>
              <a:fillRect/>
            </a:stretch>
          </p:blipFill>
          <p:spPr bwMode="auto">
            <a:xfrm>
              <a:off x="4332172" y="1706370"/>
              <a:ext cx="4062413" cy="3857625"/>
            </a:xfrm>
            <a:prstGeom prst="rect">
              <a:avLst/>
            </a:prstGeom>
            <a:noFill/>
            <a:ln w="9525">
              <a:noFill/>
              <a:miter lim="800000"/>
              <a:headEnd/>
              <a:tailEnd/>
            </a:ln>
          </p:spPr>
        </p:pic>
        <p:sp>
          <p:nvSpPr>
            <p:cNvPr id="117" name="矩形 116"/>
            <p:cNvSpPr/>
            <p:nvPr/>
          </p:nvSpPr>
          <p:spPr>
            <a:xfrm>
              <a:off x="4486604" y="1936377"/>
              <a:ext cx="3514395" cy="212463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lang="zh-CN" altLang="en-US" dirty="0"/>
              <a:t>前期工程费</a:t>
            </a:r>
            <a:r>
              <a:rPr lang="en-US" altLang="zh-CN" dirty="0"/>
              <a:t>-</a:t>
            </a:r>
            <a:r>
              <a:rPr dirty="0"/>
              <a:t>执行口径</a:t>
            </a:r>
            <a:endParaRPr dirty="0"/>
          </a:p>
        </p:txBody>
      </p:sp>
      <p:pic>
        <p:nvPicPr>
          <p:cNvPr id="1027" name="Picture 3"/>
          <p:cNvPicPr>
            <a:picLocks noChangeAspect="1" noChangeArrowheads="1"/>
          </p:cNvPicPr>
          <p:nvPr/>
        </p:nvPicPr>
        <p:blipFill>
          <a:blip r:embed="rId2" cstate="print"/>
          <a:srcRect/>
          <a:stretch>
            <a:fillRect/>
          </a:stretch>
        </p:blipFill>
        <p:spPr bwMode="auto">
          <a:xfrm>
            <a:off x="0" y="0"/>
            <a:ext cx="684337" cy="843558"/>
          </a:xfrm>
          <a:prstGeom prst="rect">
            <a:avLst/>
          </a:prstGeom>
          <a:noFill/>
          <a:ln w="9525">
            <a:noFill/>
            <a:miter lim="800000"/>
            <a:headEnd/>
            <a:tailEnd/>
          </a:ln>
        </p:spPr>
      </p:pic>
      <p:pic>
        <p:nvPicPr>
          <p:cNvPr id="27" name="Picture 150" descr="05"/>
          <p:cNvPicPr>
            <a:picLocks noChangeAspect="1" noChangeArrowheads="1"/>
          </p:cNvPicPr>
          <p:nvPr/>
        </p:nvPicPr>
        <p:blipFill>
          <a:blip r:embed="rId3" cstate="print"/>
          <a:srcRect l="20464" t="14592" r="16528" b="13185"/>
          <a:stretch>
            <a:fillRect/>
          </a:stretch>
        </p:blipFill>
        <p:spPr bwMode="auto">
          <a:xfrm>
            <a:off x="0" y="0"/>
            <a:ext cx="683568" cy="62753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1000" fill="hold"/>
                                        <p:tgtEl>
                                          <p:spTgt spid="115"/>
                                        </p:tgtEl>
                                        <p:attrNameLst>
                                          <p:attrName>ppt_w</p:attrName>
                                        </p:attrNameLst>
                                      </p:cBhvr>
                                      <p:tavLst>
                                        <p:tav tm="0">
                                          <p:val>
                                            <p:fltVal val="0"/>
                                          </p:val>
                                        </p:tav>
                                        <p:tav tm="100000">
                                          <p:val>
                                            <p:strVal val="#ppt_w"/>
                                          </p:val>
                                        </p:tav>
                                      </p:tavLst>
                                    </p:anim>
                                    <p:anim calcmode="lin" valueType="num">
                                      <p:cBhvr>
                                        <p:cTn id="8" dur="1000" fill="hold"/>
                                        <p:tgtEl>
                                          <p:spTgt spid="115"/>
                                        </p:tgtEl>
                                        <p:attrNameLst>
                                          <p:attrName>ppt_h</p:attrName>
                                        </p:attrNameLst>
                                      </p:cBhvr>
                                      <p:tavLst>
                                        <p:tav tm="0">
                                          <p:val>
                                            <p:fltVal val="0"/>
                                          </p:val>
                                        </p:tav>
                                        <p:tav tm="100000">
                                          <p:val>
                                            <p:strVal val="#ppt_h"/>
                                          </p:val>
                                        </p:tav>
                                      </p:tavLst>
                                    </p:anim>
                                    <p:animEffect transition="in" filter="fade">
                                      <p:cBhvr>
                                        <p:cTn id="9" dur="1000"/>
                                        <p:tgtEl>
                                          <p:spTgt spid="115"/>
                                        </p:tgtEl>
                                      </p:cBhvr>
                                    </p:animEffect>
                                  </p:childTnLst>
                                </p:cTn>
                              </p:par>
                              <p:par>
                                <p:cTn id="10" presetID="22" presetClass="entr" presetSubtype="2" fill="hold" grpId="0" nodeType="withEffect">
                                  <p:stCondLst>
                                    <p:cond delay="250"/>
                                  </p:stCondLst>
                                  <p:childTnLst>
                                    <p:set>
                                      <p:cBhvr>
                                        <p:cTn id="11" dur="1" fill="hold">
                                          <p:stCondLst>
                                            <p:cond delay="0"/>
                                          </p:stCondLst>
                                        </p:cTn>
                                        <p:tgtEl>
                                          <p:spTgt spid="99"/>
                                        </p:tgtEl>
                                        <p:attrNameLst>
                                          <p:attrName>style.visibility</p:attrName>
                                        </p:attrNameLst>
                                      </p:cBhvr>
                                      <p:to>
                                        <p:strVal val="visible"/>
                                      </p:to>
                                    </p:set>
                                    <p:animEffect transition="in" filter="wipe(right)">
                                      <p:cBhvr>
                                        <p:cTn id="12"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30" name="矩形 11"/>
          <p:cNvSpPr>
            <a:spLocks noChangeArrowheads="1"/>
          </p:cNvSpPr>
          <p:nvPr/>
        </p:nvSpPr>
        <p:spPr bwMode="auto">
          <a:xfrm flipV="1">
            <a:off x="3059832" y="3058715"/>
            <a:ext cx="6084168" cy="277415"/>
          </a:xfrm>
          <a:prstGeom prst="rect">
            <a:avLst/>
          </a:prstGeom>
          <a:solidFill>
            <a:srgbClr val="005A9E">
              <a:alpha val="39999"/>
            </a:srgbClr>
          </a:solidFill>
          <a:ln>
            <a:noFill/>
          </a:ln>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方正兰亭黑_GBK" pitchFamily="2" charset="-122"/>
            </a:endParaRPr>
          </a:p>
        </p:txBody>
      </p:sp>
      <p:grpSp>
        <p:nvGrpSpPr>
          <p:cNvPr id="3" name="组合 13"/>
          <p:cNvGrpSpPr/>
          <p:nvPr/>
        </p:nvGrpSpPr>
        <p:grpSpPr bwMode="auto">
          <a:xfrm flipV="1">
            <a:off x="1907704" y="3003798"/>
            <a:ext cx="1734741" cy="1734740"/>
            <a:chOff x="0" y="0"/>
            <a:chExt cx="1970470" cy="1970470"/>
          </a:xfrm>
          <a:solidFill>
            <a:srgbClr val="005A9E"/>
          </a:solidFill>
        </p:grpSpPr>
        <p:sp>
          <p:nvSpPr>
            <p:cNvPr id="36"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7"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38" name="矩形 37"/>
          <p:cNvSpPr>
            <a:spLocks noChangeArrowheads="1"/>
          </p:cNvSpPr>
          <p:nvPr/>
        </p:nvSpPr>
        <p:spPr bwMode="auto">
          <a:xfrm>
            <a:off x="0" y="2531269"/>
            <a:ext cx="5054204" cy="276225"/>
          </a:xfrm>
          <a:prstGeom prst="rect">
            <a:avLst/>
          </a:prstGeom>
          <a:solidFill>
            <a:srgbClr val="005A9E">
              <a:alpha val="39999"/>
            </a:srgbClr>
          </a:solidFill>
          <a:ln>
            <a:noFill/>
          </a:ln>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方正兰亭黑_GBK" pitchFamily="2" charset="-122"/>
            </a:endParaRPr>
          </a:p>
        </p:txBody>
      </p:sp>
      <p:grpSp>
        <p:nvGrpSpPr>
          <p:cNvPr id="4" name="组合 3"/>
          <p:cNvGrpSpPr/>
          <p:nvPr/>
        </p:nvGrpSpPr>
        <p:grpSpPr bwMode="auto">
          <a:xfrm>
            <a:off x="4214813" y="1071563"/>
            <a:ext cx="1734741" cy="1735931"/>
            <a:chOff x="0" y="0"/>
            <a:chExt cx="1970470" cy="1970470"/>
          </a:xfrm>
          <a:solidFill>
            <a:srgbClr val="005A9E"/>
          </a:solidFill>
        </p:grpSpPr>
        <p:sp>
          <p:nvSpPr>
            <p:cNvPr id="40"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41"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42" name="任意多边形 41"/>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endParaRPr lang="zh-CN" altLang="en-US"/>
          </a:p>
        </p:txBody>
      </p:sp>
      <p:sp>
        <p:nvSpPr>
          <p:cNvPr id="43"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zh-CN" sz="1100">
                <a:solidFill>
                  <a:schemeClr val="bg1"/>
                </a:solidFill>
                <a:latin typeface="Arial Unicode MS" panose="020B0604020202020204" charset="-122"/>
                <a:ea typeface="Arial Unicode MS" panose="020B0604020202020204" charset="-122"/>
                <a:cs typeface="Arial Unicode MS" panose="020B0604020202020204" charset="-122"/>
                <a:sym typeface="Arial Unicode MS" panose="020B0604020202020204" charset="-122"/>
              </a:rPr>
              <a:t>* </a:t>
            </a:r>
            <a:endParaRPr lang="zh-CN" altLang="zh-CN" sz="1100" b="1">
              <a:solidFill>
                <a:schemeClr val="bg1"/>
              </a:solidFill>
              <a:latin typeface="Arial Unicode MS" panose="020B0604020202020204" charset="-122"/>
              <a:ea typeface="Arial Unicode MS" panose="020B0604020202020204" charset="-122"/>
              <a:cs typeface="Arial Unicode MS" panose="020B0604020202020204" charset="-122"/>
              <a:sym typeface="Arial Unicode MS" panose="020B0604020202020204" charset="-122"/>
            </a:endParaRPr>
          </a:p>
        </p:txBody>
      </p:sp>
      <p:grpSp>
        <p:nvGrpSpPr>
          <p:cNvPr id="5" name="组合 43"/>
          <p:cNvGrpSpPr/>
          <p:nvPr/>
        </p:nvGrpSpPr>
        <p:grpSpPr>
          <a:xfrm>
            <a:off x="4481014" y="1320593"/>
            <a:ext cx="1244010" cy="1244013"/>
            <a:chOff x="4481014" y="1320593"/>
            <a:chExt cx="1244010" cy="1244013"/>
          </a:xfrm>
        </p:grpSpPr>
        <p:grpSp>
          <p:nvGrpSpPr>
            <p:cNvPr id="6" name="组合 44"/>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3"/>
            <p:cNvSpPr>
              <a:spLocks noChangeArrowheads="1"/>
            </p:cNvSpPr>
            <p:nvPr/>
          </p:nvSpPr>
          <p:spPr bwMode="auto">
            <a:xfrm>
              <a:off x="4777295" y="1497806"/>
              <a:ext cx="65144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smtClean="0">
                  <a:solidFill>
                    <a:srgbClr val="005A9E"/>
                  </a:solidFill>
                  <a:sym typeface="方正兰亭黑_GBK" pitchFamily="2" charset="-122"/>
                </a:rPr>
                <a:t>01</a:t>
              </a:r>
              <a:endParaRPr lang="zh-CN" altLang="en-US" sz="4500" dirty="0">
                <a:solidFill>
                  <a:srgbClr val="005A9E"/>
                </a:solidFill>
                <a:sym typeface="方正兰亭黑_GBK" pitchFamily="2" charset="-122"/>
              </a:endParaRPr>
            </a:p>
          </p:txBody>
        </p:sp>
      </p:grpSp>
      <p:grpSp>
        <p:nvGrpSpPr>
          <p:cNvPr id="9" name="组合 53"/>
          <p:cNvGrpSpPr/>
          <p:nvPr/>
        </p:nvGrpSpPr>
        <p:grpSpPr>
          <a:xfrm>
            <a:off x="2123728" y="3291830"/>
            <a:ext cx="1244010" cy="1244013"/>
            <a:chOff x="4700208" y="3294650"/>
            <a:chExt cx="1244010" cy="1244013"/>
          </a:xfrm>
        </p:grpSpPr>
        <p:grpSp>
          <p:nvGrpSpPr>
            <p:cNvPr id="10" name="组合 54"/>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24"/>
            <p:cNvSpPr>
              <a:spLocks noChangeArrowheads="1"/>
            </p:cNvSpPr>
            <p:nvPr/>
          </p:nvSpPr>
          <p:spPr bwMode="auto">
            <a:xfrm>
              <a:off x="4973103" y="3483769"/>
              <a:ext cx="70274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400" dirty="0" smtClean="0">
                  <a:solidFill>
                    <a:schemeClr val="tx1">
                      <a:lumMod val="65000"/>
                      <a:lumOff val="35000"/>
                    </a:schemeClr>
                  </a:solidFill>
                  <a:sym typeface="方正兰亭黑_GBK" pitchFamily="2" charset="-122"/>
                </a:rPr>
                <a:t>02</a:t>
              </a:r>
              <a:endParaRPr lang="zh-CN" altLang="en-US" sz="4400" dirty="0">
                <a:solidFill>
                  <a:schemeClr val="tx1">
                    <a:lumMod val="65000"/>
                    <a:lumOff val="35000"/>
                  </a:schemeClr>
                </a:solidFill>
                <a:sym typeface="方正兰亭黑_GBK" pitchFamily="2" charset="-122"/>
              </a:endParaRPr>
            </a:p>
          </p:txBody>
        </p:sp>
      </p:grpSp>
      <p:sp>
        <p:nvSpPr>
          <p:cNvPr id="60" name="矩形 17"/>
          <p:cNvSpPr>
            <a:spLocks noChangeArrowheads="1"/>
          </p:cNvSpPr>
          <p:nvPr/>
        </p:nvSpPr>
        <p:spPr bwMode="auto">
          <a:xfrm>
            <a:off x="332740" y="769620"/>
            <a:ext cx="377571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8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sz="18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项目竣工验收后交付前发生的相关建筑安装工程费支出与该项目有关的允许扣除，其中扣除部分仅限在土地出让合同、商品房买卖合同中注明需要发生的支出。</a:t>
            </a:r>
            <a:endParaRPr lang="zh-CN" sz="18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2" name="矩形 17"/>
          <p:cNvSpPr>
            <a:spLocks noChangeArrowheads="1"/>
          </p:cNvSpPr>
          <p:nvPr/>
        </p:nvSpPr>
        <p:spPr bwMode="auto">
          <a:xfrm>
            <a:off x="4211960" y="3363838"/>
            <a:ext cx="4104456"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800" b="1" dirty="0"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sz="1800" b="1" dirty="0"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（例如：商品房买卖合同约定精装交付，项目工程为白坯竣备，则发生在竣备后的装修费由于在商品房买卖合同中明确，可以扣除）</a:t>
            </a:r>
            <a:endParaRPr lang="zh-CN" sz="1800" b="1" dirty="0" smtClean="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eaLnBrk="1" hangingPunct="1">
              <a:lnSpc>
                <a:spcPct val="114000"/>
              </a:lnSpc>
              <a:spcBef>
                <a:spcPct val="0"/>
              </a:spcBef>
              <a:buFont typeface="Arial" panose="020B0604020202020204" pitchFamily="34" charset="0"/>
              <a:buNone/>
            </a:pPr>
            <a:endParaRPr lang="zh-CN" altLang="zh-CN" sz="1800" dirty="0" smtClean="0">
              <a:latin typeface="+mn-ea"/>
              <a:ea typeface="+mn-ea"/>
            </a:endParaRPr>
          </a:p>
        </p:txBody>
      </p:sp>
      <p:pic>
        <p:nvPicPr>
          <p:cNvPr id="45"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4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50" name="标题 1"/>
          <p:cNvSpPr>
            <a:spLocks noGrp="1"/>
          </p:cNvSpPr>
          <p:nvPr>
            <p:ph type="title"/>
          </p:nvPr>
        </p:nvSpPr>
        <p:spPr>
          <a:xfrm>
            <a:off x="611505" y="123190"/>
            <a:ext cx="6994525" cy="407035"/>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建筑安装工程费</a:t>
            </a:r>
            <a:r>
              <a:rPr lang="en-US" altLang="zh-CN">
                <a:sym typeface="+mn-ea"/>
              </a:rPr>
              <a:t>-</a:t>
            </a:r>
            <a:r>
              <a:rPr>
                <a:sym typeface="+mn-ea"/>
              </a:rPr>
              <a:t>竣工验收后的成本费用扣除执行口径</a:t>
            </a:r>
            <a:endParaRPr>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800"/>
                                        <p:tgtEl>
                                          <p:spTgt spid="4"/>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right)">
                                      <p:cBhvr>
                                        <p:cTn id="26" dur="500"/>
                                        <p:tgtEl>
                                          <p:spTgt spid="6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500"/>
                            </p:stCondLst>
                            <p:childTnLst>
                              <p:par>
                                <p:cTn id="35" presetID="21" presetClass="entr" presetSubtype="1"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800"/>
                                        <p:tgtEl>
                                          <p:spTgt spid="3"/>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left)">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bldLvl="0" animBg="1"/>
      <p:bldP spid="38" grpId="0" bldLvl="0" animBg="1"/>
      <p:bldP spid="60" grpId="0"/>
      <p:bldP spid="6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lang="en-US" altLang="zh-CN" kern="0" noProof="0" smtClean="0">
              <a:ln>
                <a:noFill/>
              </a:ln>
              <a:solidFill>
                <a:schemeClr val="tx1"/>
              </a:solidFill>
              <a:effectLst/>
              <a:uLnTx/>
              <a:uFillTx/>
              <a:sym typeface="+mn-ea"/>
            </a:endParaRPr>
          </a:p>
        </p:txBody>
      </p:sp>
      <p:sp>
        <p:nvSpPr>
          <p:cNvPr id="16" name="文本框 15"/>
          <p:cNvSpPr txBox="1"/>
          <p:nvPr/>
        </p:nvSpPr>
        <p:spPr>
          <a:xfrm>
            <a:off x="3174365" y="1189355"/>
            <a:ext cx="5753100" cy="3138170"/>
          </a:xfrm>
          <a:prstGeom prst="rect">
            <a:avLst/>
          </a:prstGeom>
          <a:noFill/>
        </p:spPr>
        <p:txBody>
          <a:bodyPr wrap="square" rtlCol="0">
            <a:spAutoFit/>
          </a:bodyPr>
          <a:p>
            <a:pPr algn="l"/>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《国家税务总局关于房地产开发企业土地增值税清算管理有关问题的通知》（国税发〔2006〕187号）明确了公共设施的处理原则，即</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1.建成后产权属于全体业主所有的，其成本、费用可以扣除；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2 .建成后无偿移交给政府、公用事业单位用于非营利性社会公共事业的，其成本、费用可以扣除；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3 .建成后有偿转让的，应计算收入，并准予扣除成本、费用。其中：</a:t>
            </a: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lang="en-US"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lang="en-US" altLang="zh-CN" kern="0" noProof="0" smtClean="0">
              <a:ln>
                <a:noFill/>
              </a:ln>
              <a:solidFill>
                <a:schemeClr val="tx1"/>
              </a:solidFill>
              <a:effectLst/>
              <a:uLnTx/>
              <a:uFillTx/>
              <a:sym typeface="+mn-ea"/>
            </a:endParaRPr>
          </a:p>
        </p:txBody>
      </p:sp>
      <p:sp>
        <p:nvSpPr>
          <p:cNvPr id="16" name="文本框 15"/>
          <p:cNvSpPr txBox="1"/>
          <p:nvPr/>
        </p:nvSpPr>
        <p:spPr>
          <a:xfrm>
            <a:off x="3514725" y="1131570"/>
            <a:ext cx="5544185" cy="2584450"/>
          </a:xfrm>
          <a:prstGeom prst="rect">
            <a:avLst/>
          </a:prstGeom>
          <a:noFill/>
        </p:spPr>
        <p:txBody>
          <a:bodyPr wrap="square" rtlCol="0">
            <a:spAutoFit/>
          </a:bodyPr>
          <a:p>
            <a:pPr algn="l"/>
            <a:r>
              <a:rPr lang="en-US" altLang="zh-CN"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“建成后产权属于全体业主所有的”，可以按照以下原则之一确认：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（1）相关</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法律法规或政府等相关文件中</a:t>
            </a:r>
            <a:r>
              <a:rPr b="1" dirty="0">
                <a:solidFill>
                  <a:schemeClr val="tx1">
                    <a:lumMod val="75000"/>
                    <a:lumOff val="25000"/>
                  </a:schemeClr>
                </a:solidFill>
                <a:latin typeface="楷体" panose="02010609060101010101" pitchFamily="49" charset="-122"/>
                <a:ea typeface="楷体" panose="02010609060101010101" pitchFamily="49" charset="-122"/>
                <a:sym typeface="+mn-ea"/>
              </a:rPr>
              <a:t>明确规定属于全体业主所有；</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（2）经人民法院裁决属于全体业主共有；</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algn="l"/>
            <a:r>
              <a:rPr b="1" dirty="0">
                <a:solidFill>
                  <a:schemeClr val="tx1">
                    <a:lumMod val="75000"/>
                    <a:lumOff val="25000"/>
                  </a:schemeClr>
                </a:solidFill>
                <a:latin typeface="楷体" panose="02010609060101010101" pitchFamily="49" charset="-122"/>
                <a:ea typeface="楷体" panose="02010609060101010101" pitchFamily="49" charset="-122"/>
                <a:sym typeface="+mn-ea"/>
              </a:rPr>
              <a:t>（3）商品房销售合同、协议或合同性质凭证中注明有关公共配套设施归业主共有，或相关公共配套设施移交给业主委员会，或清算时出具向全体业主移交的公告。</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4445" y="-13970"/>
            <a:ext cx="9144000" cy="5143500"/>
          </a:xfrm>
          <a:prstGeom prst="rect">
            <a:avLst/>
          </a:prstGeom>
          <a:solidFill>
            <a:srgbClr val="EDEDEB"/>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dirty="0" smtClean="0">
              <a:ln>
                <a:noFill/>
              </a:ln>
              <a:solidFill>
                <a:prstClr val="white"/>
              </a:solidFill>
              <a:effectLst/>
              <a:uLnTx/>
              <a:uFillTx/>
              <a:latin typeface="Calibri" panose="020F0502020204030204"/>
              <a:ea typeface="宋体" panose="02010600030101010101" pitchFamily="2" charset="-122"/>
            </a:endParaRPr>
          </a:p>
        </p:txBody>
      </p:sp>
      <p:sp>
        <p:nvSpPr>
          <p:cNvPr id="41" name="斜纹 40"/>
          <p:cNvSpPr/>
          <p:nvPr/>
        </p:nvSpPr>
        <p:spPr>
          <a:xfrm>
            <a:off x="8040620" y="0"/>
            <a:ext cx="990623" cy="929963"/>
          </a:xfrm>
          <a:prstGeom prst="diagStripe">
            <a:avLst>
              <a:gd name="adj" fmla="val 75545"/>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2" name="任意多边形 41"/>
          <p:cNvSpPr/>
          <p:nvPr/>
        </p:nvSpPr>
        <p:spPr>
          <a:xfrm>
            <a:off x="4017593" y="4475422"/>
            <a:ext cx="990623" cy="706462"/>
          </a:xfrm>
          <a:custGeom>
            <a:avLst/>
            <a:gdLst>
              <a:gd name="connsiteX0" fmla="*/ 997821 w 1320830"/>
              <a:gd name="connsiteY0" fmla="*/ 0 h 941949"/>
              <a:gd name="connsiteX1" fmla="*/ 1320830 w 1320830"/>
              <a:gd name="connsiteY1" fmla="*/ 0 h 941949"/>
              <a:gd name="connsiteX2" fmla="*/ 317439 w 1320830"/>
              <a:gd name="connsiteY2" fmla="*/ 941949 h 941949"/>
              <a:gd name="connsiteX3" fmla="*/ 0 w 1320830"/>
              <a:gd name="connsiteY3" fmla="*/ 941949 h 941949"/>
              <a:gd name="connsiteX4" fmla="*/ 0 w 1320830"/>
              <a:gd name="connsiteY4" fmla="*/ 936720 h 94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30" h="941949">
                <a:moveTo>
                  <a:pt x="997821" y="0"/>
                </a:moveTo>
                <a:lnTo>
                  <a:pt x="1320830" y="0"/>
                </a:lnTo>
                <a:lnTo>
                  <a:pt x="317439" y="941949"/>
                </a:lnTo>
                <a:lnTo>
                  <a:pt x="0" y="941949"/>
                </a:lnTo>
                <a:lnTo>
                  <a:pt x="0" y="936720"/>
                </a:lnTo>
                <a:close/>
              </a:path>
            </a:pathLst>
          </a:custGeom>
          <a:solidFill>
            <a:srgbClr val="A6A6A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3" name="任意多边形 42"/>
          <p:cNvSpPr/>
          <p:nvPr/>
        </p:nvSpPr>
        <p:spPr>
          <a:xfrm>
            <a:off x="272364" y="3883360"/>
            <a:ext cx="1810306" cy="1301936"/>
          </a:xfrm>
          <a:custGeom>
            <a:avLst/>
            <a:gdLst>
              <a:gd name="connsiteX0" fmla="*/ 1823461 w 2413741"/>
              <a:gd name="connsiteY0" fmla="*/ 0 h 1735915"/>
              <a:gd name="connsiteX1" fmla="*/ 2413741 w 2413741"/>
              <a:gd name="connsiteY1" fmla="*/ 0 h 1735915"/>
              <a:gd name="connsiteX2" fmla="*/ 564595 w 2413741"/>
              <a:gd name="connsiteY2" fmla="*/ 1735915 h 1735915"/>
              <a:gd name="connsiteX3" fmla="*/ 0 w 2413741"/>
              <a:gd name="connsiteY3" fmla="*/ 1735915 h 1735915"/>
              <a:gd name="connsiteX4" fmla="*/ 0 w 2413741"/>
              <a:gd name="connsiteY4" fmla="*/ 1711802 h 17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741" h="1735915">
                <a:moveTo>
                  <a:pt x="1823461" y="0"/>
                </a:moveTo>
                <a:lnTo>
                  <a:pt x="2413741" y="0"/>
                </a:lnTo>
                <a:lnTo>
                  <a:pt x="564595" y="1735915"/>
                </a:lnTo>
                <a:lnTo>
                  <a:pt x="0" y="1735915"/>
                </a:lnTo>
                <a:lnTo>
                  <a:pt x="0" y="1711802"/>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4" name="任意多边形 43"/>
          <p:cNvSpPr/>
          <p:nvPr/>
        </p:nvSpPr>
        <p:spPr>
          <a:xfrm>
            <a:off x="4168" y="4794661"/>
            <a:ext cx="523886" cy="387222"/>
          </a:xfrm>
          <a:custGeom>
            <a:avLst/>
            <a:gdLst>
              <a:gd name="connsiteX0" fmla="*/ 543196 w 698514"/>
              <a:gd name="connsiteY0" fmla="*/ 0 h 516296"/>
              <a:gd name="connsiteX1" fmla="*/ 698514 w 698514"/>
              <a:gd name="connsiteY1" fmla="*/ 0 h 516296"/>
              <a:gd name="connsiteX2" fmla="*/ 148541 w 698514"/>
              <a:gd name="connsiteY2" fmla="*/ 516296 h 516296"/>
              <a:gd name="connsiteX3" fmla="*/ 0 w 698514"/>
              <a:gd name="connsiteY3" fmla="*/ 516296 h 516296"/>
              <a:gd name="connsiteX4" fmla="*/ 0 w 698514"/>
              <a:gd name="connsiteY4" fmla="*/ 509934 h 516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514" h="516296">
                <a:moveTo>
                  <a:pt x="543196" y="0"/>
                </a:moveTo>
                <a:lnTo>
                  <a:pt x="698514" y="0"/>
                </a:lnTo>
                <a:lnTo>
                  <a:pt x="148541" y="516296"/>
                </a:lnTo>
                <a:lnTo>
                  <a:pt x="0" y="516296"/>
                </a:lnTo>
                <a:lnTo>
                  <a:pt x="0" y="509934"/>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6" name="任意多边形 45"/>
          <p:cNvSpPr/>
          <p:nvPr/>
        </p:nvSpPr>
        <p:spPr>
          <a:xfrm>
            <a:off x="4168" y="3595955"/>
            <a:ext cx="834983" cy="783853"/>
          </a:xfrm>
          <a:custGeom>
            <a:avLst/>
            <a:gdLst>
              <a:gd name="connsiteX0" fmla="*/ 789260 w 1113310"/>
              <a:gd name="connsiteY0" fmla="*/ 0 h 1045137"/>
              <a:gd name="connsiteX1" fmla="*/ 1113310 w 1113310"/>
              <a:gd name="connsiteY1" fmla="*/ 0 h 1045137"/>
              <a:gd name="connsiteX2" fmla="*/ 0 w 1113310"/>
              <a:gd name="connsiteY2" fmla="*/ 1045137 h 1045137"/>
              <a:gd name="connsiteX3" fmla="*/ 0 w 1113310"/>
              <a:gd name="connsiteY3" fmla="*/ 740930 h 1045137"/>
            </a:gdLst>
            <a:ahLst/>
            <a:cxnLst>
              <a:cxn ang="0">
                <a:pos x="connsiteX0" y="connsiteY0"/>
              </a:cxn>
              <a:cxn ang="0">
                <a:pos x="connsiteX1" y="connsiteY1"/>
              </a:cxn>
              <a:cxn ang="0">
                <a:pos x="connsiteX2" y="connsiteY2"/>
              </a:cxn>
              <a:cxn ang="0">
                <a:pos x="connsiteX3" y="connsiteY3"/>
              </a:cxn>
            </a:cxnLst>
            <a:rect l="l" t="t" r="r" b="b"/>
            <a:pathLst>
              <a:path w="1113310" h="1045137">
                <a:moveTo>
                  <a:pt x="789260" y="0"/>
                </a:moveTo>
                <a:lnTo>
                  <a:pt x="1113310" y="0"/>
                </a:lnTo>
                <a:lnTo>
                  <a:pt x="0" y="1045137"/>
                </a:lnTo>
                <a:lnTo>
                  <a:pt x="0" y="740930"/>
                </a:lnTo>
                <a:close/>
              </a:path>
            </a:pathLst>
          </a:cu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7" name="任意多边形 46"/>
          <p:cNvSpPr/>
          <p:nvPr/>
        </p:nvSpPr>
        <p:spPr>
          <a:xfrm>
            <a:off x="-6611" y="-14162"/>
            <a:ext cx="1053821" cy="989291"/>
          </a:xfrm>
          <a:custGeom>
            <a:avLst/>
            <a:gdLst>
              <a:gd name="connsiteX0" fmla="*/ 1025302 w 1405095"/>
              <a:gd name="connsiteY0" fmla="*/ 0 h 1319055"/>
              <a:gd name="connsiteX1" fmla="*/ 1405095 w 1405095"/>
              <a:gd name="connsiteY1" fmla="*/ 0 h 1319055"/>
              <a:gd name="connsiteX2" fmla="*/ 0 w 1405095"/>
              <a:gd name="connsiteY2" fmla="*/ 1319055 h 1319055"/>
              <a:gd name="connsiteX3" fmla="*/ 0 w 1405095"/>
              <a:gd name="connsiteY3" fmla="*/ 962518 h 1319055"/>
            </a:gdLst>
            <a:ahLst/>
            <a:cxnLst>
              <a:cxn ang="0">
                <a:pos x="connsiteX0" y="connsiteY0"/>
              </a:cxn>
              <a:cxn ang="0">
                <a:pos x="connsiteX1" y="connsiteY1"/>
              </a:cxn>
              <a:cxn ang="0">
                <a:pos x="connsiteX2" y="connsiteY2"/>
              </a:cxn>
              <a:cxn ang="0">
                <a:pos x="connsiteX3" y="connsiteY3"/>
              </a:cxn>
            </a:cxnLst>
            <a:rect l="l" t="t" r="r" b="b"/>
            <a:pathLst>
              <a:path w="1405095" h="1319055">
                <a:moveTo>
                  <a:pt x="1025302" y="0"/>
                </a:moveTo>
                <a:lnTo>
                  <a:pt x="1405095" y="0"/>
                </a:lnTo>
                <a:lnTo>
                  <a:pt x="0" y="1319055"/>
                </a:lnTo>
                <a:lnTo>
                  <a:pt x="0" y="962518"/>
                </a:lnTo>
                <a:close/>
              </a:path>
            </a:pathLst>
          </a:custGeom>
          <a:solidFill>
            <a:sysClr val="window" lastClr="FFFFFF">
              <a:lumMod val="85000"/>
            </a:sys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92" name="Freeform 5"/>
          <p:cNvSpPr/>
          <p:nvPr/>
        </p:nvSpPr>
        <p:spPr bwMode="auto">
          <a:xfrm rot="5400000">
            <a:off x="1085582" y="388649"/>
            <a:ext cx="1131461" cy="114195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3" name="Freeform 5"/>
          <p:cNvSpPr/>
          <p:nvPr/>
        </p:nvSpPr>
        <p:spPr bwMode="auto">
          <a:xfrm rot="5400000">
            <a:off x="345773" y="1814197"/>
            <a:ext cx="902851" cy="940868"/>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9050">
            <a:gradFill flip="none" rotWithShape="1">
              <a:gsLst>
                <a:gs pos="100000">
                  <a:schemeClr val="accent1">
                    <a:lumMod val="50000"/>
                  </a:schemeClr>
                </a:gs>
                <a:gs pos="0">
                  <a:schemeClr val="accent1"/>
                </a:gs>
              </a:gsLst>
              <a:lin ang="2700000" scaled="1"/>
              <a:tileRect/>
            </a:gradFill>
          </a:ln>
          <a:effectLst>
            <a:outerShdw blurRad="215900" dist="203200" dir="73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4" name="Freeform 5"/>
          <p:cNvSpPr/>
          <p:nvPr/>
        </p:nvSpPr>
        <p:spPr bwMode="auto">
          <a:xfrm rot="5400000">
            <a:off x="4289938" y="3115556"/>
            <a:ext cx="814188" cy="72142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5875">
            <a:gradFill flip="none" rotWithShape="1">
              <a:gsLst>
                <a:gs pos="100000">
                  <a:schemeClr val="accent1">
                    <a:lumMod val="50000"/>
                  </a:schemeClr>
                </a:gs>
                <a:gs pos="0">
                  <a:schemeClr val="accent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微软雅黑" panose="020B0503020204020204" pitchFamily="34" charset="-122"/>
            </a:endParaRPr>
          </a:p>
        </p:txBody>
      </p:sp>
      <p:sp>
        <p:nvSpPr>
          <p:cNvPr id="95" name="Freeform 7"/>
          <p:cNvSpPr/>
          <p:nvPr/>
        </p:nvSpPr>
        <p:spPr bwMode="auto">
          <a:xfrm>
            <a:off x="3159140" y="846536"/>
            <a:ext cx="703752" cy="184070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6" name="Freeform 8"/>
          <p:cNvSpPr/>
          <p:nvPr/>
        </p:nvSpPr>
        <p:spPr bwMode="auto">
          <a:xfrm>
            <a:off x="3405632" y="954881"/>
            <a:ext cx="453688" cy="1732360"/>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7" name="Freeform 10"/>
          <p:cNvSpPr/>
          <p:nvPr/>
        </p:nvSpPr>
        <p:spPr bwMode="auto">
          <a:xfrm>
            <a:off x="3837885" y="198835"/>
            <a:ext cx="385814" cy="248840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8" name="Freeform 11"/>
          <p:cNvSpPr/>
          <p:nvPr/>
        </p:nvSpPr>
        <p:spPr bwMode="auto">
          <a:xfrm>
            <a:off x="3383007" y="2687242"/>
            <a:ext cx="473929" cy="1048941"/>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99" name="Freeform 12"/>
          <p:cNvSpPr/>
          <p:nvPr/>
        </p:nvSpPr>
        <p:spPr bwMode="auto">
          <a:xfrm>
            <a:off x="3383007" y="2936081"/>
            <a:ext cx="672791" cy="8001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0" name="Freeform 16"/>
          <p:cNvSpPr/>
          <p:nvPr/>
        </p:nvSpPr>
        <p:spPr bwMode="auto">
          <a:xfrm>
            <a:off x="1874289" y="1922861"/>
            <a:ext cx="435825" cy="2584847"/>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1" name="Freeform 21"/>
          <p:cNvSpPr/>
          <p:nvPr/>
        </p:nvSpPr>
        <p:spPr bwMode="auto">
          <a:xfrm>
            <a:off x="531088" y="1922860"/>
            <a:ext cx="1779026" cy="2603898"/>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2" name="Freeform 22"/>
          <p:cNvSpPr/>
          <p:nvPr/>
        </p:nvSpPr>
        <p:spPr bwMode="auto">
          <a:xfrm>
            <a:off x="531088" y="1312070"/>
            <a:ext cx="2753083" cy="3214688"/>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3" name="Freeform 25"/>
          <p:cNvSpPr/>
          <p:nvPr/>
        </p:nvSpPr>
        <p:spPr bwMode="auto">
          <a:xfrm>
            <a:off x="-856169" y="3736181"/>
            <a:ext cx="4239177" cy="914401"/>
          </a:xfrm>
          <a:custGeom>
            <a:avLst/>
            <a:gdLst>
              <a:gd name="T0" fmla="*/ 517 w 2198"/>
              <a:gd name="T1" fmla="*/ 376 h 474"/>
              <a:gd name="T2" fmla="*/ 0 w 2198"/>
              <a:gd name="T3" fmla="*/ 170 h 474"/>
              <a:gd name="T4" fmla="*/ 1 w 2198"/>
              <a:gd name="T5" fmla="*/ 169 h 474"/>
              <a:gd name="T6" fmla="*/ 1259 w 2198"/>
              <a:gd name="T7" fmla="*/ 426 h 474"/>
              <a:gd name="T8" fmla="*/ 1819 w 2198"/>
              <a:gd name="T9" fmla="*/ 271 h 474"/>
              <a:gd name="T10" fmla="*/ 2197 w 2198"/>
              <a:gd name="T11" fmla="*/ 0 h 474"/>
              <a:gd name="T12" fmla="*/ 2198 w 2198"/>
              <a:gd name="T13" fmla="*/ 0 h 474"/>
              <a:gd name="T14" fmla="*/ 2029 w 2198"/>
              <a:gd name="T15" fmla="*/ 147 h 474"/>
              <a:gd name="T16" fmla="*/ 1819 w 2198"/>
              <a:gd name="T17" fmla="*/ 271 h 474"/>
              <a:gd name="T18" fmla="*/ 1554 w 2198"/>
              <a:gd name="T19" fmla="*/ 370 h 474"/>
              <a:gd name="T20" fmla="*/ 1259 w 2198"/>
              <a:gd name="T21" fmla="*/ 427 h 474"/>
              <a:gd name="T22" fmla="*/ 517 w 2198"/>
              <a:gd name="T23" fmla="*/ 37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8" h="474">
                <a:moveTo>
                  <a:pt x="517" y="376"/>
                </a:moveTo>
                <a:cubicBezTo>
                  <a:pt x="334" y="330"/>
                  <a:pt x="159" y="261"/>
                  <a:pt x="0" y="170"/>
                </a:cubicBezTo>
                <a:cubicBezTo>
                  <a:pt x="1" y="169"/>
                  <a:pt x="1" y="169"/>
                  <a:pt x="1" y="169"/>
                </a:cubicBezTo>
                <a:cubicBezTo>
                  <a:pt x="368" y="381"/>
                  <a:pt x="826" y="474"/>
                  <a:pt x="1259" y="426"/>
                </a:cubicBezTo>
                <a:cubicBezTo>
                  <a:pt x="1460" y="404"/>
                  <a:pt x="1653" y="350"/>
                  <a:pt x="1819" y="271"/>
                </a:cubicBezTo>
                <a:cubicBezTo>
                  <a:pt x="1966" y="200"/>
                  <a:pt x="2097" y="107"/>
                  <a:pt x="2197" y="0"/>
                </a:cubicBezTo>
                <a:cubicBezTo>
                  <a:pt x="2198" y="0"/>
                  <a:pt x="2198" y="0"/>
                  <a:pt x="2198" y="0"/>
                </a:cubicBezTo>
                <a:cubicBezTo>
                  <a:pt x="2148" y="53"/>
                  <a:pt x="2091" y="102"/>
                  <a:pt x="2029" y="147"/>
                </a:cubicBezTo>
                <a:cubicBezTo>
                  <a:pt x="1965" y="194"/>
                  <a:pt x="1894" y="236"/>
                  <a:pt x="1819" y="271"/>
                </a:cubicBezTo>
                <a:cubicBezTo>
                  <a:pt x="1737" y="311"/>
                  <a:pt x="1648" y="344"/>
                  <a:pt x="1554" y="370"/>
                </a:cubicBezTo>
                <a:cubicBezTo>
                  <a:pt x="1460" y="397"/>
                  <a:pt x="1360" y="416"/>
                  <a:pt x="1259" y="427"/>
                </a:cubicBezTo>
                <a:cubicBezTo>
                  <a:pt x="1013" y="455"/>
                  <a:pt x="758" y="436"/>
                  <a:pt x="517" y="37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4" name="Freeform 26"/>
          <p:cNvSpPr/>
          <p:nvPr/>
        </p:nvSpPr>
        <p:spPr bwMode="auto">
          <a:xfrm>
            <a:off x="-856171" y="2936082"/>
            <a:ext cx="4911969" cy="1662113"/>
          </a:xfrm>
          <a:custGeom>
            <a:avLst/>
            <a:gdLst>
              <a:gd name="T0" fmla="*/ 490 w 2547"/>
              <a:gd name="T1" fmla="*/ 780 h 862"/>
              <a:gd name="T2" fmla="*/ 0 w 2547"/>
              <a:gd name="T3" fmla="*/ 585 h 862"/>
              <a:gd name="T4" fmla="*/ 1 w 2547"/>
              <a:gd name="T5" fmla="*/ 584 h 862"/>
              <a:gd name="T6" fmla="*/ 766 w 2547"/>
              <a:gd name="T7" fmla="*/ 829 h 862"/>
              <a:gd name="T8" fmla="*/ 1615 w 2547"/>
              <a:gd name="T9" fmla="*/ 758 h 862"/>
              <a:gd name="T10" fmla="*/ 1971 w 2547"/>
              <a:gd name="T11" fmla="*/ 613 h 862"/>
              <a:gd name="T12" fmla="*/ 2246 w 2547"/>
              <a:gd name="T13" fmla="*/ 423 h 862"/>
              <a:gd name="T14" fmla="*/ 2546 w 2547"/>
              <a:gd name="T15" fmla="*/ 0 h 862"/>
              <a:gd name="T16" fmla="*/ 2547 w 2547"/>
              <a:gd name="T17" fmla="*/ 0 h 862"/>
              <a:gd name="T18" fmla="*/ 2247 w 2547"/>
              <a:gd name="T19" fmla="*/ 424 h 862"/>
              <a:gd name="T20" fmla="*/ 1972 w 2547"/>
              <a:gd name="T21" fmla="*/ 614 h 862"/>
              <a:gd name="T22" fmla="*/ 1616 w 2547"/>
              <a:gd name="T23" fmla="*/ 759 h 862"/>
              <a:gd name="T24" fmla="*/ 766 w 2547"/>
              <a:gd name="T25" fmla="*/ 830 h 862"/>
              <a:gd name="T26" fmla="*/ 490 w 2547"/>
              <a:gd name="T27" fmla="*/ 7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7" h="862">
                <a:moveTo>
                  <a:pt x="490" y="780"/>
                </a:moveTo>
                <a:cubicBezTo>
                  <a:pt x="314" y="736"/>
                  <a:pt x="147" y="670"/>
                  <a:pt x="0" y="585"/>
                </a:cubicBezTo>
                <a:cubicBezTo>
                  <a:pt x="1" y="584"/>
                  <a:pt x="1" y="584"/>
                  <a:pt x="1" y="584"/>
                </a:cubicBezTo>
                <a:cubicBezTo>
                  <a:pt x="222" y="713"/>
                  <a:pt x="487" y="797"/>
                  <a:pt x="766" y="829"/>
                </a:cubicBezTo>
                <a:cubicBezTo>
                  <a:pt x="1052" y="861"/>
                  <a:pt x="1346" y="837"/>
                  <a:pt x="1615" y="758"/>
                </a:cubicBezTo>
                <a:cubicBezTo>
                  <a:pt x="1743" y="721"/>
                  <a:pt x="1863" y="672"/>
                  <a:pt x="1971" y="613"/>
                </a:cubicBezTo>
                <a:cubicBezTo>
                  <a:pt x="2074" y="558"/>
                  <a:pt x="2166" y="494"/>
                  <a:pt x="2246" y="423"/>
                </a:cubicBezTo>
                <a:cubicBezTo>
                  <a:pt x="2385" y="300"/>
                  <a:pt x="2489" y="154"/>
                  <a:pt x="2546" y="0"/>
                </a:cubicBezTo>
                <a:cubicBezTo>
                  <a:pt x="2547" y="0"/>
                  <a:pt x="2547" y="0"/>
                  <a:pt x="2547" y="0"/>
                </a:cubicBezTo>
                <a:cubicBezTo>
                  <a:pt x="2490" y="154"/>
                  <a:pt x="2386" y="301"/>
                  <a:pt x="2247" y="424"/>
                </a:cubicBezTo>
                <a:cubicBezTo>
                  <a:pt x="2167" y="494"/>
                  <a:pt x="2074" y="558"/>
                  <a:pt x="1972" y="614"/>
                </a:cubicBezTo>
                <a:cubicBezTo>
                  <a:pt x="1863" y="673"/>
                  <a:pt x="1744" y="722"/>
                  <a:pt x="1616" y="759"/>
                </a:cubicBezTo>
                <a:cubicBezTo>
                  <a:pt x="1346" y="838"/>
                  <a:pt x="1052" y="862"/>
                  <a:pt x="766" y="830"/>
                </a:cubicBezTo>
                <a:cubicBezTo>
                  <a:pt x="672" y="819"/>
                  <a:pt x="580" y="803"/>
                  <a:pt x="490" y="78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5" name="Freeform 27"/>
          <p:cNvSpPr/>
          <p:nvPr/>
        </p:nvSpPr>
        <p:spPr bwMode="auto">
          <a:xfrm>
            <a:off x="-856169" y="1922861"/>
            <a:ext cx="3166284" cy="2155031"/>
          </a:xfrm>
          <a:custGeom>
            <a:avLst/>
            <a:gdLst>
              <a:gd name="T0" fmla="*/ 11 w 1642"/>
              <a:gd name="T1" fmla="*/ 1116 h 1118"/>
              <a:gd name="T2" fmla="*/ 0 w 1642"/>
              <a:gd name="T3" fmla="*/ 1111 h 1118"/>
              <a:gd name="T4" fmla="*/ 1 w 1642"/>
              <a:gd name="T5" fmla="*/ 1110 h 1118"/>
              <a:gd name="T6" fmla="*/ 50 w 1642"/>
              <a:gd name="T7" fmla="*/ 1112 h 1118"/>
              <a:gd name="T8" fmla="*/ 154 w 1642"/>
              <a:gd name="T9" fmla="*/ 1062 h 1118"/>
              <a:gd name="T10" fmla="*/ 326 w 1642"/>
              <a:gd name="T11" fmla="*/ 949 h 1118"/>
              <a:gd name="T12" fmla="*/ 565 w 1642"/>
              <a:gd name="T13" fmla="*/ 776 h 1118"/>
              <a:gd name="T14" fmla="*/ 790 w 1642"/>
              <a:gd name="T15" fmla="*/ 607 h 1118"/>
              <a:gd name="T16" fmla="*/ 1148 w 1642"/>
              <a:gd name="T17" fmla="*/ 341 h 1118"/>
              <a:gd name="T18" fmla="*/ 1419 w 1642"/>
              <a:gd name="T19" fmla="*/ 147 h 1118"/>
              <a:gd name="T20" fmla="*/ 1642 w 1642"/>
              <a:gd name="T21" fmla="*/ 0 h 1118"/>
              <a:gd name="T22" fmla="*/ 1642 w 1642"/>
              <a:gd name="T23" fmla="*/ 1 h 1118"/>
              <a:gd name="T24" fmla="*/ 1419 w 1642"/>
              <a:gd name="T25" fmla="*/ 147 h 1118"/>
              <a:gd name="T26" fmla="*/ 1148 w 1642"/>
              <a:gd name="T27" fmla="*/ 341 h 1118"/>
              <a:gd name="T28" fmla="*/ 791 w 1642"/>
              <a:gd name="T29" fmla="*/ 608 h 1118"/>
              <a:gd name="T30" fmla="*/ 565 w 1642"/>
              <a:gd name="T31" fmla="*/ 776 h 1118"/>
              <a:gd name="T32" fmla="*/ 326 w 1642"/>
              <a:gd name="T33" fmla="*/ 950 h 1118"/>
              <a:gd name="T34" fmla="*/ 154 w 1642"/>
              <a:gd name="T35" fmla="*/ 1062 h 1118"/>
              <a:gd name="T36" fmla="*/ 50 w 1642"/>
              <a:gd name="T37" fmla="*/ 1113 h 1118"/>
              <a:gd name="T38" fmla="*/ 11 w 1642"/>
              <a:gd name="T39" fmla="*/ 1116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1118">
                <a:moveTo>
                  <a:pt x="11" y="1116"/>
                </a:moveTo>
                <a:cubicBezTo>
                  <a:pt x="6" y="1115"/>
                  <a:pt x="3" y="1113"/>
                  <a:pt x="0" y="1111"/>
                </a:cubicBezTo>
                <a:cubicBezTo>
                  <a:pt x="1" y="1110"/>
                  <a:pt x="1" y="1110"/>
                  <a:pt x="1" y="1110"/>
                </a:cubicBezTo>
                <a:cubicBezTo>
                  <a:pt x="10" y="1118"/>
                  <a:pt x="27" y="1118"/>
                  <a:pt x="50" y="1112"/>
                </a:cubicBezTo>
                <a:cubicBezTo>
                  <a:pt x="75" y="1104"/>
                  <a:pt x="108" y="1088"/>
                  <a:pt x="154" y="1062"/>
                </a:cubicBezTo>
                <a:cubicBezTo>
                  <a:pt x="200" y="1034"/>
                  <a:pt x="257" y="997"/>
                  <a:pt x="326" y="949"/>
                </a:cubicBezTo>
                <a:cubicBezTo>
                  <a:pt x="395" y="901"/>
                  <a:pt x="469" y="847"/>
                  <a:pt x="565" y="776"/>
                </a:cubicBezTo>
                <a:cubicBezTo>
                  <a:pt x="638" y="721"/>
                  <a:pt x="712" y="666"/>
                  <a:pt x="790" y="607"/>
                </a:cubicBezTo>
                <a:cubicBezTo>
                  <a:pt x="907" y="519"/>
                  <a:pt x="1027" y="429"/>
                  <a:pt x="1148" y="341"/>
                </a:cubicBezTo>
                <a:cubicBezTo>
                  <a:pt x="1248" y="267"/>
                  <a:pt x="1337" y="204"/>
                  <a:pt x="1419" y="147"/>
                </a:cubicBezTo>
                <a:cubicBezTo>
                  <a:pt x="1502" y="89"/>
                  <a:pt x="1575" y="41"/>
                  <a:pt x="1642" y="0"/>
                </a:cubicBezTo>
                <a:cubicBezTo>
                  <a:pt x="1642" y="1"/>
                  <a:pt x="1642" y="1"/>
                  <a:pt x="1642" y="1"/>
                </a:cubicBezTo>
                <a:cubicBezTo>
                  <a:pt x="1576" y="42"/>
                  <a:pt x="1503" y="90"/>
                  <a:pt x="1419" y="147"/>
                </a:cubicBezTo>
                <a:cubicBezTo>
                  <a:pt x="1337" y="204"/>
                  <a:pt x="1249" y="268"/>
                  <a:pt x="1148" y="341"/>
                </a:cubicBezTo>
                <a:cubicBezTo>
                  <a:pt x="1028" y="429"/>
                  <a:pt x="907" y="520"/>
                  <a:pt x="791" y="608"/>
                </a:cubicBezTo>
                <a:cubicBezTo>
                  <a:pt x="713" y="666"/>
                  <a:pt x="639" y="722"/>
                  <a:pt x="565" y="776"/>
                </a:cubicBezTo>
                <a:cubicBezTo>
                  <a:pt x="469" y="848"/>
                  <a:pt x="396" y="901"/>
                  <a:pt x="326" y="950"/>
                </a:cubicBezTo>
                <a:cubicBezTo>
                  <a:pt x="257" y="998"/>
                  <a:pt x="201" y="1035"/>
                  <a:pt x="154" y="1062"/>
                </a:cubicBezTo>
                <a:cubicBezTo>
                  <a:pt x="108" y="1089"/>
                  <a:pt x="76" y="1105"/>
                  <a:pt x="50" y="1113"/>
                </a:cubicBezTo>
                <a:cubicBezTo>
                  <a:pt x="34" y="1117"/>
                  <a:pt x="20" y="1118"/>
                  <a:pt x="11" y="11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6" name="Freeform 31"/>
          <p:cNvSpPr/>
          <p:nvPr/>
        </p:nvSpPr>
        <p:spPr bwMode="auto">
          <a:xfrm>
            <a:off x="3766438" y="-66674"/>
            <a:ext cx="595389" cy="258367"/>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7" name="Freeform 32"/>
          <p:cNvSpPr/>
          <p:nvPr/>
        </p:nvSpPr>
        <p:spPr bwMode="auto">
          <a:xfrm>
            <a:off x="3635452" y="-88104"/>
            <a:ext cx="726376" cy="382191"/>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8" name="Freeform 35"/>
          <p:cNvSpPr/>
          <p:nvPr/>
        </p:nvSpPr>
        <p:spPr bwMode="auto">
          <a:xfrm>
            <a:off x="3372290" y="-54769"/>
            <a:ext cx="989539" cy="78462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09" name="Freeform 37"/>
          <p:cNvSpPr/>
          <p:nvPr/>
        </p:nvSpPr>
        <p:spPr bwMode="auto">
          <a:xfrm>
            <a:off x="2310114" y="-23811"/>
            <a:ext cx="2051714" cy="1946671"/>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0" name="Freeform 38"/>
          <p:cNvSpPr/>
          <p:nvPr/>
        </p:nvSpPr>
        <p:spPr bwMode="auto">
          <a:xfrm>
            <a:off x="3284172" y="-23811"/>
            <a:ext cx="1077656" cy="1337072"/>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1" name="Freeform 39"/>
          <p:cNvSpPr/>
          <p:nvPr/>
        </p:nvSpPr>
        <p:spPr bwMode="auto">
          <a:xfrm>
            <a:off x="3926005" y="-23811"/>
            <a:ext cx="435825" cy="411956"/>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2" name="Freeform 44"/>
          <p:cNvSpPr/>
          <p:nvPr/>
        </p:nvSpPr>
        <p:spPr bwMode="auto">
          <a:xfrm>
            <a:off x="4361828" y="-23812"/>
            <a:ext cx="428681" cy="259556"/>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3" name="Freeform 45"/>
          <p:cNvSpPr/>
          <p:nvPr/>
        </p:nvSpPr>
        <p:spPr bwMode="auto">
          <a:xfrm>
            <a:off x="3766438" y="-91679"/>
            <a:ext cx="1024070" cy="32742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4" name="Freeform 46"/>
          <p:cNvSpPr/>
          <p:nvPr/>
        </p:nvSpPr>
        <p:spPr bwMode="auto">
          <a:xfrm>
            <a:off x="3635453" y="-103584"/>
            <a:ext cx="1155057" cy="397669"/>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5" name="Freeform 47"/>
          <p:cNvSpPr/>
          <p:nvPr/>
        </p:nvSpPr>
        <p:spPr bwMode="auto">
          <a:xfrm>
            <a:off x="1874289" y="235743"/>
            <a:ext cx="3000766" cy="4273155"/>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6" name="Freeform 48"/>
          <p:cNvSpPr/>
          <p:nvPr/>
        </p:nvSpPr>
        <p:spPr bwMode="auto">
          <a:xfrm>
            <a:off x="3383007" y="235744"/>
            <a:ext cx="1567066" cy="3500438"/>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7" name="Freeform 49"/>
          <p:cNvSpPr/>
          <p:nvPr/>
        </p:nvSpPr>
        <p:spPr bwMode="auto">
          <a:xfrm>
            <a:off x="3856936" y="235744"/>
            <a:ext cx="1114570" cy="2453880"/>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8" name="Freeform 52"/>
          <p:cNvSpPr/>
          <p:nvPr/>
        </p:nvSpPr>
        <p:spPr bwMode="auto">
          <a:xfrm>
            <a:off x="3372291" y="-101204"/>
            <a:ext cx="1418219" cy="831056"/>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19" name="Freeform 53"/>
          <p:cNvSpPr/>
          <p:nvPr/>
        </p:nvSpPr>
        <p:spPr bwMode="auto">
          <a:xfrm>
            <a:off x="4053416" y="235744"/>
            <a:ext cx="900230" cy="2702720"/>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0" name="Freeform 54"/>
          <p:cNvSpPr/>
          <p:nvPr/>
        </p:nvSpPr>
        <p:spPr bwMode="auto">
          <a:xfrm>
            <a:off x="3837887" y="64294"/>
            <a:ext cx="984774" cy="17145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1" name="Freeform 55"/>
          <p:cNvSpPr/>
          <p:nvPr/>
        </p:nvSpPr>
        <p:spPr bwMode="auto">
          <a:xfrm>
            <a:off x="2310116" y="235744"/>
            <a:ext cx="2480395" cy="1687116"/>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1" fmla="*/ 0 w 10000"/>
              <a:gd name="connsiteY0-2" fmla="*/ 10000 h 10000"/>
              <a:gd name="connsiteX1-3" fmla="*/ 0 w 10000"/>
              <a:gd name="connsiteY1-4" fmla="*/ 10000 h 10000"/>
              <a:gd name="connsiteX2-5" fmla="*/ 3818 w 10000"/>
              <a:gd name="connsiteY2-6" fmla="*/ 7314 h 10000"/>
              <a:gd name="connsiteX3-7" fmla="*/ 5544 w 10000"/>
              <a:gd name="connsiteY3-8" fmla="*/ 5886 h 10000"/>
              <a:gd name="connsiteX4-9" fmla="*/ 6322 w 10000"/>
              <a:gd name="connsiteY4-10" fmla="*/ 5166 h 10000"/>
              <a:gd name="connsiteX5-11" fmla="*/ 6547 w 10000"/>
              <a:gd name="connsiteY5-12" fmla="*/ 4960 h 10000"/>
              <a:gd name="connsiteX6-13" fmla="*/ 7030 w 10000"/>
              <a:gd name="connsiteY6-14" fmla="*/ 4469 h 10000"/>
              <a:gd name="connsiteX7-15" fmla="*/ 8227 w 10000"/>
              <a:gd name="connsiteY7-16" fmla="*/ 3131 h 10000"/>
              <a:gd name="connsiteX8-17" fmla="*/ 9121 w 10000"/>
              <a:gd name="connsiteY8-18" fmla="*/ 1920 h 10000"/>
              <a:gd name="connsiteX9-19" fmla="*/ 10000 w 10000"/>
              <a:gd name="connsiteY9-20" fmla="*/ 0 h 10000"/>
              <a:gd name="connsiteX10-21" fmla="*/ 10000 w 10000"/>
              <a:gd name="connsiteY10-22" fmla="*/ 0 h 10000"/>
              <a:gd name="connsiteX11-23" fmla="*/ 9121 w 10000"/>
              <a:gd name="connsiteY11-24" fmla="*/ 1931 h 10000"/>
              <a:gd name="connsiteX12-25" fmla="*/ 8235 w 10000"/>
              <a:gd name="connsiteY12-26" fmla="*/ 3131 h 10000"/>
              <a:gd name="connsiteX13-27" fmla="*/ 7030 w 10000"/>
              <a:gd name="connsiteY13-28" fmla="*/ 4469 h 10000"/>
              <a:gd name="connsiteX14-29" fmla="*/ 6555 w 10000"/>
              <a:gd name="connsiteY14-30" fmla="*/ 4971 h 10000"/>
              <a:gd name="connsiteX15-31" fmla="*/ 6322 w 10000"/>
              <a:gd name="connsiteY15-32" fmla="*/ 5177 h 10000"/>
              <a:gd name="connsiteX16-33" fmla="*/ 5544 w 10000"/>
              <a:gd name="connsiteY16-34" fmla="*/ 5886 h 10000"/>
              <a:gd name="connsiteX17-35" fmla="*/ 3818 w 10000"/>
              <a:gd name="connsiteY17-36" fmla="*/ 7326 h 10000"/>
              <a:gd name="connsiteX18-37" fmla="*/ 0 w 10000"/>
              <a:gd name="connsiteY18-38" fmla="*/ 10000 h 10000"/>
              <a:gd name="connsiteX0-39" fmla="*/ 0 w 10000"/>
              <a:gd name="connsiteY0-40" fmla="*/ 10000 h 10000"/>
              <a:gd name="connsiteX1-41" fmla="*/ 0 w 10000"/>
              <a:gd name="connsiteY1-42" fmla="*/ 10000 h 10000"/>
              <a:gd name="connsiteX2-43" fmla="*/ 3818 w 10000"/>
              <a:gd name="connsiteY2-44" fmla="*/ 7314 h 10000"/>
              <a:gd name="connsiteX3-45" fmla="*/ 5544 w 10000"/>
              <a:gd name="connsiteY3-46" fmla="*/ 5886 h 10000"/>
              <a:gd name="connsiteX4-47" fmla="*/ 6322 w 10000"/>
              <a:gd name="connsiteY4-48" fmla="*/ 5166 h 10000"/>
              <a:gd name="connsiteX5-49" fmla="*/ 6547 w 10000"/>
              <a:gd name="connsiteY5-50" fmla="*/ 4960 h 10000"/>
              <a:gd name="connsiteX6-51" fmla="*/ 7030 w 10000"/>
              <a:gd name="connsiteY6-52" fmla="*/ 4469 h 10000"/>
              <a:gd name="connsiteX7-53" fmla="*/ 8227 w 10000"/>
              <a:gd name="connsiteY7-54" fmla="*/ 3131 h 10000"/>
              <a:gd name="connsiteX8-55" fmla="*/ 9121 w 10000"/>
              <a:gd name="connsiteY8-56" fmla="*/ 1920 h 10000"/>
              <a:gd name="connsiteX9-57" fmla="*/ 10000 w 10000"/>
              <a:gd name="connsiteY9-58" fmla="*/ 0 h 10000"/>
              <a:gd name="connsiteX10-59" fmla="*/ 10000 w 10000"/>
              <a:gd name="connsiteY10-60" fmla="*/ 0 h 10000"/>
              <a:gd name="connsiteX11-61" fmla="*/ 9121 w 10000"/>
              <a:gd name="connsiteY11-62" fmla="*/ 1931 h 10000"/>
              <a:gd name="connsiteX12-63" fmla="*/ 8235 w 10000"/>
              <a:gd name="connsiteY12-64" fmla="*/ 3131 h 10000"/>
              <a:gd name="connsiteX13-65" fmla="*/ 7030 w 10000"/>
              <a:gd name="connsiteY13-66" fmla="*/ 4469 h 10000"/>
              <a:gd name="connsiteX14-67" fmla="*/ 6322 w 10000"/>
              <a:gd name="connsiteY14-68" fmla="*/ 5177 h 10000"/>
              <a:gd name="connsiteX15-69" fmla="*/ 5544 w 10000"/>
              <a:gd name="connsiteY15-70" fmla="*/ 5886 h 10000"/>
              <a:gd name="connsiteX16-71" fmla="*/ 3818 w 10000"/>
              <a:gd name="connsiteY16-72" fmla="*/ 7326 h 10000"/>
              <a:gd name="connsiteX17-73" fmla="*/ 0 w 10000"/>
              <a:gd name="connsiteY17-74" fmla="*/ 10000 h 10000"/>
              <a:gd name="connsiteX0-75" fmla="*/ 0 w 10000"/>
              <a:gd name="connsiteY0-76" fmla="*/ 10000 h 10000"/>
              <a:gd name="connsiteX1-77" fmla="*/ 0 w 10000"/>
              <a:gd name="connsiteY1-78" fmla="*/ 10000 h 10000"/>
              <a:gd name="connsiteX2-79" fmla="*/ 3818 w 10000"/>
              <a:gd name="connsiteY2-80" fmla="*/ 7314 h 10000"/>
              <a:gd name="connsiteX3-81" fmla="*/ 5544 w 10000"/>
              <a:gd name="connsiteY3-82" fmla="*/ 5886 h 10000"/>
              <a:gd name="connsiteX4-83" fmla="*/ 6322 w 10000"/>
              <a:gd name="connsiteY4-84" fmla="*/ 5166 h 10000"/>
              <a:gd name="connsiteX5-85" fmla="*/ 7030 w 10000"/>
              <a:gd name="connsiteY5-86" fmla="*/ 4469 h 10000"/>
              <a:gd name="connsiteX6-87" fmla="*/ 8227 w 10000"/>
              <a:gd name="connsiteY6-88" fmla="*/ 3131 h 10000"/>
              <a:gd name="connsiteX7-89" fmla="*/ 9121 w 10000"/>
              <a:gd name="connsiteY7-90" fmla="*/ 1920 h 10000"/>
              <a:gd name="connsiteX8-91" fmla="*/ 10000 w 10000"/>
              <a:gd name="connsiteY8-92" fmla="*/ 0 h 10000"/>
              <a:gd name="connsiteX9-93" fmla="*/ 10000 w 10000"/>
              <a:gd name="connsiteY9-94" fmla="*/ 0 h 10000"/>
              <a:gd name="connsiteX10-95" fmla="*/ 9121 w 10000"/>
              <a:gd name="connsiteY10-96" fmla="*/ 1931 h 10000"/>
              <a:gd name="connsiteX11-97" fmla="*/ 8235 w 10000"/>
              <a:gd name="connsiteY11-98" fmla="*/ 3131 h 10000"/>
              <a:gd name="connsiteX12-99" fmla="*/ 7030 w 10000"/>
              <a:gd name="connsiteY12-100" fmla="*/ 4469 h 10000"/>
              <a:gd name="connsiteX13-101" fmla="*/ 6322 w 10000"/>
              <a:gd name="connsiteY13-102" fmla="*/ 5177 h 10000"/>
              <a:gd name="connsiteX14-103" fmla="*/ 5544 w 10000"/>
              <a:gd name="connsiteY14-104" fmla="*/ 5886 h 10000"/>
              <a:gd name="connsiteX15-105" fmla="*/ 3818 w 10000"/>
              <a:gd name="connsiteY15-106" fmla="*/ 7326 h 10000"/>
              <a:gd name="connsiteX16-107" fmla="*/ 0 w 10000"/>
              <a:gd name="connsiteY16-108"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2" name="Freeform 56"/>
          <p:cNvSpPr/>
          <p:nvPr/>
        </p:nvSpPr>
        <p:spPr bwMode="auto">
          <a:xfrm>
            <a:off x="3284172" y="235744"/>
            <a:ext cx="1506337" cy="1077517"/>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3" name="Freeform 57"/>
          <p:cNvSpPr/>
          <p:nvPr/>
        </p:nvSpPr>
        <p:spPr bwMode="auto">
          <a:xfrm>
            <a:off x="3926003" y="76202"/>
            <a:ext cx="864506" cy="311943"/>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4" name="Freeform 61"/>
          <p:cNvSpPr/>
          <p:nvPr/>
        </p:nvSpPr>
        <p:spPr bwMode="auto">
          <a:xfrm>
            <a:off x="4790509" y="235745"/>
            <a:ext cx="172663" cy="694135"/>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5" name="Freeform 62"/>
          <p:cNvSpPr/>
          <p:nvPr/>
        </p:nvSpPr>
        <p:spPr bwMode="auto">
          <a:xfrm>
            <a:off x="4361830" y="-39290"/>
            <a:ext cx="600153" cy="969169"/>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6" name="Freeform 63"/>
          <p:cNvSpPr/>
          <p:nvPr/>
        </p:nvSpPr>
        <p:spPr bwMode="auto">
          <a:xfrm>
            <a:off x="3766438" y="-172640"/>
            <a:ext cx="1195544" cy="1102519"/>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7" name="Freeform 64"/>
          <p:cNvSpPr/>
          <p:nvPr/>
        </p:nvSpPr>
        <p:spPr bwMode="auto">
          <a:xfrm>
            <a:off x="3635454" y="-201217"/>
            <a:ext cx="1326528" cy="113109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8" name="Freeform 65"/>
          <p:cNvSpPr/>
          <p:nvPr/>
        </p:nvSpPr>
        <p:spPr bwMode="auto">
          <a:xfrm>
            <a:off x="531089" y="929878"/>
            <a:ext cx="4421367" cy="3612357"/>
          </a:xfrm>
          <a:custGeom>
            <a:avLst/>
            <a:gdLst>
              <a:gd name="T0" fmla="*/ 0 w 2293"/>
              <a:gd name="T1" fmla="*/ 1866 h 1874"/>
              <a:gd name="T2" fmla="*/ 0 w 2293"/>
              <a:gd name="T3" fmla="*/ 1865 h 1874"/>
              <a:gd name="T4" fmla="*/ 360 w 2293"/>
              <a:gd name="T5" fmla="*/ 1851 h 1874"/>
              <a:gd name="T6" fmla="*/ 770 w 2293"/>
              <a:gd name="T7" fmla="*/ 1748 h 1874"/>
              <a:gd name="T8" fmla="*/ 1586 w 2293"/>
              <a:gd name="T9" fmla="*/ 1274 h 1874"/>
              <a:gd name="T10" fmla="*/ 2129 w 2293"/>
              <a:gd name="T11" fmla="*/ 607 h 1874"/>
              <a:gd name="T12" fmla="*/ 2292 w 2293"/>
              <a:gd name="T13" fmla="*/ 0 h 1874"/>
              <a:gd name="T14" fmla="*/ 2293 w 2293"/>
              <a:gd name="T15" fmla="*/ 0 h 1874"/>
              <a:gd name="T16" fmla="*/ 2130 w 2293"/>
              <a:gd name="T17" fmla="*/ 607 h 1874"/>
              <a:gd name="T18" fmla="*/ 1586 w 2293"/>
              <a:gd name="T19" fmla="*/ 1275 h 1874"/>
              <a:gd name="T20" fmla="*/ 770 w 2293"/>
              <a:gd name="T21" fmla="*/ 1748 h 1874"/>
              <a:gd name="T22" fmla="*/ 360 w 2293"/>
              <a:gd name="T23" fmla="*/ 1852 h 1874"/>
              <a:gd name="T24" fmla="*/ 0 w 2293"/>
              <a:gd name="T25" fmla="*/ 1866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3" h="1874">
                <a:moveTo>
                  <a:pt x="0" y="1866"/>
                </a:moveTo>
                <a:cubicBezTo>
                  <a:pt x="0" y="1865"/>
                  <a:pt x="0" y="1865"/>
                  <a:pt x="0" y="1865"/>
                </a:cubicBezTo>
                <a:cubicBezTo>
                  <a:pt x="113" y="1873"/>
                  <a:pt x="235" y="1869"/>
                  <a:pt x="360" y="1851"/>
                </a:cubicBezTo>
                <a:cubicBezTo>
                  <a:pt x="496" y="1831"/>
                  <a:pt x="634" y="1796"/>
                  <a:pt x="770" y="1748"/>
                </a:cubicBezTo>
                <a:cubicBezTo>
                  <a:pt x="1061" y="1644"/>
                  <a:pt x="1343" y="1481"/>
                  <a:pt x="1586" y="1274"/>
                </a:cubicBezTo>
                <a:cubicBezTo>
                  <a:pt x="1818" y="1076"/>
                  <a:pt x="2006" y="845"/>
                  <a:pt x="2129" y="607"/>
                </a:cubicBezTo>
                <a:cubicBezTo>
                  <a:pt x="2235" y="402"/>
                  <a:pt x="2291" y="192"/>
                  <a:pt x="2292" y="0"/>
                </a:cubicBezTo>
                <a:cubicBezTo>
                  <a:pt x="2293" y="0"/>
                  <a:pt x="2293" y="0"/>
                  <a:pt x="2293" y="0"/>
                </a:cubicBezTo>
                <a:cubicBezTo>
                  <a:pt x="2292" y="192"/>
                  <a:pt x="2236" y="402"/>
                  <a:pt x="2130" y="607"/>
                </a:cubicBezTo>
                <a:cubicBezTo>
                  <a:pt x="2007" y="846"/>
                  <a:pt x="1819" y="1077"/>
                  <a:pt x="1586" y="1275"/>
                </a:cubicBezTo>
                <a:cubicBezTo>
                  <a:pt x="1343" y="1481"/>
                  <a:pt x="1061" y="1645"/>
                  <a:pt x="770" y="1748"/>
                </a:cubicBezTo>
                <a:cubicBezTo>
                  <a:pt x="634" y="1797"/>
                  <a:pt x="496" y="1832"/>
                  <a:pt x="360" y="1852"/>
                </a:cubicBezTo>
                <a:cubicBezTo>
                  <a:pt x="235" y="1870"/>
                  <a:pt x="113" y="1874"/>
                  <a:pt x="0" y="186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29" name="Freeform 66"/>
          <p:cNvSpPr/>
          <p:nvPr/>
        </p:nvSpPr>
        <p:spPr bwMode="auto">
          <a:xfrm>
            <a:off x="1874288" y="929878"/>
            <a:ext cx="3078167" cy="3577829"/>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0" name="Freeform 67"/>
          <p:cNvSpPr/>
          <p:nvPr/>
        </p:nvSpPr>
        <p:spPr bwMode="auto">
          <a:xfrm>
            <a:off x="3383008" y="929879"/>
            <a:ext cx="1569448" cy="2806305"/>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1" name="Freeform 68"/>
          <p:cNvSpPr/>
          <p:nvPr/>
        </p:nvSpPr>
        <p:spPr bwMode="auto">
          <a:xfrm>
            <a:off x="3856938" y="929878"/>
            <a:ext cx="1095517" cy="1759744"/>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2" name="Freeform 69"/>
          <p:cNvSpPr/>
          <p:nvPr/>
        </p:nvSpPr>
        <p:spPr bwMode="auto">
          <a:xfrm>
            <a:off x="4053416" y="929879"/>
            <a:ext cx="899039" cy="2006204"/>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3" name="Freeform 70"/>
          <p:cNvSpPr/>
          <p:nvPr/>
        </p:nvSpPr>
        <p:spPr bwMode="auto">
          <a:xfrm>
            <a:off x="3837883" y="198834"/>
            <a:ext cx="1114570" cy="73104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4" name="Freeform 71"/>
          <p:cNvSpPr/>
          <p:nvPr/>
        </p:nvSpPr>
        <p:spPr bwMode="auto">
          <a:xfrm>
            <a:off x="2310115" y="929879"/>
            <a:ext cx="2642341" cy="994172"/>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5" name="Freeform 72"/>
          <p:cNvSpPr/>
          <p:nvPr/>
        </p:nvSpPr>
        <p:spPr bwMode="auto">
          <a:xfrm>
            <a:off x="3284173" y="762000"/>
            <a:ext cx="1675428" cy="551260"/>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sp>
        <p:nvSpPr>
          <p:cNvPr id="136" name="Freeform 73"/>
          <p:cNvSpPr/>
          <p:nvPr/>
        </p:nvSpPr>
        <p:spPr bwMode="auto">
          <a:xfrm>
            <a:off x="3924812" y="110728"/>
            <a:ext cx="1034787" cy="81915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ln>
        </p:spPr>
        <p:txBody>
          <a:bodyPr vert="horz" wrap="square" lIns="68579" tIns="34290" rIns="68579" bIns="34290" numCol="1" anchor="t" anchorCtr="0" compatLnSpc="1"/>
          <a:lstStyle/>
          <a:p>
            <a:endParaRPr lang="zh-CN" altLang="en-US"/>
          </a:p>
        </p:txBody>
      </p:sp>
      <p:grpSp>
        <p:nvGrpSpPr>
          <p:cNvPr id="137" name="组合 136"/>
          <p:cNvGrpSpPr/>
          <p:nvPr/>
        </p:nvGrpSpPr>
        <p:grpSpPr>
          <a:xfrm>
            <a:off x="1116350" y="1525358"/>
            <a:ext cx="1728225" cy="1728001"/>
            <a:chOff x="1827622" y="1343919"/>
            <a:chExt cx="2304000" cy="2304000"/>
          </a:xfrm>
        </p:grpSpPr>
        <p:sp>
          <p:nvSpPr>
            <p:cNvPr id="138" name="椭圆 13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3659251" y="2481429"/>
            <a:ext cx="378090" cy="378042"/>
            <a:chOff x="1827622" y="1343919"/>
            <a:chExt cx="2304000" cy="2304000"/>
          </a:xfrm>
        </p:grpSpPr>
        <p:sp>
          <p:nvSpPr>
            <p:cNvPr id="142" name="椭圆 141"/>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同心圆 143"/>
          <p:cNvSpPr/>
          <p:nvPr/>
        </p:nvSpPr>
        <p:spPr>
          <a:xfrm>
            <a:off x="3467448" y="14145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5" name="同心圆 144"/>
          <p:cNvSpPr/>
          <p:nvPr/>
        </p:nvSpPr>
        <p:spPr>
          <a:xfrm>
            <a:off x="4127234" y="1186450"/>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6" name="同心圆 145"/>
          <p:cNvSpPr/>
          <p:nvPr/>
        </p:nvSpPr>
        <p:spPr>
          <a:xfrm>
            <a:off x="3792149" y="150020"/>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7" name="同心圆 146"/>
          <p:cNvSpPr/>
          <p:nvPr/>
        </p:nvSpPr>
        <p:spPr>
          <a:xfrm>
            <a:off x="4478167" y="36433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a:solidFill>
                <a:schemeClr val="tx1"/>
              </a:solidFill>
            </a:endParaRPr>
          </a:p>
        </p:txBody>
      </p:sp>
      <p:sp>
        <p:nvSpPr>
          <p:cNvPr id="148" name="同心圆 147"/>
          <p:cNvSpPr/>
          <p:nvPr/>
        </p:nvSpPr>
        <p:spPr>
          <a:xfrm>
            <a:off x="4003623" y="2866052"/>
            <a:ext cx="134339" cy="134323"/>
          </a:xfrm>
          <a:prstGeom prst="donut">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149" name="同心圆 148"/>
          <p:cNvSpPr/>
          <p:nvPr/>
        </p:nvSpPr>
        <p:spPr>
          <a:xfrm>
            <a:off x="1840460" y="4415652"/>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sp>
        <p:nvSpPr>
          <p:cNvPr id="150" name="同心圆 149"/>
          <p:cNvSpPr/>
          <p:nvPr/>
        </p:nvSpPr>
        <p:spPr>
          <a:xfrm>
            <a:off x="473445" y="4457919"/>
            <a:ext cx="134339" cy="134323"/>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9" tIns="34290" rIns="68579" bIns="34290" numCol="1" spcCol="0" rtlCol="0" fromWordArt="0" anchor="ctr" anchorCtr="0" forceAA="0" compatLnSpc="1">
            <a:noAutofit/>
          </a:bodyPr>
          <a:lstStyle/>
          <a:p>
            <a:pPr algn="ctr"/>
            <a:endParaRPr lang="zh-CN" altLang="en-US">
              <a:solidFill>
                <a:schemeClr val="tx1"/>
              </a:solidFill>
            </a:endParaRPr>
          </a:p>
        </p:txBody>
      </p:sp>
      <p:grpSp>
        <p:nvGrpSpPr>
          <p:cNvPr id="151" name="组合 150"/>
          <p:cNvGrpSpPr/>
          <p:nvPr/>
        </p:nvGrpSpPr>
        <p:grpSpPr>
          <a:xfrm>
            <a:off x="4761028" y="701261"/>
            <a:ext cx="378090" cy="378042"/>
            <a:chOff x="1827622" y="1343919"/>
            <a:chExt cx="2304000" cy="2304000"/>
          </a:xfrm>
          <a:solidFill>
            <a:schemeClr val="accent1"/>
          </a:solidFill>
        </p:grpSpPr>
        <p:sp>
          <p:nvSpPr>
            <p:cNvPr id="152" name="椭圆 151"/>
            <p:cNvSpPr/>
            <p:nvPr/>
          </p:nvSpPr>
          <p:spPr>
            <a:xfrm>
              <a:off x="1827622" y="1343919"/>
              <a:ext cx="2304000" cy="2304000"/>
            </a:xfrm>
            <a:prstGeom prst="ellipse">
              <a:avLst/>
            </a:prstGeom>
            <a:grp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p:cNvGrpSpPr/>
          <p:nvPr/>
        </p:nvGrpSpPr>
        <p:grpSpPr>
          <a:xfrm>
            <a:off x="4289122" y="1994280"/>
            <a:ext cx="378090" cy="378042"/>
            <a:chOff x="1827622" y="1343919"/>
            <a:chExt cx="2304000" cy="2304000"/>
          </a:xfrm>
        </p:grpSpPr>
        <p:sp>
          <p:nvSpPr>
            <p:cNvPr id="155" name="椭圆 154"/>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p:cNvGrpSpPr/>
          <p:nvPr/>
        </p:nvGrpSpPr>
        <p:grpSpPr>
          <a:xfrm>
            <a:off x="3525544" y="3215283"/>
            <a:ext cx="378090" cy="378042"/>
            <a:chOff x="1827622" y="1343919"/>
            <a:chExt cx="2304000" cy="2304000"/>
          </a:xfrm>
        </p:grpSpPr>
        <p:sp>
          <p:nvSpPr>
            <p:cNvPr id="158" name="椭圆 157"/>
            <p:cNvSpPr/>
            <p:nvPr/>
          </p:nvSpPr>
          <p:spPr>
            <a:xfrm>
              <a:off x="1827622" y="1343919"/>
              <a:ext cx="2304000" cy="23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3042152" y="554084"/>
            <a:ext cx="559634" cy="559563"/>
            <a:chOff x="1827622" y="1343919"/>
            <a:chExt cx="2304000" cy="2304000"/>
          </a:xfrm>
        </p:grpSpPr>
        <p:sp>
          <p:nvSpPr>
            <p:cNvPr id="161" name="椭圆 16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877481" y="1393778"/>
              <a:ext cx="2204282" cy="2204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TextBox 42"/>
          <p:cNvSpPr txBox="1"/>
          <p:nvPr/>
        </p:nvSpPr>
        <p:spPr>
          <a:xfrm>
            <a:off x="5139055" y="1146810"/>
            <a:ext cx="4769485" cy="1076325"/>
          </a:xfrm>
          <a:prstGeom prst="rect">
            <a:avLst/>
          </a:prstGeom>
          <a:noFill/>
        </p:spPr>
        <p:txBody>
          <a:bodyPr wrap="square" rtlCol="0">
            <a:spAutoFit/>
            <a:scene3d>
              <a:camera prst="orthographicFront"/>
              <a:lightRig rig="threePt" dir="t"/>
            </a:scene3d>
          </a:bodyPr>
          <a:lstStyle/>
          <a:p>
            <a:pPr algn="l"/>
            <a:r>
              <a:rPr lang="en-US"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土地增值税</a:t>
            </a:r>
            <a:endParaRPr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endParaRPr>
          </a:p>
          <a:p>
            <a:pPr algn="l"/>
            <a:r>
              <a:rPr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en-US"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政策适用分析</a:t>
            </a:r>
            <a:endParaRPr sz="3200" b="1" dirty="0" smtClean="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endParaRPr>
          </a:p>
        </p:txBody>
      </p:sp>
      <p:cxnSp>
        <p:nvCxnSpPr>
          <p:cNvPr id="172" name="直接连接符 171"/>
          <p:cNvCxnSpPr/>
          <p:nvPr/>
        </p:nvCxnSpPr>
        <p:spPr>
          <a:xfrm>
            <a:off x="5057842" y="2284413"/>
            <a:ext cx="3829973" cy="0"/>
          </a:xfrm>
          <a:prstGeom prst="line">
            <a:avLst/>
          </a:prstGeom>
          <a:noFill/>
          <a:ln w="28575" cap="flat" cmpd="sng" algn="ctr">
            <a:solidFill>
              <a:srgbClr val="003466"/>
            </a:solidFill>
            <a:prstDash val="solid"/>
          </a:ln>
          <a:effectLst/>
        </p:spPr>
      </p:cxnSp>
      <p:sp>
        <p:nvSpPr>
          <p:cNvPr id="174" name="文本框 2"/>
          <p:cNvSpPr txBox="1"/>
          <p:nvPr/>
        </p:nvSpPr>
        <p:spPr>
          <a:xfrm>
            <a:off x="6306542" y="3337669"/>
            <a:ext cx="1207770" cy="398780"/>
          </a:xfrm>
          <a:prstGeom prst="rect">
            <a:avLst/>
          </a:prstGeom>
          <a:noFill/>
        </p:spPr>
        <p:txBody>
          <a:bodyPr wrap="none" rtlCol="0">
            <a:spAutoFit/>
          </a:bodyPr>
          <a:lstStyle/>
          <a:p>
            <a:r>
              <a:rPr lang="zh-CN" altLang="en-US" sz="2000" b="1" dirty="0" smtClean="0">
                <a:latin typeface="方正小标宋简体" panose="02000000000000000000" charset="-122"/>
                <a:ea typeface="方正小标宋简体" panose="02000000000000000000" charset="-122"/>
                <a:cs typeface="方正小标宋简体" panose="02000000000000000000" charset="-122"/>
              </a:rPr>
              <a:t>汪  啸  龙</a:t>
            </a:r>
            <a:endParaRPr lang="zh-CN" altLang="en-US" sz="2000" b="1" dirty="0">
              <a:latin typeface="方正小标宋简体" panose="02000000000000000000" charset="-122"/>
              <a:ea typeface="方正小标宋简体" panose="02000000000000000000" charset="-122"/>
              <a:cs typeface="方正小标宋简体" panose="02000000000000000000" charset="-122"/>
            </a:endParaRPr>
          </a:p>
        </p:txBody>
      </p:sp>
      <p:sp>
        <p:nvSpPr>
          <p:cNvPr id="175" name="文本框 27"/>
          <p:cNvSpPr txBox="1"/>
          <p:nvPr/>
        </p:nvSpPr>
        <p:spPr>
          <a:xfrm>
            <a:off x="5930126" y="3883129"/>
            <a:ext cx="1960880" cy="398780"/>
          </a:xfrm>
          <a:prstGeom prst="rect">
            <a:avLst/>
          </a:prstGeom>
          <a:noFill/>
        </p:spPr>
        <p:txBody>
          <a:bodyPr wrap="none" rtlCol="0">
            <a:spAutoFit/>
          </a:bodyPr>
          <a:lstStyle/>
          <a:p>
            <a:r>
              <a:rPr lang="zh-CN" altLang="en-US" sz="2000" b="1" dirty="0" smtClean="0">
                <a:latin typeface="方正小标宋简体" panose="02000000000000000000" charset="-122"/>
                <a:ea typeface="方正小标宋简体" panose="02000000000000000000" charset="-122"/>
                <a:cs typeface="方正小标宋简体" panose="02000000000000000000" charset="-122"/>
              </a:rPr>
              <a:t>财产和行为税处</a:t>
            </a:r>
            <a:endParaRPr lang="zh-CN" altLang="en-US" sz="1400" dirty="0">
              <a:latin typeface="微软雅黑" panose="020B0503020204020204" pitchFamily="34" charset="-122"/>
              <a:ea typeface="微软雅黑" panose="020B0503020204020204" pitchFamily="34" charset="-122"/>
            </a:endParaRPr>
          </a:p>
        </p:txBody>
      </p:sp>
      <p:sp>
        <p:nvSpPr>
          <p:cNvPr id="177" name="直角三角形 176"/>
          <p:cNvSpPr/>
          <p:nvPr/>
        </p:nvSpPr>
        <p:spPr>
          <a:xfrm flipH="1">
            <a:off x="7812360" y="4008411"/>
            <a:ext cx="1336316" cy="1155642"/>
          </a:xfrm>
          <a:prstGeom prst="rtTriangle">
            <a:avLst/>
          </a:prstGeom>
          <a:solidFill>
            <a:srgbClr val="00346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pic>
        <p:nvPicPr>
          <p:cNvPr id="87" name="Picture 150" descr="05"/>
          <p:cNvPicPr>
            <a:picLocks noChangeAspect="1" noChangeArrowheads="1"/>
          </p:cNvPicPr>
          <p:nvPr/>
        </p:nvPicPr>
        <p:blipFill>
          <a:blip r:embed="rId1" cstate="print"/>
          <a:srcRect l="20464" t="14592" r="16528" b="13185"/>
          <a:stretch>
            <a:fillRect/>
          </a:stretch>
        </p:blipFill>
        <p:spPr bwMode="auto">
          <a:xfrm>
            <a:off x="1331640" y="1779662"/>
            <a:ext cx="1224136" cy="115212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lang="en-US" altLang="zh-CN" kern="0" noProof="0" smtClean="0">
              <a:ln>
                <a:noFill/>
              </a:ln>
              <a:solidFill>
                <a:schemeClr val="tx1"/>
              </a:solidFill>
              <a:effectLst/>
              <a:uLnTx/>
              <a:uFillTx/>
              <a:sym typeface="+mn-ea"/>
            </a:endParaRPr>
          </a:p>
        </p:txBody>
      </p:sp>
      <p:sp>
        <p:nvSpPr>
          <p:cNvPr id="7" name="文本框 6"/>
          <p:cNvSpPr txBox="1"/>
          <p:nvPr/>
        </p:nvSpPr>
        <p:spPr>
          <a:xfrm>
            <a:off x="3314700" y="931545"/>
            <a:ext cx="5322570" cy="3692525"/>
          </a:xfrm>
          <a:prstGeom prst="rect">
            <a:avLst/>
          </a:prstGeom>
          <a:noFill/>
        </p:spPr>
        <p:txBody>
          <a:bodyPr wrap="square" rtlCol="0">
            <a:spAutoFit/>
          </a:bodyPr>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“建成后无偿移交给政府、公用事业单位”，可以按以下原则之一确认：</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（1）纳税人建设的公共配套设施产权无偿移交给政府、公用事业单位用于非营利性社会公共事业，取得政府、公用事业单位已接收的书面说明或者移交单等相关证明资料。</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2）纳税人建设的公共配套设施应由政府、公用事业单位接收，但因政府、公用事业单位原因不能接收或未及时接收，取得接收单位或者政府主管部门关于相关设施确属公共配套设施以及不接收或未及时接收的书面说明。</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chemeClr val="tx1">
                    <a:lumMod val="75000"/>
                    <a:lumOff val="25000"/>
                  </a:schemeClr>
                </a:solidFill>
                <a:latin typeface="楷体" panose="02010609060101010101" pitchFamily="49" charset="-122"/>
                <a:ea typeface="楷体" panose="02010609060101010101" pitchFamily="49" charset="-122"/>
              </a:rPr>
              <a:t>（3）</a:t>
            </a:r>
            <a:r>
              <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依法配建并经人防主管部门验收合格的人防工程。</a:t>
            </a:r>
            <a:endParaRPr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lang="en-US" altLang="zh-CN" kern="0" noProof="0" smtClean="0">
              <a:ln>
                <a:noFill/>
              </a:ln>
              <a:solidFill>
                <a:schemeClr val="tx1"/>
              </a:solidFill>
              <a:effectLst/>
              <a:uLnTx/>
              <a:uFillTx/>
              <a:sym typeface="+mn-ea"/>
            </a:endParaRPr>
          </a:p>
        </p:txBody>
      </p:sp>
      <p:sp>
        <p:nvSpPr>
          <p:cNvPr id="7" name="文本框 6"/>
          <p:cNvSpPr txBox="1"/>
          <p:nvPr/>
        </p:nvSpPr>
        <p:spPr>
          <a:xfrm>
            <a:off x="3712845" y="1485900"/>
            <a:ext cx="4787900" cy="1938020"/>
          </a:xfrm>
          <a:prstGeom prst="rect">
            <a:avLst/>
          </a:prstGeom>
          <a:noFill/>
        </p:spPr>
        <p:txBody>
          <a:bodyPr wrap="square" rtlCol="0">
            <a:spAutoFit/>
          </a:bodyPr>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sz="20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房地产开发企业通过长期租赁方式</a:t>
            </a:r>
            <a:r>
              <a:rPr sz="2000" b="1" dirty="0">
                <a:solidFill>
                  <a:schemeClr val="tx1">
                    <a:lumMod val="75000"/>
                    <a:lumOff val="25000"/>
                  </a:schemeClr>
                </a:solidFill>
                <a:latin typeface="楷体" panose="02010609060101010101" pitchFamily="49" charset="-122"/>
                <a:ea typeface="楷体" panose="02010609060101010101" pitchFamily="49" charset="-122"/>
              </a:rPr>
              <a:t>取得收益的，不符合土地增值税征税范围，不符合公共配套设施规定，其对应的成本费用不得扣除</a:t>
            </a:r>
            <a:r>
              <a:rPr sz="20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（包含土地成本和开发成本，其中开发成本无法明确区分的按照建筑面积比例剔除）。</a:t>
            </a:r>
            <a:endParaRPr sz="20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lang="en-US" altLang="zh-CN" kern="0" noProof="0" smtClean="0">
              <a:ln>
                <a:noFill/>
              </a:ln>
              <a:solidFill>
                <a:schemeClr val="tx1"/>
              </a:solidFill>
              <a:effectLst/>
              <a:uLnTx/>
              <a:uFillTx/>
              <a:sym typeface="+mn-ea"/>
            </a:endParaRPr>
          </a:p>
        </p:txBody>
      </p:sp>
      <p:sp>
        <p:nvSpPr>
          <p:cNvPr id="7" name="文本框 6"/>
          <p:cNvSpPr txBox="1"/>
          <p:nvPr/>
        </p:nvSpPr>
        <p:spPr>
          <a:xfrm>
            <a:off x="3292475" y="1021080"/>
            <a:ext cx="5322570" cy="3415030"/>
          </a:xfrm>
          <a:prstGeom prst="rect">
            <a:avLst/>
          </a:prstGeom>
          <a:noFill/>
        </p:spPr>
        <p:txBody>
          <a:bodyPr wrap="square" rtlCol="0">
            <a:spAutoFit/>
          </a:bodyPr>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1）公共配套设施符合土地增值税条例及其实施细则规定的需要归集成本费用后进行再分摊。对于符合（国税发〔2006〕187号）规定“建成后有偿转让的，应计算收入，并准予扣除成本、费用”的，不属于公共配套设施。其中：</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endParaRPr lang="en-US"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rgbClr val="FF0000"/>
                </a:solidFill>
                <a:latin typeface="楷体" panose="02010609060101010101" pitchFamily="49" charset="-122"/>
                <a:ea typeface="楷体" panose="02010609060101010101" pitchFamily="49" charset="-122"/>
              </a:rPr>
              <a:t> </a:t>
            </a:r>
            <a:r>
              <a:rPr b="1" dirty="0">
                <a:solidFill>
                  <a:srgbClr val="FF0000"/>
                </a:solidFill>
                <a:latin typeface="楷体" panose="02010609060101010101" pitchFamily="49" charset="-122"/>
                <a:ea typeface="楷体" panose="02010609060101010101" pitchFamily="49" charset="-122"/>
              </a:rPr>
              <a:t>如果</a:t>
            </a:r>
            <a:r>
              <a:rPr b="1" dirty="0">
                <a:solidFill>
                  <a:schemeClr val="tx1">
                    <a:lumMod val="75000"/>
                    <a:lumOff val="25000"/>
                  </a:schemeClr>
                </a:solidFill>
                <a:latin typeface="楷体" panose="02010609060101010101" pitchFamily="49" charset="-122"/>
                <a:ea typeface="楷体" panose="02010609060101010101" pitchFamily="49" charset="-122"/>
              </a:rPr>
              <a:t>不动产权证首次登记在房地产开发企业名下的，按照开发商品处理；</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b="1" dirty="0">
                <a:solidFill>
                  <a:schemeClr val="tx1">
                    <a:lumMod val="75000"/>
                    <a:lumOff val="25000"/>
                  </a:schemeClr>
                </a:solidFill>
                <a:latin typeface="楷体" panose="02010609060101010101" pitchFamily="49" charset="-122"/>
                <a:ea typeface="楷体" panose="02010609060101010101" pitchFamily="49" charset="-122"/>
              </a:rPr>
              <a:t> </a:t>
            </a:r>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rgbClr val="FF0000"/>
                </a:solidFill>
                <a:latin typeface="楷体" panose="02010609060101010101" pitchFamily="49" charset="-122"/>
                <a:ea typeface="楷体" panose="02010609060101010101" pitchFamily="49" charset="-122"/>
              </a:rPr>
              <a:t>如果</a:t>
            </a:r>
            <a:r>
              <a:rPr b="1" dirty="0">
                <a:solidFill>
                  <a:schemeClr val="tx1">
                    <a:lumMod val="75000"/>
                    <a:lumOff val="25000"/>
                  </a:schemeClr>
                </a:solidFill>
                <a:latin typeface="楷体" panose="02010609060101010101" pitchFamily="49" charset="-122"/>
                <a:ea typeface="楷体" panose="02010609060101010101" pitchFamily="49" charset="-122"/>
              </a:rPr>
              <a:t>不动产权证首次登记在政府指定机构等名下的，则不分摊土地成本，相关与该设施有关的成本费用（开发成本，不能准确区分的按照建筑面积方法分摊归集）不予扣除。</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9"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89" y="2418080"/>
            <a:ext cx="4778038" cy="2725108"/>
          </a:xfrm>
          <a:prstGeom prst="rect">
            <a:avLst/>
          </a:prstGeom>
        </p:spPr>
      </p:pic>
      <p:sp>
        <p:nvSpPr>
          <p:cNvPr id="104" name="TextBox 19"/>
          <p:cNvSpPr txBox="1"/>
          <p:nvPr/>
        </p:nvSpPr>
        <p:spPr>
          <a:xfrm>
            <a:off x="962025" y="530225"/>
            <a:ext cx="7149465" cy="830580"/>
          </a:xfrm>
          <a:prstGeom prst="rect">
            <a:avLst/>
          </a:prstGeom>
          <a:noFill/>
        </p:spPr>
        <p:txBody>
          <a:bodyPr wrap="square" lIns="0" tIns="0" rIns="0" bIns="0" rtlCol="0">
            <a:spAutoFit/>
          </a:bodyPr>
          <a:p>
            <a:pPr fontAlgn="auto">
              <a:lnSpc>
                <a:spcPct val="100000"/>
              </a:lnSpc>
            </a:pPr>
            <a:r>
              <a:rPr lang="en-US" sz="16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举例：清算单位A总建筑面积10000平方，含幼儿园3000平方，其中幼儿园建成后政府以0.5万元每平方支付给房地产开发企业。清算单位A土地成本为1亿元，总的开发成本为2亿元。</a:t>
            </a:r>
            <a:endParaRPr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3599180" y="1554480"/>
            <a:ext cx="5346700" cy="3138170"/>
          </a:xfrm>
          <a:prstGeom prst="rect">
            <a:avLst/>
          </a:prstGeom>
          <a:noFill/>
        </p:spPr>
        <p:txBody>
          <a:bodyPr wrap="square" rtlCol="0">
            <a:spAutoFit/>
          </a:bodyPr>
          <a:p>
            <a:r>
              <a:rPr lang="en-US" altLang="zh-CN"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1600"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rgbClr val="FF0000"/>
                </a:solidFill>
                <a:latin typeface="楷体" panose="02010609060101010101" pitchFamily="49" charset="-122"/>
                <a:ea typeface="楷体" panose="02010609060101010101" pitchFamily="49" charset="-122"/>
              </a:rPr>
              <a:t>幼儿园初始权证登记在房地产企业名下</a:t>
            </a:r>
            <a:r>
              <a:rPr b="1" dirty="0">
                <a:solidFill>
                  <a:schemeClr val="tx1">
                    <a:lumMod val="75000"/>
                    <a:lumOff val="25000"/>
                  </a:schemeClr>
                </a:solidFill>
                <a:latin typeface="楷体" panose="02010609060101010101" pitchFamily="49" charset="-122"/>
                <a:ea typeface="楷体" panose="02010609060101010101" pitchFamily="49" charset="-122"/>
              </a:rPr>
              <a:t>再转移的，则该幼儿园属于开发产品，3000平方按照可售建筑面积处理，参与成本分摊，相应归入其他类型房地产计算。</a:t>
            </a:r>
            <a:endParaRPr b="1" dirty="0">
              <a:solidFill>
                <a:schemeClr val="tx1">
                  <a:lumMod val="75000"/>
                  <a:lumOff val="25000"/>
                </a:schemeClr>
              </a:solidFill>
              <a:latin typeface="楷体" panose="02010609060101010101" pitchFamily="49" charset="-122"/>
              <a:ea typeface="楷体" panose="02010609060101010101" pitchFamily="49" charset="-122"/>
            </a:endParaRPr>
          </a:p>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b="1" dirty="0">
                <a:solidFill>
                  <a:srgbClr val="FF0000"/>
                </a:solidFill>
                <a:effectLst/>
                <a:latin typeface="楷体" panose="02010609060101010101" pitchFamily="49" charset="-122"/>
                <a:ea typeface="楷体" panose="02010609060101010101" pitchFamily="49" charset="-122"/>
              </a:rPr>
              <a:t>幼儿园初始权证登记在政府指定机构等名下</a:t>
            </a:r>
            <a:r>
              <a:rPr b="1" dirty="0">
                <a:solidFill>
                  <a:schemeClr val="tx1">
                    <a:lumMod val="75000"/>
                    <a:lumOff val="25000"/>
                  </a:schemeClr>
                </a:solidFill>
                <a:latin typeface="楷体" panose="02010609060101010101" pitchFamily="49" charset="-122"/>
                <a:ea typeface="楷体" panose="02010609060101010101" pitchFamily="49" charset="-122"/>
              </a:rPr>
              <a:t>的，则幼儿园不参与土地成本分摊，土地成本1亿元在剩余7000平方建筑中分摊。属于幼儿园的开发成本（无法准确归集的，计算口径为：2/10000*3000）不得扣除，政府以0.5万元每平方支付给房地产开发企业的收入不属于土地增值税收入，不计征土地增值税。</a:t>
            </a:r>
            <a:endParaRPr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标题 1"/>
          <p:cNvSpPr>
            <a:spLocks noGrp="1"/>
          </p:cNvSpPr>
          <p:nvPr>
            <p:ph type="title"/>
          </p:nvPr>
        </p:nvSpPr>
        <p:spPr>
          <a:xfrm>
            <a:off x="611505" y="123190"/>
            <a:ext cx="760793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kern="0" noProof="0" smtClean="0">
              <a:ln>
                <a:noFill/>
              </a:ln>
              <a:solidFill>
                <a:schemeClr val="tx1"/>
              </a:solidFill>
              <a:effectLst/>
              <a:uLnTx/>
              <a:uFillTx/>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ipe(left)">
                                      <p:cBhvr>
                                        <p:cTn id="1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6"/>
          <p:cNvGrpSpPr/>
          <p:nvPr/>
        </p:nvGrpSpPr>
        <p:grpSpPr>
          <a:xfrm>
            <a:off x="971600" y="1419622"/>
            <a:ext cx="1400052" cy="1518616"/>
            <a:chOff x="7359819" y="2200473"/>
            <a:chExt cx="773072" cy="838539"/>
          </a:xfrm>
        </p:grpSpPr>
        <p:grpSp>
          <p:nvGrpSpPr>
            <p:cNvPr id="3" name="组合 127"/>
            <p:cNvGrpSpPr/>
            <p:nvPr/>
          </p:nvGrpSpPr>
          <p:grpSpPr>
            <a:xfrm>
              <a:off x="7359819" y="2200473"/>
              <a:ext cx="773072" cy="838539"/>
              <a:chOff x="2972871" y="1847707"/>
              <a:chExt cx="1131854" cy="1227704"/>
            </a:xfrm>
          </p:grpSpPr>
          <p:sp>
            <p:nvSpPr>
              <p:cNvPr id="133" name="圆角矩形 132"/>
              <p:cNvSpPr/>
              <p:nvPr/>
            </p:nvSpPr>
            <p:spPr>
              <a:xfrm rot="2700000">
                <a:off x="2924946" y="1895632"/>
                <a:ext cx="122770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1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5" name="组合 58"/>
          <p:cNvGrpSpPr/>
          <p:nvPr/>
        </p:nvGrpSpPr>
        <p:grpSpPr>
          <a:xfrm>
            <a:off x="0" y="483518"/>
            <a:ext cx="3203848" cy="2619721"/>
            <a:chOff x="2812291" y="1223931"/>
            <a:chExt cx="3480197" cy="2619721"/>
          </a:xfrm>
        </p:grpSpPr>
        <p:sp>
          <p:nvSpPr>
            <p:cNvPr id="80" name="Freeform 6"/>
            <p:cNvSpPr/>
            <p:nvPr/>
          </p:nvSpPr>
          <p:spPr bwMode="auto">
            <a:xfrm>
              <a:off x="5500051" y="3430650"/>
              <a:ext cx="558435" cy="413002"/>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7"/>
            <p:cNvSpPr/>
            <p:nvPr/>
          </p:nvSpPr>
          <p:spPr bwMode="auto">
            <a:xfrm>
              <a:off x="5684642" y="2555234"/>
              <a:ext cx="607846" cy="266634"/>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8"/>
            <p:cNvSpPr/>
            <p:nvPr/>
          </p:nvSpPr>
          <p:spPr bwMode="auto">
            <a:xfrm>
              <a:off x="5256726" y="1536246"/>
              <a:ext cx="431645" cy="538861"/>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9"/>
            <p:cNvSpPr/>
            <p:nvPr/>
          </p:nvSpPr>
          <p:spPr bwMode="auto">
            <a:xfrm>
              <a:off x="4483867" y="1223931"/>
              <a:ext cx="176201" cy="601324"/>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10"/>
            <p:cNvSpPr/>
            <p:nvPr/>
          </p:nvSpPr>
          <p:spPr bwMode="auto">
            <a:xfrm>
              <a:off x="3046293" y="3427853"/>
              <a:ext cx="558435" cy="412070"/>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12"/>
            <p:cNvSpPr/>
            <p:nvPr/>
          </p:nvSpPr>
          <p:spPr bwMode="auto">
            <a:xfrm>
              <a:off x="3416408" y="1532517"/>
              <a:ext cx="432577" cy="540725"/>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11"/>
            <p:cNvSpPr/>
            <p:nvPr/>
          </p:nvSpPr>
          <p:spPr bwMode="auto">
            <a:xfrm>
              <a:off x="2812291" y="2554302"/>
              <a:ext cx="607846" cy="26476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 name="组合 88"/>
          <p:cNvGrpSpPr/>
          <p:nvPr/>
        </p:nvGrpSpPr>
        <p:grpSpPr>
          <a:xfrm>
            <a:off x="611560" y="1131590"/>
            <a:ext cx="1957786" cy="2574971"/>
            <a:chOff x="3582353" y="1987473"/>
            <a:chExt cx="1957786" cy="2574971"/>
          </a:xfrm>
        </p:grpSpPr>
        <p:sp>
          <p:nvSpPr>
            <p:cNvPr id="90" name="Freeform 5"/>
            <p:cNvSpPr/>
            <p:nvPr/>
          </p:nvSpPr>
          <p:spPr bwMode="auto">
            <a:xfrm>
              <a:off x="4194607" y="4312412"/>
              <a:ext cx="756046" cy="250032"/>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2" name="Freeform 13"/>
            <p:cNvSpPr>
              <a:spLocks noEditPoints="1"/>
            </p:cNvSpPr>
            <p:nvPr/>
          </p:nvSpPr>
          <p:spPr bwMode="auto">
            <a:xfrm>
              <a:off x="3582353" y="1987473"/>
              <a:ext cx="1957786" cy="2393176"/>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7" name="Freeform 21"/>
          <p:cNvSpPr/>
          <p:nvPr/>
        </p:nvSpPr>
        <p:spPr bwMode="auto">
          <a:xfrm>
            <a:off x="4589214" y="2239189"/>
            <a:ext cx="738365" cy="740235"/>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pic>
        <p:nvPicPr>
          <p:cNvPr id="37"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38"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10" name="标题 1"/>
          <p:cNvSpPr>
            <a:spLocks noGrp="1"/>
          </p:cNvSpPr>
          <p:nvPr>
            <p:ph type="title"/>
          </p:nvPr>
        </p:nvSpPr>
        <p:spPr>
          <a:xfrm>
            <a:off x="611505" y="123190"/>
            <a:ext cx="7921625" cy="407035"/>
          </a:xfrm>
          <a:prstGeom prst="rect">
            <a:avLst/>
          </a:prstGeom>
        </p:spPr>
        <p:txBody>
          <a:bodyPr/>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-公共配套认定的执行口径</a:t>
            </a:r>
            <a:endParaRPr lang="en-US" altLang="zh-CN" kern="0" noProof="0" smtClean="0">
              <a:ln>
                <a:noFill/>
              </a:ln>
              <a:solidFill>
                <a:schemeClr val="tx1"/>
              </a:solidFill>
              <a:effectLst/>
              <a:uLnTx/>
              <a:uFillTx/>
              <a:sym typeface="+mn-ea"/>
            </a:endParaRPr>
          </a:p>
        </p:txBody>
      </p:sp>
      <p:sp>
        <p:nvSpPr>
          <p:cNvPr id="7" name="文本框 6"/>
          <p:cNvSpPr txBox="1"/>
          <p:nvPr/>
        </p:nvSpPr>
        <p:spPr>
          <a:xfrm>
            <a:off x="3292475" y="1021080"/>
            <a:ext cx="5322570" cy="2553335"/>
          </a:xfrm>
          <a:prstGeom prst="rect">
            <a:avLst/>
          </a:prstGeom>
          <a:noFill/>
        </p:spPr>
        <p:txBody>
          <a:bodyPr wrap="square" rtlCol="0">
            <a:spAutoFit/>
          </a:bodyPr>
          <a:p>
            <a:r>
              <a:rPr lang="en-US" b="1" dirty="0">
                <a:solidFill>
                  <a:schemeClr val="tx1">
                    <a:lumMod val="75000"/>
                    <a:lumOff val="25000"/>
                  </a:schemeClr>
                </a:solidFill>
                <a:latin typeface="楷体" panose="02010609060101010101" pitchFamily="49" charset="-122"/>
                <a:ea typeface="楷体" panose="02010609060101010101" pitchFamily="49" charset="-122"/>
              </a:rPr>
              <a:t>    </a:t>
            </a:r>
            <a:r>
              <a:rPr sz="2000" b="1" dirty="0">
                <a:solidFill>
                  <a:schemeClr val="tx1">
                    <a:lumMod val="75000"/>
                    <a:lumOff val="25000"/>
                  </a:schemeClr>
                </a:solidFill>
                <a:latin typeface="楷体" panose="02010609060101010101" pitchFamily="49" charset="-122"/>
                <a:ea typeface="楷体" panose="02010609060101010101" pitchFamily="49" charset="-122"/>
              </a:rPr>
              <a:t>（2）地下通道、地下公共部分等建筑产权属于全体业主所有</a:t>
            </a:r>
            <a:r>
              <a:rPr lang="zh-CN" sz="2000" b="1" dirty="0">
                <a:solidFill>
                  <a:schemeClr val="tx1">
                    <a:lumMod val="75000"/>
                    <a:lumOff val="25000"/>
                  </a:schemeClr>
                </a:solidFill>
                <a:latin typeface="楷体" panose="02010609060101010101" pitchFamily="49" charset="-122"/>
                <a:ea typeface="楷体" panose="02010609060101010101" pitchFamily="49" charset="-122"/>
              </a:rPr>
              <a:t>的</a:t>
            </a:r>
            <a:r>
              <a:rPr sz="2000" b="1" dirty="0">
                <a:solidFill>
                  <a:schemeClr val="tx1">
                    <a:lumMod val="75000"/>
                    <a:lumOff val="25000"/>
                  </a:schemeClr>
                </a:solidFill>
                <a:latin typeface="楷体" panose="02010609060101010101" pitchFamily="49" charset="-122"/>
                <a:ea typeface="楷体" panose="02010609060101010101" pitchFamily="49" charset="-122"/>
              </a:rPr>
              <a:t>，相应成本费用准予扣除（无论是否出租）。</a:t>
            </a:r>
            <a:endParaRPr sz="2000" b="1" dirty="0">
              <a:solidFill>
                <a:schemeClr val="tx1">
                  <a:lumMod val="75000"/>
                  <a:lumOff val="25000"/>
                </a:schemeClr>
              </a:solidFill>
              <a:latin typeface="楷体" panose="02010609060101010101" pitchFamily="49" charset="-122"/>
              <a:ea typeface="楷体" panose="02010609060101010101" pitchFamily="49" charset="-122"/>
            </a:endParaRPr>
          </a:p>
          <a:p>
            <a:r>
              <a:rPr sz="2000" b="1" dirty="0">
                <a:solidFill>
                  <a:schemeClr val="tx1">
                    <a:lumMod val="75000"/>
                    <a:lumOff val="25000"/>
                  </a:schemeClr>
                </a:solidFill>
                <a:latin typeface="楷体" panose="02010609060101010101" pitchFamily="49" charset="-122"/>
                <a:ea typeface="楷体" panose="02010609060101010101" pitchFamily="49" charset="-122"/>
              </a:rPr>
              <a:t> </a:t>
            </a:r>
            <a:endParaRPr sz="2000" b="1" dirty="0">
              <a:solidFill>
                <a:schemeClr val="tx1">
                  <a:lumMod val="75000"/>
                  <a:lumOff val="25000"/>
                </a:schemeClr>
              </a:solidFill>
              <a:latin typeface="楷体" panose="02010609060101010101" pitchFamily="49" charset="-122"/>
              <a:ea typeface="楷体" panose="02010609060101010101" pitchFamily="49" charset="-122"/>
            </a:endParaRPr>
          </a:p>
          <a:p>
            <a:r>
              <a:rPr lang="en-US" sz="2000" b="1" dirty="0">
                <a:solidFill>
                  <a:schemeClr val="tx1">
                    <a:lumMod val="75000"/>
                    <a:lumOff val="25000"/>
                  </a:schemeClr>
                </a:solidFill>
                <a:latin typeface="楷体" panose="02010609060101010101" pitchFamily="49" charset="-122"/>
                <a:ea typeface="楷体" panose="02010609060101010101" pitchFamily="49" charset="-122"/>
              </a:rPr>
              <a:t>    </a:t>
            </a:r>
            <a:r>
              <a:rPr sz="2000" b="1" dirty="0">
                <a:solidFill>
                  <a:schemeClr val="tx1">
                    <a:lumMod val="75000"/>
                    <a:lumOff val="25000"/>
                  </a:schemeClr>
                </a:solidFill>
                <a:latin typeface="楷体" panose="02010609060101010101" pitchFamily="49" charset="-122"/>
                <a:ea typeface="楷体" panose="02010609060101010101" pitchFamily="49" charset="-122"/>
              </a:rPr>
              <a:t>（3）不符合“建成后产权属于全体业主所有的”“建成后无偿移交给政府、公用事业单位”的，按照建筑面积法相应剔除相关成本费用（包括土地成本）。</a:t>
            </a:r>
            <a:endParaRPr sz="2000" b="1" dirty="0">
              <a:solidFill>
                <a:schemeClr val="tx1">
                  <a:lumMod val="75000"/>
                  <a:lumOff val="25000"/>
                </a:schemeClr>
              </a:solidFill>
              <a:latin typeface="楷体" panose="02010609060101010101" pitchFamily="49" charset="-122"/>
              <a:ea typeface="楷体" panose="02010609060101010101" pitchFamily="49" charset="-122"/>
            </a:endParaRPr>
          </a:p>
        </p:txBody>
      </p:sp>
    </p:spTree>
  </p:cSld>
  <p:clrMapOvr>
    <a:masterClrMapping/>
  </p:clrMapOvr>
  <p:transition spd="slow">
    <p:pull/>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7639685" cy="407035"/>
          </a:xfrm>
          <a:prstGeom prst="rect">
            <a:avLst/>
          </a:prstGeom>
        </p:spPr>
        <p:txBody>
          <a:bodyPr/>
          <a:lstStyle/>
          <a:p>
            <a:r>
              <a:rPr lang="en-US" altLang="zh-CN" dirty="0"/>
              <a:t>8</a:t>
            </a:r>
            <a:r>
              <a:rPr dirty="0"/>
              <a:t>月份拟补充的口径</a:t>
            </a:r>
            <a:r>
              <a:rPr lang="en-US" altLang="zh-CN" dirty="0"/>
              <a:t>-公共配套分摊口径补充</a:t>
            </a:r>
            <a:endParaRPr lang="en-US" altLang="zh-CN"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文本框 9"/>
          <p:cNvSpPr txBox="1"/>
          <p:nvPr/>
        </p:nvSpPr>
        <p:spPr>
          <a:xfrm>
            <a:off x="2722245" y="754380"/>
            <a:ext cx="6324600" cy="3415030"/>
          </a:xfrm>
          <a:prstGeom prst="rect">
            <a:avLst/>
          </a:prstGeom>
          <a:noFill/>
        </p:spPr>
        <p:txBody>
          <a:bodyPr wrap="square" rtlCol="0">
            <a:spAutoFit/>
          </a:bodyPr>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sz="1600" smtClean="0">
                <a:ln>
                  <a:noFill/>
                </a:ln>
                <a:solidFill>
                  <a:schemeClr val="lt1"/>
                </a:solidFill>
                <a:effectLst/>
                <a:uLnTx/>
                <a:uFillTx/>
                <a:sym typeface="+mn-ea"/>
              </a:rPr>
              <a:t>    </a:t>
            </a:r>
            <a:r>
              <a:rPr b="1" smtClean="0">
                <a:uLnTx/>
                <a:uFillTx/>
                <a:sym typeface="+mn-ea"/>
              </a:rPr>
              <a:t>（一）在建中的公共配套扣除口径</a:t>
            </a:r>
            <a:endParaRPr b="1" smtClean="0">
              <a:uLnTx/>
              <a:uFillTx/>
              <a:sym typeface="+mn-ea"/>
            </a:endParaRPr>
          </a:p>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b="1" smtClean="0">
                <a:uLnTx/>
                <a:uFillTx/>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在建中的公共配套（例如在建中的学校）因未无偿移交给政府、公用事业单位，不满足公共配套认定要求。</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b="1" dirty="0">
                <a:solidFill>
                  <a:schemeClr val="tx1">
                    <a:lumMod val="75000"/>
                    <a:lumOff val="25000"/>
                  </a:schemeClr>
                </a:solidFill>
                <a:latin typeface="楷体" panose="02010609060101010101" pitchFamily="49" charset="-122"/>
                <a:ea typeface="楷体" panose="02010609060101010101" pitchFamily="49" charset="-122"/>
                <a:sym typeface="+mn-ea"/>
              </a:rPr>
              <a:t>    但如果能出具“纳税人建设的公共配套设施应由政府、公用事业单位接收，但因政府、公用事业单位原因不能接收或未及时接收，取得接收单位或者政府主管部门关于相关设施确属公共配套设施以及不接收或未及时接收的书面说明的”，实际已发生的成本费用可以扣除。</a:t>
            </a:r>
            <a:endParaRPr b="1" smtClean="0">
              <a:uLnTx/>
              <a:uFillTx/>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7639685" cy="407035"/>
          </a:xfrm>
          <a:prstGeom prst="rect">
            <a:avLst/>
          </a:prstGeom>
        </p:spPr>
        <p:txBody>
          <a:bodyPr/>
          <a:lstStyle/>
          <a:p>
            <a:r>
              <a:rPr lang="en-US" altLang="zh-CN" dirty="0"/>
              <a:t>8</a:t>
            </a:r>
            <a:r>
              <a:rPr dirty="0"/>
              <a:t>月份</a:t>
            </a:r>
            <a:r>
              <a:rPr>
                <a:sym typeface="+mn-ea"/>
              </a:rPr>
              <a:t>拟</a:t>
            </a:r>
            <a:r>
              <a:rPr dirty="0"/>
              <a:t>补充的口径</a:t>
            </a:r>
            <a:r>
              <a:rPr lang="en-US" altLang="zh-CN" dirty="0"/>
              <a:t>-公共配套分摊口径补充</a:t>
            </a:r>
            <a:endParaRPr lang="en-US" altLang="zh-CN"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文本框 9"/>
          <p:cNvSpPr txBox="1"/>
          <p:nvPr/>
        </p:nvSpPr>
        <p:spPr>
          <a:xfrm>
            <a:off x="2722245" y="754380"/>
            <a:ext cx="6324600" cy="3830955"/>
          </a:xfrm>
          <a:prstGeom prst="rect">
            <a:avLst/>
          </a:prstGeom>
          <a:noFill/>
        </p:spPr>
        <p:txBody>
          <a:bodyPr wrap="square" rtlCol="0">
            <a:spAutoFit/>
          </a:bodyPr>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sz="1600" smtClean="0">
                <a:ln>
                  <a:noFill/>
                </a:ln>
                <a:solidFill>
                  <a:schemeClr val="lt1"/>
                </a:solidFill>
                <a:effectLst/>
                <a:uLnTx/>
                <a:uFillTx/>
                <a:sym typeface="+mn-ea"/>
              </a:rPr>
              <a:t>    </a:t>
            </a:r>
            <a:r>
              <a:rPr b="1" smtClean="0">
                <a:uLnTx/>
                <a:uFillTx/>
                <a:sym typeface="+mn-ea"/>
              </a:rPr>
              <a:t>（二）同一宗地公共配套扣除口径</a:t>
            </a:r>
            <a:endParaRPr b="1" smtClean="0">
              <a:uLnTx/>
              <a:uFillTx/>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1、清算单位内产权属于全体业主所有的公共配套（例如物业管理用房、小区内共有部分建筑如地下通道、架空层等）因实际建造在确定清算单位内。根据据实扣除原则，在本清算单位内扣除。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b="1" dirty="0">
                <a:solidFill>
                  <a:schemeClr val="tx1">
                    <a:lumMod val="75000"/>
                    <a:lumOff val="25000"/>
                  </a:schemeClr>
                </a:solidFill>
                <a:latin typeface="楷体" panose="02010609060101010101" pitchFamily="49" charset="-122"/>
                <a:ea typeface="楷体" panose="02010609060101010101" pitchFamily="49" charset="-122"/>
                <a:sym typeface="+mn-ea"/>
              </a:rPr>
              <a:t>    如能提供外部资料（土地规划、立项、出让合同等资料或者政府相关职能部门文件或者会议纪要等）证明该公共配套服务于该宗地的，则该公共配套成本费用须在该宗地下所有清算单位内分摊扣除。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7639685" cy="407035"/>
          </a:xfrm>
          <a:prstGeom prst="rect">
            <a:avLst/>
          </a:prstGeom>
        </p:spPr>
        <p:txBody>
          <a:bodyPr/>
          <a:lstStyle/>
          <a:p>
            <a:r>
              <a:rPr lang="en-US" altLang="zh-CN" dirty="0"/>
              <a:t>8</a:t>
            </a:r>
            <a:r>
              <a:rPr dirty="0"/>
              <a:t>月份</a:t>
            </a:r>
            <a:r>
              <a:rPr>
                <a:sym typeface="+mn-ea"/>
              </a:rPr>
              <a:t>拟</a:t>
            </a:r>
            <a:r>
              <a:rPr dirty="0"/>
              <a:t>补充的口径</a:t>
            </a:r>
            <a:r>
              <a:rPr lang="en-US" altLang="zh-CN" dirty="0"/>
              <a:t>-公共配套分摊口径补充</a:t>
            </a:r>
            <a:endParaRPr lang="en-US" altLang="zh-CN"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文本框 9"/>
          <p:cNvSpPr txBox="1"/>
          <p:nvPr/>
        </p:nvSpPr>
        <p:spPr>
          <a:xfrm>
            <a:off x="2722245" y="754380"/>
            <a:ext cx="6324600" cy="4246245"/>
          </a:xfrm>
          <a:prstGeom prst="rect">
            <a:avLst/>
          </a:prstGeom>
          <a:noFill/>
        </p:spPr>
        <p:txBody>
          <a:bodyPr wrap="square" rtlCol="0">
            <a:spAutoFit/>
          </a:bodyPr>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sz="1600" smtClean="0">
                <a:ln>
                  <a:noFill/>
                </a:ln>
                <a:solidFill>
                  <a:schemeClr val="lt1"/>
                </a:solidFill>
                <a:effectLst/>
                <a:uLnTx/>
                <a:uFillTx/>
                <a:sym typeface="+mn-ea"/>
              </a:rPr>
              <a:t>    </a:t>
            </a:r>
            <a:r>
              <a:rPr b="1" smtClean="0">
                <a:uLnTx/>
                <a:uFillTx/>
                <a:sym typeface="+mn-ea"/>
              </a:rPr>
              <a:t>（二）同一宗地公共配套扣除口径</a:t>
            </a:r>
            <a:endParaRPr b="1" smtClean="0">
              <a:uLnTx/>
              <a:uFillTx/>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2、同一宗地内无偿移交给政府、公用事业单位的公共配套，土地出让合同中写明的，则该公共配套须在该宗地下所有清算单位内分摊扣除。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土地出让合同中未写明的，则该公共配套须在所在清算单位内分摊扣除。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如果能提供外部资料（土地规划、立项等资料或者政府相关职能部门文件或者会议纪要等）证明该公共配套设施服务于该宗地的，该公共配套须在该宗地下所有清算单位内分摊扣除。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05" y="123190"/>
            <a:ext cx="7639685" cy="407035"/>
          </a:xfrm>
          <a:prstGeom prst="rect">
            <a:avLst/>
          </a:prstGeom>
        </p:spPr>
        <p:txBody>
          <a:bodyPr/>
          <a:lstStyle/>
          <a:p>
            <a:r>
              <a:rPr lang="en-US" altLang="zh-CN" dirty="0"/>
              <a:t>8</a:t>
            </a:r>
            <a:r>
              <a:rPr dirty="0"/>
              <a:t>月份</a:t>
            </a:r>
            <a:r>
              <a:rPr>
                <a:sym typeface="+mn-ea"/>
              </a:rPr>
              <a:t>拟</a:t>
            </a:r>
            <a:r>
              <a:rPr dirty="0"/>
              <a:t>补充的口径</a:t>
            </a:r>
            <a:r>
              <a:rPr lang="en-US" altLang="zh-CN" dirty="0"/>
              <a:t>-公共配套分摊口径补充</a:t>
            </a:r>
            <a:endParaRPr lang="en-US" altLang="zh-CN" dirty="0"/>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3589020" y="480695"/>
            <a:ext cx="5596890" cy="861695"/>
          </a:xfrm>
          <a:prstGeom prst="rect">
            <a:avLst/>
          </a:prstGeom>
          <a:noFill/>
        </p:spPr>
        <p:txBody>
          <a:bodyPr wrap="square" lIns="0" tIns="0" rIns="0" bIns="0" rtlCol="0">
            <a:spAutoFit/>
          </a:bodyPr>
          <a:p>
            <a:pPr fontAlgn="auto">
              <a:lnSpc>
                <a:spcPct val="150000"/>
              </a:lnSpc>
            </a:pPr>
            <a:endParaRPr 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fontAlgn="auto">
              <a:lnSpc>
                <a:spcPct val="100000"/>
              </a:lnSpc>
            </a:pPr>
            <a:endParaRPr lang="zh-CN" sz="20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文本框 9"/>
          <p:cNvSpPr txBox="1"/>
          <p:nvPr/>
        </p:nvSpPr>
        <p:spPr>
          <a:xfrm>
            <a:off x="2722245" y="754380"/>
            <a:ext cx="6324600" cy="2999740"/>
          </a:xfrm>
          <a:prstGeom prst="rect">
            <a:avLst/>
          </a:prstGeom>
          <a:noFill/>
        </p:spPr>
        <p:txBody>
          <a:bodyPr wrap="square" rtlCol="0">
            <a:spAutoFit/>
          </a:bodyPr>
          <a:p>
            <a:pPr marR="0" lvl="0" indent="0" algn="l" defTabSz="914400" rtl="0" eaLnBrk="1" fontAlgn="base" latinLnBrk="0" hangingPunct="1">
              <a:lnSpc>
                <a:spcPct val="150000"/>
              </a:lnSpc>
              <a:spcBef>
                <a:spcPct val="0"/>
              </a:spcBef>
              <a:spcAft>
                <a:spcPct val="0"/>
              </a:spcAft>
              <a:buClr>
                <a:srgbClr val="FFFF00"/>
              </a:buClr>
              <a:buSzTx/>
              <a:buFont typeface="Wingdings" panose="05000000000000000000" pitchFamily="2" charset="2"/>
              <a:buNone/>
              <a:defRPr/>
            </a:pPr>
            <a:r>
              <a:rPr lang="en-US" sz="1600" smtClean="0">
                <a:ln>
                  <a:noFill/>
                </a:ln>
                <a:solidFill>
                  <a:schemeClr val="lt1"/>
                </a:solidFill>
                <a:effectLst/>
                <a:uLnTx/>
                <a:uFillTx/>
                <a:sym typeface="+mn-ea"/>
              </a:rPr>
              <a:t>    </a:t>
            </a:r>
            <a:r>
              <a:rPr b="1" smtClean="0">
                <a:uLnTx/>
                <a:uFillTx/>
                <a:sym typeface="+mn-ea"/>
              </a:rPr>
              <a:t>（三）跨宗地公共配套扣除口径</a:t>
            </a:r>
            <a:endParaRPr b="1" smtClean="0">
              <a:uLnTx/>
              <a:uFillTx/>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同一宗地内无偿移交给政府、公用事业单位的公共配套，按照第二项口径执行。</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a:p>
            <a:pPr marR="0" lvl="0" algn="l" defTabSz="914400" rtl="0" eaLnBrk="1" fontAlgn="base" latinLnBrk="0" hangingPunct="1">
              <a:lnSpc>
                <a:spcPct val="150000"/>
              </a:lnSpc>
              <a:buClr>
                <a:srgbClr val="FFFF00"/>
              </a:buClr>
              <a:buSzTx/>
              <a:buFont typeface="Wingdings" panose="05000000000000000000" pitchFamily="2" charset="2"/>
              <a:buNone/>
              <a:defRPr/>
            </a:pPr>
            <a:r>
              <a:rPr lang="en-US" b="1" dirty="0">
                <a:solidFill>
                  <a:schemeClr val="tx1">
                    <a:lumMod val="75000"/>
                    <a:lumOff val="25000"/>
                  </a:schemeClr>
                </a:solidFill>
                <a:latin typeface="楷体" panose="02010609060101010101" pitchFamily="49" charset="-122"/>
                <a:ea typeface="楷体" panose="02010609060101010101" pitchFamily="49" charset="-122"/>
                <a:sym typeface="+mn-ea"/>
              </a:rPr>
              <a:t>    </a:t>
            </a:r>
            <a:r>
              <a:rPr b="1" dirty="0">
                <a:solidFill>
                  <a:schemeClr val="tx1">
                    <a:lumMod val="75000"/>
                    <a:lumOff val="25000"/>
                  </a:schemeClr>
                </a:solidFill>
                <a:latin typeface="楷体" panose="02010609060101010101" pitchFamily="49" charset="-122"/>
                <a:ea typeface="楷体" panose="02010609060101010101" pitchFamily="49" charset="-122"/>
                <a:sym typeface="+mn-ea"/>
              </a:rPr>
              <a:t>如果不同宗地所属地块物理相邻，能够提供外部资料（土地规划、立项、出让合同等资料或者政府相关职能部门文件或者会议纪要等）能证明该公共配套设施服务于多宗地的，该公共配套须在对应多宗地内所有清算单位内分摊扣除。</a:t>
            </a:r>
            <a:endParaRPr b="1" dirty="0">
              <a:solidFill>
                <a:schemeClr val="tx1">
                  <a:lumMod val="75000"/>
                  <a:lumOff val="25000"/>
                </a:schemeClr>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1" cstate="print"/>
          <a:srcRect/>
          <a:stretch>
            <a:fillRect/>
          </a:stretch>
        </p:blipFill>
        <p:spPr bwMode="auto">
          <a:xfrm>
            <a:off x="0" y="0"/>
            <a:ext cx="684337" cy="771550"/>
          </a:xfrm>
          <a:prstGeom prst="rect">
            <a:avLst/>
          </a:prstGeom>
          <a:noFill/>
          <a:ln w="9525">
            <a:noFill/>
            <a:miter lim="800000"/>
            <a:headEnd/>
            <a:tailEnd/>
          </a:ln>
        </p:spPr>
      </p:pic>
      <p:pic>
        <p:nvPicPr>
          <p:cNvPr id="25" name="Picture 150" descr="05"/>
          <p:cNvPicPr>
            <a:picLocks noChangeAspect="1" noChangeArrowheads="1"/>
          </p:cNvPicPr>
          <p:nvPr/>
        </p:nvPicPr>
        <p:blipFill>
          <a:blip r:embed="rId2" cstate="print"/>
          <a:srcRect l="20464" t="14592" r="16528" b="13185"/>
          <a:stretch>
            <a:fillRect/>
          </a:stretch>
        </p:blipFill>
        <p:spPr bwMode="auto">
          <a:xfrm>
            <a:off x="0" y="0"/>
            <a:ext cx="683568" cy="627534"/>
          </a:xfrm>
          <a:prstGeom prst="rect">
            <a:avLst/>
          </a:prstGeom>
          <a:noFill/>
          <a:ln w="9525">
            <a:noFill/>
            <a:miter lim="800000"/>
            <a:headEnd/>
            <a:tailEnd/>
          </a:ln>
        </p:spPr>
      </p:pic>
      <p:sp>
        <p:nvSpPr>
          <p:cNvPr id="26" name="标题 1"/>
          <p:cNvSpPr>
            <a:spLocks noGrp="1"/>
          </p:cNvSpPr>
          <p:nvPr>
            <p:ph type="title"/>
          </p:nvPr>
        </p:nvSpPr>
        <p:spPr>
          <a:xfrm>
            <a:off x="611560" y="123478"/>
            <a:ext cx="3919219" cy="406963"/>
          </a:xfrm>
          <a:prstGeom prst="rect">
            <a:avLst/>
          </a:prstGeom>
        </p:spPr>
        <p:txBody>
          <a:bodyPr/>
          <a:lstStyle/>
          <a:p>
            <a:r>
              <a:rPr kern="0" noProof="0" smtClean="0">
                <a:ln>
                  <a:noFill/>
                </a:ln>
                <a:solidFill>
                  <a:schemeClr val="tx1"/>
                </a:solidFill>
                <a:effectLst/>
                <a:uLnTx/>
                <a:uFillTx/>
                <a:sym typeface="+mn-ea"/>
              </a:rPr>
              <a:t>公告解读</a:t>
            </a:r>
            <a:r>
              <a:rPr lang="en-US" altLang="zh-CN" kern="0" noProof="0" smtClean="0">
                <a:ln>
                  <a:noFill/>
                </a:ln>
                <a:solidFill>
                  <a:schemeClr val="tx1"/>
                </a:solidFill>
                <a:effectLst/>
                <a:uLnTx/>
                <a:uFillTx/>
                <a:sym typeface="+mn-ea"/>
              </a:rPr>
              <a:t>-</a:t>
            </a:r>
            <a:r>
              <a:rPr>
                <a:sym typeface="+mn-ea"/>
              </a:rPr>
              <a:t>开发间接费用</a:t>
            </a:r>
            <a:r>
              <a:rPr lang="en-US" altLang="zh-CN">
                <a:sym typeface="+mn-ea"/>
              </a:rPr>
              <a:t>-</a:t>
            </a:r>
            <a:r>
              <a:rPr>
                <a:sym typeface="+mn-ea"/>
              </a:rPr>
              <a:t>执行口径</a:t>
            </a:r>
            <a:endParaRPr>
              <a:sym typeface="+mn-ea"/>
            </a:endParaRPr>
          </a:p>
        </p:txBody>
      </p:sp>
      <p:grpSp>
        <p:nvGrpSpPr>
          <p:cNvPr id="35" name="Group 3"/>
          <p:cNvGrpSpPr/>
          <p:nvPr/>
        </p:nvGrpSpPr>
        <p:grpSpPr>
          <a:xfrm>
            <a:off x="0" y="1572536"/>
            <a:ext cx="2728402" cy="2780538"/>
            <a:chOff x="2359383" y="2503870"/>
            <a:chExt cx="2925763" cy="2787650"/>
          </a:xfrm>
        </p:grpSpPr>
        <p:sp>
          <p:nvSpPr>
            <p:cNvPr id="36"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9"/>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0"/>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0" name="Freeform 21"/>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22"/>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42" name="Freeform 23"/>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3" name="Freeform 24"/>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5"/>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Freeform 26"/>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7"/>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7" name="Freeform 28"/>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Freeform 29"/>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49" name="Freeform 30"/>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0" name="Freeform 31"/>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2"/>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3"/>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53" name="Freeform 36"/>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4" name="Freeform 39"/>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5" name="Freeform 40"/>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56" name="Freeform 41"/>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2"/>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3"/>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4"/>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5"/>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46"/>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47"/>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48"/>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49"/>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0"/>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1"/>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67"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53"/>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5"/>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56"/>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57"/>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8"/>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9"/>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1"/>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7"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63"/>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64"/>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0"/>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71"/>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72"/>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4" name="Freeform 73"/>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74"/>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75"/>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77"/>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9"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87"/>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88"/>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89"/>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sp>
        <p:nvSpPr>
          <p:cNvPr id="104" name="TextBox 19"/>
          <p:cNvSpPr txBox="1"/>
          <p:nvPr/>
        </p:nvSpPr>
        <p:spPr>
          <a:xfrm>
            <a:off x="2833370" y="1085215"/>
            <a:ext cx="5563870" cy="2769870"/>
          </a:xfrm>
          <a:prstGeom prst="rect">
            <a:avLst/>
          </a:prstGeom>
          <a:noFill/>
        </p:spPr>
        <p:txBody>
          <a:bodyPr wrap="square" lIns="0" tIns="0" rIns="0" bIns="0" rtlCol="0">
            <a:spAutoFit/>
          </a:bodyPr>
          <a:p>
            <a:pPr fontAlgn="auto">
              <a:lnSpc>
                <a:spcPct val="150000"/>
              </a:lnSpc>
            </a:pPr>
            <a:r>
              <a:rPr lang="en-US" altLang="zh-CN" sz="2400" b="1"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开发间接费用中与人员相关的人员工资等费用仅指与房地产开发企业签订劳务合同的人员所发生的相关支出。</a:t>
            </a:r>
            <a:endPar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fontAlgn="auto">
              <a:lnSpc>
                <a:spcPct val="150000"/>
              </a:lnSpc>
            </a:pPr>
            <a:r>
              <a:rPr lang="zh-CN" altLang="en-US"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24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以项目管理服务费、劳务派遣费等形式支付的均不属于开发间接费用扣除范围。</a:t>
            </a:r>
            <a:endParaRPr lang="zh-CN" altLang="en-US" sz="24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ipe(left)">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tags/tag1.xml><?xml version="1.0" encoding="utf-8"?>
<p:tagLst xmlns:p="http://schemas.openxmlformats.org/presentationml/2006/main">
  <p:tag name="SELECTED" val="True"/>
</p:tagLst>
</file>

<file path=ppt/tags/tag2.xml><?xml version="1.0" encoding="utf-8"?>
<p:tagLst xmlns:p="http://schemas.openxmlformats.org/presentationml/2006/main">
  <p:tag name="SELECTED" val="True"/>
</p:tagLst>
</file>

<file path=ppt/theme/theme1.xml><?xml version="1.0" encoding="utf-8"?>
<a:theme xmlns:a="http://schemas.openxmlformats.org/drawingml/2006/main" name="Office 主题​​">
  <a:themeElements>
    <a:clrScheme name="自定义 96">
      <a:dk1>
        <a:sysClr val="windowText" lastClr="000000"/>
      </a:dk1>
      <a:lt1>
        <a:sysClr val="window" lastClr="FFFFFF"/>
      </a:lt1>
      <a:dk2>
        <a:srgbClr val="1F497D"/>
      </a:dk2>
      <a:lt2>
        <a:srgbClr val="EEECE1"/>
      </a:lt2>
      <a:accent1>
        <a:srgbClr val="164676"/>
      </a:accent1>
      <a:accent2>
        <a:srgbClr val="164676"/>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0</TotalTime>
  <Words>24322</Words>
  <Application>WPS 演示</Application>
  <PresentationFormat>全屏显示(16:9)</PresentationFormat>
  <Paragraphs>1034</Paragraphs>
  <Slides>117</Slides>
  <Notes>54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117</vt:i4>
      </vt:variant>
    </vt:vector>
  </HeadingPairs>
  <TitlesOfParts>
    <vt:vector size="133" baseType="lpstr">
      <vt:lpstr>Arial</vt:lpstr>
      <vt:lpstr>宋体</vt:lpstr>
      <vt:lpstr>Wingdings</vt:lpstr>
      <vt:lpstr>Calibri</vt:lpstr>
      <vt:lpstr>微软雅黑</vt:lpstr>
      <vt:lpstr>华文新魏</vt:lpstr>
      <vt:lpstr>方正小标宋简体</vt:lpstr>
      <vt:lpstr>Arial Unicode MS</vt:lpstr>
      <vt:lpstr>楷体</vt:lpstr>
      <vt:lpstr>华文行楷</vt:lpstr>
      <vt:lpstr>Franklin Gothic Book</vt:lpstr>
      <vt:lpstr>汉仪书宋二S</vt:lpstr>
      <vt:lpstr>Calibri</vt:lpstr>
      <vt:lpstr>方正兰亭黑_GBK</vt:lpstr>
      <vt:lpstr>黑体</vt:lpstr>
      <vt:lpstr>Office 主题​​</vt:lpstr>
      <vt:lpstr>PowerPoint 演示文稿</vt:lpstr>
      <vt:lpstr>《公告》出台背景及考虑</vt:lpstr>
      <vt:lpstr>《公告》总体思路</vt:lpstr>
      <vt:lpstr>《公告》明确的主要内容</vt:lpstr>
      <vt:lpstr>《公告》需要把握的基本原则</vt:lpstr>
      <vt:lpstr>《公告》需要把握的基本原则</vt:lpstr>
      <vt:lpstr>《公告》需要注意的几个重要变化点</vt:lpstr>
      <vt:lpstr>PowerPoint 演示文稿</vt:lpstr>
      <vt:lpstr>PowerPoint 演示文稿</vt:lpstr>
      <vt:lpstr>三个唯一</vt:lpstr>
      <vt:lpstr>预征管理</vt:lpstr>
      <vt:lpstr>预征管理</vt:lpstr>
      <vt:lpstr>预征管理</vt:lpstr>
      <vt:lpstr>尾盘申报</vt:lpstr>
      <vt:lpstr>尾盘申报</vt:lpstr>
      <vt:lpstr>清算时点</vt:lpstr>
      <vt:lpstr>公告</vt:lpstr>
      <vt:lpstr>公告</vt:lpstr>
      <vt:lpstr>公告解读</vt:lpstr>
      <vt:lpstr>公告解读</vt:lpstr>
      <vt:lpstr>公告解读</vt:lpstr>
      <vt:lpstr>公告</vt:lpstr>
      <vt:lpstr>公告</vt:lpstr>
      <vt:lpstr>公告解读</vt:lpstr>
      <vt:lpstr>公告</vt:lpstr>
      <vt:lpstr>公告解读</vt:lpstr>
      <vt:lpstr>公告解读</vt:lpstr>
      <vt:lpstr>公告解读</vt:lpstr>
      <vt:lpstr>公告</vt:lpstr>
      <vt:lpstr>公告</vt:lpstr>
      <vt:lpstr>公告解读</vt:lpstr>
      <vt:lpstr>公告解读</vt:lpstr>
      <vt:lpstr>公告</vt:lpstr>
      <vt:lpstr>公告解读</vt:lpstr>
      <vt:lpstr>公告</vt:lpstr>
      <vt:lpstr>公告解读</vt:lpstr>
      <vt:lpstr>公告</vt:lpstr>
      <vt:lpstr>公告</vt:lpstr>
      <vt:lpstr>公告解读</vt:lpstr>
      <vt:lpstr>公告解读-土地成本据实扣除后续分摊的执行口径</vt:lpstr>
      <vt:lpstr>公告解读-土地成本据实扣除后续分摊的执行口径</vt:lpstr>
      <vt:lpstr>公告解读-土地成本据实扣除后续分摊的执行口径</vt:lpstr>
      <vt:lpstr>公告解读-土地成本据实扣除后续分摊的执行口径</vt:lpstr>
      <vt:lpstr>公告解读-土地成本据实扣除后续分摊的执行口径</vt:lpstr>
      <vt:lpstr>公告解读-土地成本据实扣除后续分摊的执行口径</vt:lpstr>
      <vt:lpstr>公告解读-土地成本据实扣除后续分摊的执行口径</vt:lpstr>
      <vt:lpstr>公告解读-占地面积法分摊的执行口径</vt:lpstr>
      <vt:lpstr>公告解读-占地面积法分摊的执行口径</vt:lpstr>
      <vt:lpstr>公告解读-占地面积法分摊的执行口径</vt:lpstr>
      <vt:lpstr>公告解读-占地面积法分摊的执行口径</vt:lpstr>
      <vt:lpstr>公告解读-占地面积法分摊的执行口径</vt:lpstr>
      <vt:lpstr>公告解读-建筑面积法的执行口径</vt:lpstr>
      <vt:lpstr>公告解读-公共配套设施土地成本归集的执行口径</vt:lpstr>
      <vt:lpstr>公告解读-公共配套设施土地成本归集的执行口径</vt:lpstr>
      <vt:lpstr>公告解读-实物配建房的执行口径</vt:lpstr>
      <vt:lpstr>公告解读-实物配建房的执行口径</vt:lpstr>
      <vt:lpstr>公告解读-实物配建房的执行口径</vt:lpstr>
      <vt:lpstr>8月份拟补充的口径-实物配建房的执行口径</vt:lpstr>
      <vt:lpstr>公告解读-实物配建房的执行口径</vt:lpstr>
      <vt:lpstr>公告解读-实物配建房的执行口径</vt:lpstr>
      <vt:lpstr>公告解读-土地成本分摊方法本质</vt:lpstr>
      <vt:lpstr>公告</vt:lpstr>
      <vt:lpstr>公告</vt:lpstr>
      <vt:lpstr>公告解读-同一宗土地各清算单位清算时间不一致的执行口径</vt:lpstr>
      <vt:lpstr>公告解读-公共配套设施费的归集口径</vt:lpstr>
      <vt:lpstr>公告解读-多个清算单位共同发生的公共配套设施费的执行口径</vt:lpstr>
      <vt:lpstr>公告解读-多个清算单位共同发生的公共配套设施费的执行口径</vt:lpstr>
      <vt:lpstr>公告解读-多个清算单位共同发生的公共配套设施费的执行口径</vt:lpstr>
      <vt:lpstr>公告解读-多个清算单位共同发生的公共配套设施费的执行口径</vt:lpstr>
      <vt:lpstr>公告解读-升级装修的执行口径</vt:lpstr>
      <vt:lpstr>公告</vt:lpstr>
      <vt:lpstr>公告解读-房地产开发费用的分摊方法</vt:lpstr>
      <vt:lpstr>公告解读-商业用房分摊比例上浮</vt:lpstr>
      <vt:lpstr>公告解读-商业用房分摊比例上浮</vt:lpstr>
      <vt:lpstr>公告解读-商业用房分摊比例上浮</vt:lpstr>
      <vt:lpstr>公告解读-商业用房分摊比例上浮</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公告解读-各房产类型已售部分和尾盘成本计算方法的执行口径</vt:lpstr>
      <vt:lpstr>公告解读-前期工程费-执行口径</vt:lpstr>
      <vt:lpstr>公告解读-建筑安装工程费-竣工验收后的成本费用扣除执行口径</vt:lpstr>
      <vt:lpstr>公告解读-公共配套认定的执行口径</vt:lpstr>
      <vt:lpstr>公告解读-公共配套认定的执行口径</vt:lpstr>
      <vt:lpstr>公告解读-公共配套认定的执行口径</vt:lpstr>
      <vt:lpstr>公告解读-公共配套认定的执行口径</vt:lpstr>
      <vt:lpstr>公告解读-公共配套认定的执行口径</vt:lpstr>
      <vt:lpstr>公告解读-公共配套认定的执行口径</vt:lpstr>
      <vt:lpstr>公告解读-公共配套认定的执行口径</vt:lpstr>
      <vt:lpstr>8月份拟补充的口径-公共配套分摊口径补充</vt:lpstr>
      <vt:lpstr>8月份拟补充的口径-公共配套分摊口径补充</vt:lpstr>
      <vt:lpstr>8月份拟补充的口径-公共配套分摊口径补充</vt:lpstr>
      <vt:lpstr>8月份拟补充的口径-公共配套分摊口径补充</vt:lpstr>
      <vt:lpstr>公告解读-开发间接费用-执行口径</vt:lpstr>
      <vt:lpstr>公告解读-开发费用-执行口径</vt:lpstr>
      <vt:lpstr>公告解读-开发费用-8月份拟补充执行口径</vt:lpstr>
      <vt:lpstr>公告解读-成本费用扣除标准-8月份拟补充执行口径</vt:lpstr>
      <vt:lpstr>公告解读-工抵房-8月份拟补充执行口径</vt:lpstr>
      <vt:lpstr>公告解读-其他公告执行口径</vt:lpstr>
      <vt:lpstr>公告</vt:lpstr>
      <vt:lpstr>公告</vt:lpstr>
      <vt:lpstr>公告</vt:lpstr>
      <vt:lpstr>公告</vt:lpstr>
      <vt:lpstr>公告</vt:lpstr>
      <vt:lpstr>公告解读-清算申报时限的管理规定</vt:lpstr>
      <vt:lpstr>公告解读-清算申报时限的管理规定</vt:lpstr>
      <vt:lpstr>公告</vt:lpstr>
      <vt:lpstr>公告解读-其他公告执行口径</vt:lpstr>
      <vt:lpstr>成本费用分摊举例</vt:lpstr>
      <vt:lpstr>总局文件</vt:lpstr>
      <vt:lpstr>市局文件</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nbctaa</cp:lastModifiedBy>
  <cp:revision>459</cp:revision>
  <dcterms:created xsi:type="dcterms:W3CDTF">2023-09-01T09:11:00Z</dcterms:created>
  <dcterms:modified xsi:type="dcterms:W3CDTF">2023-09-05T03:55:33Z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87A1C238F8844B1C842B11B9EF1C9C39_13</vt:lpwstr>
  </property>
</Properties>
</file>