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9"/>
  </p:notesMasterIdLst>
  <p:handoutMasterIdLst>
    <p:handoutMasterId r:id="rId140"/>
  </p:handoutMasterIdLst>
  <p:sldIdLst>
    <p:sldId id="256" r:id="rId3"/>
    <p:sldId id="420" r:id="rId4"/>
    <p:sldId id="351" r:id="rId5"/>
    <p:sldId id="271" r:id="rId6"/>
    <p:sldId id="344" r:id="rId7"/>
    <p:sldId id="347" r:id="rId8"/>
    <p:sldId id="348" r:id="rId9"/>
    <p:sldId id="263" r:id="rId10"/>
    <p:sldId id="296" r:id="rId11"/>
    <p:sldId id="297" r:id="rId12"/>
    <p:sldId id="298" r:id="rId13"/>
    <p:sldId id="299" r:id="rId14"/>
    <p:sldId id="300" r:id="rId15"/>
    <p:sldId id="301" r:id="rId16"/>
    <p:sldId id="304" r:id="rId17"/>
    <p:sldId id="306" r:id="rId18"/>
    <p:sldId id="302" r:id="rId19"/>
    <p:sldId id="303" r:id="rId20"/>
    <p:sldId id="313" r:id="rId21"/>
    <p:sldId id="314" r:id="rId22"/>
    <p:sldId id="317" r:id="rId23"/>
    <p:sldId id="315" r:id="rId24"/>
    <p:sldId id="316" r:id="rId25"/>
    <p:sldId id="318" r:id="rId26"/>
    <p:sldId id="319" r:id="rId27"/>
    <p:sldId id="264" r:id="rId28"/>
    <p:sldId id="273" r:id="rId29"/>
    <p:sldId id="274" r:id="rId30"/>
    <p:sldId id="276" r:id="rId31"/>
    <p:sldId id="277" r:id="rId32"/>
    <p:sldId id="278" r:id="rId33"/>
    <p:sldId id="279" r:id="rId34"/>
    <p:sldId id="275" r:id="rId35"/>
    <p:sldId id="280" r:id="rId36"/>
    <p:sldId id="281" r:id="rId37"/>
    <p:sldId id="265" r:id="rId38"/>
    <p:sldId id="267" r:id="rId39"/>
    <p:sldId id="295" r:id="rId40"/>
    <p:sldId id="294" r:id="rId41"/>
    <p:sldId id="282" r:id="rId42"/>
    <p:sldId id="284" r:id="rId43"/>
    <p:sldId id="285" r:id="rId44"/>
    <p:sldId id="286" r:id="rId45"/>
    <p:sldId id="287" r:id="rId46"/>
    <p:sldId id="289" r:id="rId47"/>
    <p:sldId id="308" r:id="rId48"/>
    <p:sldId id="309" r:id="rId49"/>
    <p:sldId id="290" r:id="rId50"/>
    <p:sldId id="338" r:id="rId51"/>
    <p:sldId id="339" r:id="rId52"/>
    <p:sldId id="369" r:id="rId53"/>
    <p:sldId id="364" r:id="rId54"/>
    <p:sldId id="365" r:id="rId55"/>
    <p:sldId id="366" r:id="rId56"/>
    <p:sldId id="367" r:id="rId57"/>
    <p:sldId id="368" r:id="rId58"/>
    <p:sldId id="370" r:id="rId59"/>
    <p:sldId id="371" r:id="rId60"/>
    <p:sldId id="372" r:id="rId61"/>
    <p:sldId id="373" r:id="rId62"/>
    <p:sldId id="374" r:id="rId63"/>
    <p:sldId id="376" r:id="rId64"/>
    <p:sldId id="377" r:id="rId65"/>
    <p:sldId id="340" r:id="rId66"/>
    <p:sldId id="341" r:id="rId67"/>
    <p:sldId id="352" r:id="rId68"/>
    <p:sldId id="354" r:id="rId69"/>
    <p:sldId id="355" r:id="rId70"/>
    <p:sldId id="356" r:id="rId71"/>
    <p:sldId id="361" r:id="rId72"/>
    <p:sldId id="357" r:id="rId73"/>
    <p:sldId id="362" r:id="rId74"/>
    <p:sldId id="358" r:id="rId75"/>
    <p:sldId id="359" r:id="rId76"/>
    <p:sldId id="360" r:id="rId77"/>
    <p:sldId id="363" r:id="rId78"/>
    <p:sldId id="342" r:id="rId79"/>
    <p:sldId id="353" r:id="rId80"/>
    <p:sldId id="292" r:id="rId81"/>
    <p:sldId id="293" r:id="rId82"/>
    <p:sldId id="326" r:id="rId83"/>
    <p:sldId id="283" r:id="rId84"/>
    <p:sldId id="350" r:id="rId85"/>
    <p:sldId id="320" r:id="rId86"/>
    <p:sldId id="321" r:id="rId87"/>
    <p:sldId id="323" r:id="rId88"/>
    <p:sldId id="335" r:id="rId89"/>
    <p:sldId id="327" r:id="rId90"/>
    <p:sldId id="328" r:id="rId91"/>
    <p:sldId id="329" r:id="rId92"/>
    <p:sldId id="330" r:id="rId93"/>
    <p:sldId id="336" r:id="rId94"/>
    <p:sldId id="331" r:id="rId95"/>
    <p:sldId id="337" r:id="rId96"/>
    <p:sldId id="332" r:id="rId97"/>
    <p:sldId id="333" r:id="rId98"/>
    <p:sldId id="334" r:id="rId99"/>
    <p:sldId id="324" r:id="rId100"/>
    <p:sldId id="325" r:id="rId101"/>
    <p:sldId id="378" r:id="rId102"/>
    <p:sldId id="379" r:id="rId103"/>
    <p:sldId id="393" r:id="rId104"/>
    <p:sldId id="380" r:id="rId105"/>
    <p:sldId id="381" r:id="rId106"/>
    <p:sldId id="394" r:id="rId107"/>
    <p:sldId id="382" r:id="rId108"/>
    <p:sldId id="383" r:id="rId109"/>
    <p:sldId id="384" r:id="rId110"/>
    <p:sldId id="385" r:id="rId111"/>
    <p:sldId id="386" r:id="rId112"/>
    <p:sldId id="387" r:id="rId113"/>
    <p:sldId id="388" r:id="rId114"/>
    <p:sldId id="389" r:id="rId115"/>
    <p:sldId id="390" r:id="rId116"/>
    <p:sldId id="395" r:id="rId117"/>
    <p:sldId id="396" r:id="rId118"/>
    <p:sldId id="397" r:id="rId119"/>
    <p:sldId id="400" r:id="rId120"/>
    <p:sldId id="398" r:id="rId121"/>
    <p:sldId id="399" r:id="rId122"/>
    <p:sldId id="401" r:id="rId123"/>
    <p:sldId id="402" r:id="rId124"/>
    <p:sldId id="403" r:id="rId125"/>
    <p:sldId id="404" r:id="rId126"/>
    <p:sldId id="405" r:id="rId127"/>
    <p:sldId id="406" r:id="rId128"/>
    <p:sldId id="407" r:id="rId129"/>
    <p:sldId id="408" r:id="rId130"/>
    <p:sldId id="414" r:id="rId131"/>
    <p:sldId id="413" r:id="rId132"/>
    <p:sldId id="415" r:id="rId133"/>
    <p:sldId id="416" r:id="rId134"/>
    <p:sldId id="417" r:id="rId135"/>
    <p:sldId id="418" r:id="rId136"/>
    <p:sldId id="419" r:id="rId137"/>
    <p:sldId id="272" r:id="rId138"/>
  </p:sldIdLst>
  <p:sldSz cx="12192000" cy="6858000"/>
  <p:notesSz cx="6858000" cy="9144000"/>
  <p:custDataLst>
    <p:tags r:id="rId1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initials="w" lastIdx="0" clrIdx="0"/>
  <p:cmAuthor id="1" name="何富军" initials="何" lastIdx="1" clrIdx="0"/>
  <p:cmAuthor id="2" name="闫秀丽" initials="闫" lastIdx="0" clrIdx="0"/>
  <p:cmAuthor id="3" name="fafa" initials="f" lastIdx="2" clrIdx="1"/>
  <p:cmAuthor id="4" name="王习习" initials="王" lastIdx="2" clrIdx="0"/>
  <p:cmAuthor id="5" name="HongWei_Z" initials="H" lastIdx="0" clrIdx="2"/>
  <p:cmAuthor id="6" name="Risun" initials="R" lastIdx="56" clrIdx="6"/>
  <p:cmAuthor id="7" name="文峰" initials="文峰 [2]" lastIdx="31" clrIdx="7"/>
  <p:cmAuthor id="8" name="佟恒" initials="佟恒" lastIdx="1" clrIdx="8"/>
  <p:cmAuthor id="9" name="Anlj" initials="A" lastIdx="1" clrIdx="9"/>
  <p:cmAuthor id="10" name="王同华" initials="王" lastIdx="2" clrIdx="9"/>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9AF704-CED1-485B-8CAF-0A1FCF4204FB}" styleName="表样式 1 25">
    <a:wholeTbl>
      <a:tcTxStyle>
        <a:fontRef idx="none">
          <a:srgbClr val="000000"/>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rgbClr val="FFFFFF"/>
          </a:solidFill>
        </a:fill>
      </a:tcStyle>
    </a:wholeTbl>
    <a:band2H>
      <a:tcStyle>
        <a:tcBdr/>
        <a:fill>
          <a:solidFill>
            <a:schemeClr val="accent1">
              <a:lumMod val="10000"/>
              <a:lumOff val="90000"/>
            </a:schemeClr>
          </a:solidFill>
        </a:fill>
      </a:tcStyle>
    </a:band2H>
    <a:band1V>
      <a:tcStyle>
        <a:tcBdr/>
        <a:fill>
          <a:solidFill>
            <a:schemeClr val="accent1">
              <a:lumMod val="10000"/>
              <a:lumOff val="90000"/>
            </a:schemeClr>
          </a:solidFill>
        </a:fill>
      </a:tcStyle>
    </a:band1V>
    <a:band2V>
      <a:tcStyle>
        <a:tcBdr>
          <a:left>
            <a:ln w="9525" cmpd="sng">
              <a:solidFill>
                <a:schemeClr val="accent1">
                  <a:lumMod val="40000"/>
                  <a:lumOff val="60000"/>
                </a:schemeClr>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w="9525" cmpd="sng">
              <a:solidFill>
                <a:schemeClr val="accent1">
                  <a:lumMod val="40000"/>
                  <a:lumOff val="60000"/>
                </a:schemeClr>
              </a:solidFill>
              <a:prstDash val="solid"/>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026" autoAdjust="0"/>
    <p:restoredTop sz="94660"/>
  </p:normalViewPr>
  <p:slideViewPr>
    <p:cSldViewPr snapToGrid="0">
      <p:cViewPr varScale="1">
        <p:scale>
          <a:sx n="69" d="100"/>
          <a:sy n="69" d="100"/>
        </p:scale>
        <p:origin x="564" y="48"/>
      </p:cViewPr>
      <p:guideLst/>
    </p:cSldViewPr>
  </p:slideViewPr>
  <p:notesTextViewPr>
    <p:cViewPr>
      <p:scale>
        <a:sx n="1" d="1"/>
        <a:sy n="1" d="1"/>
      </p:scale>
      <p:origin x="0" y="0"/>
    </p:cViewPr>
  </p:notesTextViewPr>
  <p:notesViewPr>
    <p:cSldViewPr snapToGrid="0">
      <p:cViewPr varScale="1">
        <p:scale>
          <a:sx n="52" d="100"/>
          <a:sy n="52" d="100"/>
        </p:scale>
        <p:origin x="2676" y="48"/>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5" Type="http://schemas.openxmlformats.org/officeDocument/2006/relationships/tags" Target="tags/tag28.xml"/><Relationship Id="rId144" Type="http://schemas.openxmlformats.org/officeDocument/2006/relationships/commentAuthors" Target="commentAuthors.xml"/><Relationship Id="rId143" Type="http://schemas.openxmlformats.org/officeDocument/2006/relationships/tableStyles" Target="tableStyles.xml"/><Relationship Id="rId142" Type="http://schemas.openxmlformats.org/officeDocument/2006/relationships/viewProps" Target="viewProps.xml"/><Relationship Id="rId141" Type="http://schemas.openxmlformats.org/officeDocument/2006/relationships/presProps" Target="presProps.xml"/><Relationship Id="rId140" Type="http://schemas.openxmlformats.org/officeDocument/2006/relationships/handoutMaster" Target="handoutMasters/handoutMaster1.xml"/><Relationship Id="rId14" Type="http://schemas.openxmlformats.org/officeDocument/2006/relationships/slide" Target="slides/slide12.xml"/><Relationship Id="rId139" Type="http://schemas.openxmlformats.org/officeDocument/2006/relationships/notesMaster" Target="notesMasters/notesMaster1.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E39FB2-32CC-4880-8A02-9CBCFF08E50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D9D818-1A2C-4754-92C3-93D7AC2F21D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219652"/>
            <a:ext cx="10515600" cy="396875"/>
          </a:xfrm>
        </p:spPr>
        <p:txBody>
          <a:bodyPr>
            <a:noAutofit/>
          </a:bodyPr>
          <a:lstStyle>
            <a:lvl1pPr>
              <a:defRPr sz="3200" b="1" i="0" baseline="0">
                <a:latin typeface="华文隶书" panose="02010800040101010101" pitchFamily="2"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22563" y="692727"/>
            <a:ext cx="11270673" cy="6028748"/>
          </a:xfrm>
        </p:spPr>
        <p:txBody>
          <a:bodyPr/>
          <a:lstStyle>
            <a:lvl1pPr>
              <a:defRPr sz="2400" b="1" i="0" baseline="0">
                <a:ea typeface="华文中宋" panose="02010600040101010101" pitchFamily="2" charset="-122"/>
              </a:defRPr>
            </a:lvl1pPr>
            <a:lvl2pPr>
              <a:defRPr sz="2400" b="1" i="0" baseline="0">
                <a:ea typeface="华文中宋" panose="02010600040101010101" pitchFamily="2" charset="-122"/>
              </a:defRPr>
            </a:lvl2pPr>
            <a:lvl3pPr>
              <a:defRPr sz="2400" b="1" i="0" baseline="0">
                <a:ea typeface="华文中宋" panose="02010600040101010101" pitchFamily="2" charset="-122"/>
              </a:defRPr>
            </a:lvl3pPr>
            <a:lvl4pPr>
              <a:defRPr sz="2400" b="1" i="0" baseline="0">
                <a:ea typeface="华文中宋" panose="02010600040101010101" pitchFamily="2" charset="-122"/>
              </a:defRPr>
            </a:lvl4pPr>
            <a:lvl5pPr>
              <a:defRPr sz="2400" b="1" i="0" baseline="0">
                <a:ea typeface="华文中宋" panose="02010600040101010101" pitchFamily="2"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C848F-1A5F-40EC-B41C-CD3BD5F7F7E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B0EC9-BE80-43C8-B9EB-2FEF14CF8B7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25991;&#21495;&#38142;&#25509;&#65306;&#36130;&#25919;&#37096;&#12289;&#31246;&#21153;&#24635;&#23616;&#20844;&#21578;2025&#24180;&#31532;7&#21495;"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61.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0" Type="http://schemas.openxmlformats.org/officeDocument/2006/relationships/slideLayout" Target="../slideLayouts/slideLayout2.xml"/><Relationship Id="rId1" Type="http://schemas.openxmlformats.org/officeDocument/2006/relationships/tags" Target="../tags/tag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343025"/>
            <a:ext cx="9224010" cy="1644650"/>
          </a:xfrm>
        </p:spPr>
        <p:txBody>
          <a:bodyPr>
            <a:normAutofit/>
          </a:bodyPr>
          <a:lstStyle/>
          <a:p>
            <a:r>
              <a:rPr lang="en-US" altLang="zh-CN" sz="4890" b="1">
                <a:solidFill>
                  <a:srgbClr val="C00000"/>
                </a:solidFill>
                <a:uFillTx/>
                <a:ea typeface="华文行楷" panose="02010800040101010101" charset="-122"/>
                <a:sym typeface="+mn-ea"/>
              </a:rPr>
              <a:t>2025</a:t>
            </a:r>
            <a:r>
              <a:rPr lang="zh-CN" altLang="en-US" sz="4890" b="1">
                <a:solidFill>
                  <a:srgbClr val="C00000"/>
                </a:solidFill>
                <a:uFillTx/>
                <a:ea typeface="华文行楷" panose="02010800040101010101" charset="-122"/>
                <a:sym typeface="+mn-ea"/>
              </a:rPr>
              <a:t>年度相关税收政策分享</a:t>
            </a:r>
            <a:endParaRPr lang="zh-CN" altLang="en-US" sz="4890" b="1">
              <a:solidFill>
                <a:srgbClr val="C00000"/>
              </a:solidFill>
              <a:uFillTx/>
              <a:ea typeface="华文行楷" panose="02010800040101010101" charset="-122"/>
              <a:sym typeface="+mn-ea"/>
            </a:endParaRPr>
          </a:p>
        </p:txBody>
      </p:sp>
      <p:sp>
        <p:nvSpPr>
          <p:cNvPr id="3" name="副标题 2"/>
          <p:cNvSpPr>
            <a:spLocks noGrp="1"/>
          </p:cNvSpPr>
          <p:nvPr>
            <p:ph type="subTitle" idx="1"/>
          </p:nvPr>
        </p:nvSpPr>
        <p:spPr>
          <a:xfrm>
            <a:off x="1604010" y="3534728"/>
            <a:ext cx="9144000" cy="1655762"/>
          </a:xfrm>
        </p:spPr>
        <p:txBody>
          <a:bodyPr/>
          <a:lstStyle/>
          <a:p>
            <a:endParaRPr lang="zh-CN" altLang="en-US" sz="3600" b="1">
              <a:solidFill>
                <a:srgbClr val="0070C0"/>
              </a:solidFill>
              <a:uFillTx/>
              <a:latin typeface="华文中宋" panose="02010600040101010101" pitchFamily="2" charset="-122"/>
            </a:endParaRPr>
          </a:p>
          <a:p>
            <a:r>
              <a:rPr lang="zh-CN" altLang="en-US" sz="3200" b="1">
                <a:solidFill>
                  <a:srgbClr val="0070C0"/>
                </a:solidFill>
                <a:uFillTx/>
                <a:latin typeface="华文中宋" panose="02010600040101010101" pitchFamily="2" charset="-122"/>
                <a:sym typeface="+mn-ea"/>
              </a:rPr>
              <a:t>税务顾问客户（</a:t>
            </a:r>
            <a:r>
              <a:rPr lang="en-US" altLang="zh-CN" sz="3200" b="1">
                <a:solidFill>
                  <a:srgbClr val="0070C0"/>
                </a:solidFill>
                <a:uFillTx/>
                <a:latin typeface="华文中宋" panose="02010600040101010101" pitchFamily="2" charset="-122"/>
                <a:sym typeface="+mn-ea"/>
              </a:rPr>
              <a:t>2025.12.17</a:t>
            </a:r>
            <a:r>
              <a:rPr lang="zh-CN" altLang="en-US" sz="3200" b="1">
                <a:solidFill>
                  <a:srgbClr val="0070C0"/>
                </a:solidFill>
                <a:uFillTx/>
                <a:latin typeface="华文中宋" panose="02010600040101010101" pitchFamily="2" charset="-122"/>
                <a:sym typeface="+mn-ea"/>
              </a:rPr>
              <a:t>）</a:t>
            </a:r>
            <a:endParaRPr lang="en-US" altLang="zh-CN" sz="3200" b="1">
              <a:solidFill>
                <a:srgbClr val="0070C0"/>
              </a:solidFill>
              <a:uFillTx/>
              <a:latin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t>（</a:t>
            </a:r>
            <a:r>
              <a:rPr lang="en-US" altLang="zh-CN"/>
              <a:t>3</a:t>
            </a:r>
            <a:r>
              <a:rPr lang="zh-CN" altLang="en-US"/>
              <a:t>）黄金交易涉及纳税人</a:t>
            </a:r>
            <a:endParaRPr lang="zh-CN" altLang="en-US"/>
          </a:p>
          <a:p>
            <a:r>
              <a:rPr lang="zh-CN" altLang="en-US">
                <a:latin typeface="Calibri" panose="020F0502020204030204" charset="0"/>
                <a:sym typeface="+mn-ea"/>
              </a:rPr>
              <a:t>①</a:t>
            </a:r>
            <a:r>
              <a:rPr lang="zh-CN" altLang="en-US">
                <a:latin typeface="Calibri" panose="020F0502020204030204" charset="0"/>
                <a:sym typeface="+mn-ea"/>
              </a:rPr>
              <a:t>通过交易所交易标准黄金</a:t>
            </a:r>
            <a:endParaRPr lang="zh-CN" altLang="en-US">
              <a:latin typeface="Calibri" panose="020F0502020204030204" charset="0"/>
            </a:endParaRPr>
          </a:p>
          <a:p>
            <a:r>
              <a:rPr lang="en-US" altLang="zh-CN">
                <a:latin typeface="Calibri" panose="020F0502020204030204" charset="0"/>
              </a:rPr>
              <a:t>A.</a:t>
            </a:r>
            <a:r>
              <a:rPr lang="zh-CN" altLang="en-US">
                <a:latin typeface="Calibri" panose="020F0502020204030204" charset="0"/>
              </a:rPr>
              <a:t>交易所</a:t>
            </a:r>
            <a:endParaRPr lang="zh-CN" altLang="en-US">
              <a:latin typeface="Calibri" panose="020F0502020204030204" charset="0"/>
            </a:endParaRPr>
          </a:p>
          <a:p>
            <a:r>
              <a:rPr lang="en-US" altLang="zh-CN"/>
              <a:t>B.</a:t>
            </a:r>
            <a:r>
              <a:rPr lang="zh-CN" altLang="en-US"/>
              <a:t>会员单位：卖出方会员单位和买入方会员</a:t>
            </a:r>
            <a:r>
              <a:rPr lang="zh-CN" altLang="en-US"/>
              <a:t>单位</a:t>
            </a:r>
            <a:endParaRPr lang="zh-CN" altLang="en-US"/>
          </a:p>
          <a:p>
            <a:r>
              <a:rPr lang="zh-CN" altLang="en-US"/>
              <a:t>会员单位，是指按照上海黄金交易所、上海期货交易所章程注册登记的会员</a:t>
            </a:r>
            <a:endParaRPr lang="zh-CN" altLang="en-US"/>
          </a:p>
          <a:p>
            <a:r>
              <a:rPr lang="en-US" altLang="zh-CN">
                <a:latin typeface="Calibri" panose="020F0502020204030204" charset="0"/>
              </a:rPr>
              <a:t>C.</a:t>
            </a:r>
            <a:r>
              <a:rPr lang="zh-CN" altLang="en-US">
                <a:latin typeface="Calibri" panose="020F0502020204030204" charset="0"/>
              </a:rPr>
              <a:t>客户：</a:t>
            </a:r>
            <a:r>
              <a:rPr lang="zh-CN" altLang="en-US">
                <a:sym typeface="+mn-ea"/>
              </a:rPr>
              <a:t>卖出方</a:t>
            </a:r>
            <a:r>
              <a:rPr lang="zh-CN" altLang="en-US">
                <a:latin typeface="Calibri" panose="020F0502020204030204" charset="0"/>
                <a:sym typeface="+mn-ea"/>
              </a:rPr>
              <a:t>客户</a:t>
            </a:r>
            <a:r>
              <a:rPr lang="zh-CN" altLang="en-US">
                <a:sym typeface="+mn-ea"/>
              </a:rPr>
              <a:t>和买入方</a:t>
            </a:r>
            <a:r>
              <a:rPr lang="zh-CN" altLang="en-US">
                <a:latin typeface="Calibri" panose="020F0502020204030204" charset="0"/>
                <a:sym typeface="+mn-ea"/>
              </a:rPr>
              <a:t>客户</a:t>
            </a:r>
            <a:endParaRPr lang="zh-CN" altLang="en-US">
              <a:latin typeface="Calibri" panose="020F0502020204030204" charset="0"/>
              <a:sym typeface="+mn-ea"/>
            </a:endParaRPr>
          </a:p>
          <a:p>
            <a:r>
              <a:rPr lang="zh-CN" altLang="en-US">
                <a:latin typeface="Calibri" panose="020F0502020204030204" charset="0"/>
                <a:sym typeface="+mn-ea"/>
              </a:rPr>
              <a:t>②未通过交易所交易黄金</a:t>
            </a:r>
            <a:endParaRPr lang="zh-CN" altLang="en-US">
              <a:latin typeface="Calibri" panose="020F0502020204030204" charset="0"/>
              <a:sym typeface="+mn-ea"/>
            </a:endParaRPr>
          </a:p>
          <a:p>
            <a:r>
              <a:rPr lang="en-US" altLang="zh-CN">
                <a:latin typeface="Calibri" panose="020F0502020204030204" charset="0"/>
              </a:rPr>
              <a:t>A.</a:t>
            </a:r>
            <a:r>
              <a:rPr lang="zh-CN" altLang="en-US">
                <a:latin typeface="Calibri" panose="020F0502020204030204" charset="0"/>
              </a:rPr>
              <a:t>金融机构</a:t>
            </a:r>
            <a:endParaRPr lang="zh-CN" altLang="en-US">
              <a:latin typeface="Calibri" panose="020F0502020204030204" charset="0"/>
            </a:endParaRPr>
          </a:p>
          <a:p>
            <a:r>
              <a:rPr lang="en-US" altLang="zh-CN">
                <a:latin typeface="Calibri" panose="020F0502020204030204" charset="0"/>
              </a:rPr>
              <a:t>B.</a:t>
            </a:r>
            <a:r>
              <a:rPr lang="zh-CN" altLang="en-US">
                <a:latin typeface="Calibri" panose="020F0502020204030204" charset="0"/>
              </a:rPr>
              <a:t>其他纳税</a:t>
            </a:r>
            <a:r>
              <a:rPr lang="zh-CN" altLang="en-US">
                <a:latin typeface="Calibri" panose="020F0502020204030204" charset="0"/>
              </a:rPr>
              <a:t>人</a:t>
            </a:r>
            <a:endParaRPr lang="zh-CN" altLang="en-US">
              <a:latin typeface="Calibri" panose="020F0502020204030204" charset="0"/>
            </a:endParaRPr>
          </a:p>
          <a:p>
            <a:r>
              <a:rPr lang="zh-CN" altLang="en-US"/>
              <a:t>（</a:t>
            </a:r>
            <a:r>
              <a:rPr lang="en-US" altLang="zh-CN"/>
              <a:t>4</a:t>
            </a:r>
            <a:r>
              <a:rPr lang="zh-CN" altLang="en-US"/>
              <a:t>）会员单位购入</a:t>
            </a:r>
            <a:r>
              <a:rPr lang="zh-CN" altLang="en-US">
                <a:latin typeface="Calibri" panose="020F0502020204030204" charset="0"/>
                <a:sym typeface="+mn-ea"/>
              </a:rPr>
              <a:t>标准黄金用途</a:t>
            </a:r>
            <a:endParaRPr lang="zh-CN" altLang="en-US">
              <a:latin typeface="Calibri" panose="020F0502020204030204" charset="0"/>
              <a:sym typeface="+mn-ea"/>
            </a:endParaRPr>
          </a:p>
          <a:p>
            <a:r>
              <a:rPr lang="zh-CN" altLang="en-US">
                <a:latin typeface="Calibri" panose="020F0502020204030204" charset="0"/>
              </a:rPr>
              <a:t>①用于投资性用途：包括直接销售，以及加工生产含金量</a:t>
            </a:r>
            <a:r>
              <a:rPr lang="en-US" altLang="zh-CN">
                <a:latin typeface="Calibri" panose="020F0502020204030204" charset="0"/>
              </a:rPr>
              <a:t>99.5%</a:t>
            </a:r>
            <a:r>
              <a:rPr lang="zh-CN" altLang="en-US">
                <a:latin typeface="Calibri" panose="020F0502020204030204" charset="0"/>
              </a:rPr>
              <a:t>及以上的金条、金块、金锭、金片或者经中国人民银行批准发行的法定金质货币</a:t>
            </a:r>
            <a:endParaRPr lang="zh-CN" altLang="en-US">
              <a:latin typeface="Calibri" panose="020F0502020204030204" charset="0"/>
            </a:endParaRPr>
          </a:p>
          <a:p>
            <a:r>
              <a:rPr lang="zh-CN" altLang="en-US">
                <a:latin typeface="Calibri" panose="020F0502020204030204" charset="0"/>
              </a:rPr>
              <a:t>②非投资性用途：是指用于投资性用途以外的情形</a:t>
            </a:r>
            <a:endParaRPr lang="zh-CN" altLang="en-US"/>
          </a:p>
          <a:p>
            <a:endParaRPr lang="zh-CN" altLang="en-US">
              <a:latin typeface="Calibri" panose="020F0502020204030204"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3.</a:t>
            </a:r>
            <a:r>
              <a:rPr lang="zh-CN" altLang="en-US">
                <a:sym typeface="+mn-ea"/>
              </a:rPr>
              <a:t>纳税缴费信用管理适用</a:t>
            </a:r>
            <a:r>
              <a:rPr lang="zh-CN" altLang="en-US">
                <a:sym typeface="+mn-ea"/>
              </a:rPr>
              <a:t>范围</a:t>
            </a:r>
            <a:endParaRPr lang="zh-CN" altLang="en-US">
              <a:sym typeface="+mn-ea"/>
            </a:endParaRPr>
          </a:p>
          <a:p>
            <a:endParaRPr lang="zh-CN" altLang="en-US">
              <a:sym typeface="+mn-ea"/>
            </a:endParaRPr>
          </a:p>
        </p:txBody>
      </p:sp>
      <p:graphicFrame>
        <p:nvGraphicFramePr>
          <p:cNvPr id="4" name="表格 3"/>
          <p:cNvGraphicFramePr/>
          <p:nvPr>
            <p:custDataLst>
              <p:tags r:id="rId1"/>
            </p:custDataLst>
          </p:nvPr>
        </p:nvGraphicFramePr>
        <p:xfrm>
          <a:off x="702945" y="1170305"/>
          <a:ext cx="10991850" cy="4789170"/>
        </p:xfrm>
        <a:graphic>
          <a:graphicData uri="http://schemas.openxmlformats.org/drawingml/2006/table">
            <a:tbl>
              <a:tblPr firstRow="1" bandRow="1">
                <a:tableStyleId>{5C22544A-7EE6-4342-B048-85BDC9FD1C3A}</a:tableStyleId>
              </a:tblPr>
              <a:tblGrid>
                <a:gridCol w="1911350"/>
                <a:gridCol w="2767965"/>
                <a:gridCol w="1403350"/>
                <a:gridCol w="1378585"/>
                <a:gridCol w="1557020"/>
                <a:gridCol w="1973580"/>
              </a:tblGrid>
              <a:tr h="382905">
                <a:tc gridSpan="2">
                  <a:txBody>
                    <a:bodyPr/>
                    <a:p>
                      <a:pPr>
                        <a:buNone/>
                      </a:pPr>
                      <a:r>
                        <a:rPr lang="zh-CN" altLang="en-US" b="1">
                          <a:ea typeface="华文中宋" panose="02010600040101010101" pitchFamily="2" charset="-122"/>
                        </a:rPr>
                        <a:t>纳税缴费人类别</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纳入</a:t>
                      </a:r>
                      <a:r>
                        <a:rPr lang="zh-CN" altLang="en-US" b="1">
                          <a:ea typeface="华文中宋" panose="02010600040101010101" pitchFamily="2" charset="-122"/>
                        </a:rPr>
                        <a:t>方式</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经营</a:t>
                      </a:r>
                      <a:r>
                        <a:rPr lang="zh-CN" altLang="en-US" b="1">
                          <a:ea typeface="华文中宋" panose="02010600040101010101" pitchFamily="2" charset="-122"/>
                        </a:rPr>
                        <a:t>状态</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评级</a:t>
                      </a:r>
                      <a:endParaRPr lang="zh-CN" altLang="en-US" b="1">
                        <a:ea typeface="华文中宋" panose="02010600040101010101" pitchFamily="2" charset="-122"/>
                      </a:endParaRPr>
                    </a:p>
                  </a:txBody>
                  <a:tcPr/>
                </a:tc>
              </a:tr>
              <a:tr h="640080">
                <a:tc rowSpan="3">
                  <a:txBody>
                    <a:bodyPr/>
                    <a:p>
                      <a:pPr>
                        <a:buNone/>
                      </a:pPr>
                      <a:endParaRPr lang="zh-CN" altLang="en-US" b="1">
                        <a:ea typeface="华文中宋" panose="02010600040101010101" pitchFamily="2" charset="-122"/>
                      </a:endParaRPr>
                    </a:p>
                    <a:p>
                      <a:pPr>
                        <a:buNone/>
                      </a:pPr>
                      <a:endParaRPr lang="zh-CN" altLang="en-US" b="1">
                        <a:ea typeface="华文中宋" panose="02010600040101010101" pitchFamily="2" charset="-122"/>
                      </a:endParaRPr>
                    </a:p>
                    <a:p>
                      <a:pPr>
                        <a:buNone/>
                      </a:pPr>
                      <a:r>
                        <a:rPr lang="zh-CN" altLang="en-US" b="1">
                          <a:ea typeface="华文中宋" panose="02010600040101010101" pitchFamily="2" charset="-122"/>
                        </a:rPr>
                        <a:t>经营主体（已办理税务信息确认、身份信息报告）</a:t>
                      </a:r>
                      <a:endParaRPr lang="zh-CN" altLang="en-US" b="1">
                        <a:ea typeface="华文中宋" panose="02010600040101010101" pitchFamily="2" charset="-122"/>
                      </a:endParaRPr>
                    </a:p>
                  </a:txBody>
                  <a:tcPr/>
                </a:tc>
                <a:tc rowSpan="3">
                  <a:txBody>
                    <a:bodyPr/>
                    <a:p>
                      <a:pPr>
                        <a:buNone/>
                      </a:pPr>
                      <a:endParaRPr lang="zh-CN" altLang="en-US" b="1">
                        <a:ea typeface="华文中宋" panose="02010600040101010101" pitchFamily="2" charset="-122"/>
                      </a:endParaRPr>
                    </a:p>
                    <a:p>
                      <a:pPr>
                        <a:buNone/>
                      </a:pPr>
                      <a:endParaRPr lang="zh-CN" altLang="en-US" b="1">
                        <a:ea typeface="华文中宋" panose="02010600040101010101" pitchFamily="2" charset="-122"/>
                      </a:endParaRPr>
                    </a:p>
                    <a:p>
                      <a:pPr>
                        <a:buNone/>
                      </a:pPr>
                      <a:r>
                        <a:rPr lang="zh-CN" altLang="en-US" b="1">
                          <a:ea typeface="华文中宋" panose="02010600040101010101" pitchFamily="2" charset="-122"/>
                        </a:rPr>
                        <a:t>有限责任公司、股份有限公司、其他企业法人、个人独资企业及合伙企业等</a:t>
                      </a:r>
                      <a:endParaRPr lang="zh-CN" altLang="en-US" b="1">
                        <a:ea typeface="华文中宋" panose="02010600040101010101" pitchFamily="2" charset="-122"/>
                      </a:endParaRPr>
                    </a:p>
                  </a:txBody>
                  <a:tcPr/>
                </a:tc>
                <a:tc rowSpan="3">
                  <a:txBody>
                    <a:bodyPr/>
                    <a:p>
                      <a:pPr>
                        <a:buNone/>
                      </a:pPr>
                      <a:endParaRPr lang="zh-CN" altLang="en-US" b="1">
                        <a:solidFill>
                          <a:srgbClr val="FF0000"/>
                        </a:solidFill>
                        <a:ea typeface="华文中宋" panose="02010600040101010101" pitchFamily="2" charset="-122"/>
                      </a:endParaRPr>
                    </a:p>
                    <a:p>
                      <a:pPr>
                        <a:buNone/>
                      </a:pPr>
                      <a:endParaRPr lang="zh-CN" altLang="en-US" b="1">
                        <a:solidFill>
                          <a:srgbClr val="FF0000"/>
                        </a:solidFill>
                        <a:ea typeface="华文中宋" panose="02010600040101010101" pitchFamily="2" charset="-122"/>
                      </a:endParaRPr>
                    </a:p>
                    <a:p>
                      <a:pPr>
                        <a:buNone/>
                      </a:pPr>
                      <a:r>
                        <a:rPr lang="zh-CN" altLang="en-US" b="1">
                          <a:solidFill>
                            <a:srgbClr val="FF0000"/>
                          </a:solidFill>
                          <a:ea typeface="华文中宋" panose="02010600040101010101" pitchFamily="2" charset="-122"/>
                        </a:rPr>
                        <a:t>自动纳入</a:t>
                      </a:r>
                      <a:r>
                        <a:rPr lang="zh-CN" altLang="en-US" sz="1800" b="1">
                          <a:ea typeface="华文中宋" panose="02010600040101010101" pitchFamily="2" charset="-122"/>
                          <a:sym typeface="+mn-ea"/>
                        </a:rPr>
                        <a:t>纳税缴费信用</a:t>
                      </a:r>
                      <a:r>
                        <a:rPr lang="zh-CN" altLang="en-US" b="1">
                          <a:ea typeface="华文中宋" panose="02010600040101010101" pitchFamily="2" charset="-122"/>
                        </a:rPr>
                        <a:t>管理</a:t>
                      </a:r>
                      <a:endParaRPr lang="zh-CN" altLang="en-US" b="1">
                        <a:ea typeface="华文中宋" panose="02010600040101010101" pitchFamily="2" charset="-122"/>
                      </a:endParaRPr>
                    </a:p>
                  </a:txBody>
                  <a:tcPr/>
                </a:tc>
                <a:tc rowSpan="2">
                  <a:txBody>
                    <a:bodyPr/>
                    <a:p>
                      <a:pPr>
                        <a:buNone/>
                      </a:pPr>
                      <a:r>
                        <a:rPr lang="zh-CN" altLang="en-US" b="1">
                          <a:ea typeface="华文中宋" panose="02010600040101010101" pitchFamily="2" charset="-122"/>
                        </a:rPr>
                        <a:t>新设立经营主体</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不满一个评价年度</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直接判级</a:t>
                      </a:r>
                      <a:r>
                        <a:rPr lang="en-US" altLang="zh-CN" b="1">
                          <a:ea typeface="华文中宋" panose="02010600040101010101" pitchFamily="2" charset="-122"/>
                        </a:rPr>
                        <a:t>m</a:t>
                      </a:r>
                      <a:r>
                        <a:rPr lang="zh-CN" altLang="en-US" b="1">
                          <a:ea typeface="华文中宋" panose="02010600040101010101" pitchFamily="2" charset="-122"/>
                        </a:rPr>
                        <a:t>级</a:t>
                      </a:r>
                      <a:endParaRPr lang="zh-CN" altLang="en-US" b="1">
                        <a:ea typeface="华文中宋" panose="02010600040101010101" pitchFamily="2" charset="-122"/>
                      </a:endParaRPr>
                    </a:p>
                  </a:txBody>
                  <a:tcPr/>
                </a:tc>
              </a:tr>
              <a:tr h="640080">
                <a:tc vMerge="1">
                  <a:tcPr/>
                </a:tc>
                <a:tc vMerge="1">
                  <a:tcPr/>
                </a:tc>
                <a:tc vMerge="1">
                  <a:tcPr/>
                </a:tc>
                <a:tc vMerge="1">
                  <a:tcPr/>
                </a:tc>
                <a:tc>
                  <a:txBody>
                    <a:bodyPr/>
                    <a:p>
                      <a:pPr>
                        <a:buNone/>
                      </a:pPr>
                      <a:r>
                        <a:rPr lang="zh-CN" altLang="en-US" b="1">
                          <a:ea typeface="华文中宋" panose="02010600040101010101" pitchFamily="2" charset="-122"/>
                        </a:rPr>
                        <a:t>信用管理满</a:t>
                      </a:r>
                      <a:r>
                        <a:rPr lang="en-US" altLang="zh-CN" b="1">
                          <a:ea typeface="华文中宋" panose="02010600040101010101" pitchFamily="2" charset="-122"/>
                        </a:rPr>
                        <a:t>12</a:t>
                      </a:r>
                      <a:r>
                        <a:rPr lang="zh-CN" altLang="en-US" b="1">
                          <a:ea typeface="华文中宋" panose="02010600040101010101" pitchFamily="2" charset="-122"/>
                        </a:rPr>
                        <a:t>个月</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申请复评</a:t>
                      </a:r>
                      <a:endParaRPr lang="zh-CN" altLang="en-US" b="1">
                        <a:ea typeface="华文中宋" panose="02010600040101010101" pitchFamily="2" charset="-122"/>
                      </a:endParaRPr>
                    </a:p>
                    <a:p>
                      <a:pPr>
                        <a:buNone/>
                      </a:pPr>
                      <a:r>
                        <a:rPr lang="zh-CN" altLang="en-US" b="1">
                          <a:ea typeface="华文中宋" panose="02010600040101010101" pitchFamily="2" charset="-122"/>
                        </a:rPr>
                        <a:t>评定级别</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a</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b</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m</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c</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d</a:t>
                      </a:r>
                      <a:r>
                        <a:rPr lang="zh-CN" altLang="en-US" sz="1800" b="1">
                          <a:ea typeface="华文中宋" panose="02010600040101010101" pitchFamily="2" charset="-122"/>
                          <a:sym typeface="+mn-ea"/>
                        </a:rPr>
                        <a:t>）</a:t>
                      </a:r>
                      <a:endParaRPr lang="zh-CN" altLang="en-US" b="1">
                        <a:ea typeface="华文中宋" panose="02010600040101010101" pitchFamily="2" charset="-122"/>
                      </a:endParaRPr>
                    </a:p>
                  </a:txBody>
                  <a:tcPr/>
                </a:tc>
              </a:tr>
              <a:tr h="457200">
                <a:tc vMerge="1">
                  <a:tcPr/>
                </a:tc>
                <a:tc vMerge="1">
                  <a:tcPr/>
                </a:tc>
                <a:tc vMerge="1">
                  <a:tcPr/>
                </a:tc>
                <a:tc gridSpan="2">
                  <a:txBody>
                    <a:bodyPr/>
                    <a:p>
                      <a:pPr>
                        <a:buNone/>
                      </a:pPr>
                      <a:r>
                        <a:rPr lang="zh-CN" altLang="en-US" b="1">
                          <a:ea typeface="华文中宋" panose="02010600040101010101" pitchFamily="2" charset="-122"/>
                        </a:rPr>
                        <a:t>非</a:t>
                      </a:r>
                      <a:r>
                        <a:rPr lang="zh-CN" altLang="en-US" sz="1800" b="1">
                          <a:ea typeface="华文中宋" panose="02010600040101010101" pitchFamily="2" charset="-122"/>
                          <a:sym typeface="+mn-ea"/>
                        </a:rPr>
                        <a:t>新设立经营主体</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评定级别（</a:t>
                      </a:r>
                      <a:r>
                        <a:rPr lang="en-US" altLang="zh-CN" b="1">
                          <a:ea typeface="华文中宋" panose="02010600040101010101" pitchFamily="2" charset="-122"/>
                        </a:rPr>
                        <a:t>a</a:t>
                      </a:r>
                      <a:r>
                        <a:rPr lang="zh-CN" altLang="en-US" b="1">
                          <a:ea typeface="华文中宋" panose="02010600040101010101" pitchFamily="2" charset="-122"/>
                        </a:rPr>
                        <a:t>、</a:t>
                      </a:r>
                      <a:r>
                        <a:rPr lang="en-US" altLang="zh-CN" b="1">
                          <a:ea typeface="华文中宋" panose="02010600040101010101" pitchFamily="2" charset="-122"/>
                        </a:rPr>
                        <a:t>b</a:t>
                      </a:r>
                      <a:r>
                        <a:rPr lang="zh-CN" altLang="en-US" b="1">
                          <a:ea typeface="华文中宋" panose="02010600040101010101" pitchFamily="2" charset="-122"/>
                        </a:rPr>
                        <a:t>、</a:t>
                      </a:r>
                      <a:r>
                        <a:rPr lang="en-US" altLang="zh-CN" b="1">
                          <a:ea typeface="华文中宋" panose="02010600040101010101" pitchFamily="2" charset="-122"/>
                        </a:rPr>
                        <a:t>m</a:t>
                      </a:r>
                      <a:r>
                        <a:rPr lang="zh-CN" altLang="en-US" b="1">
                          <a:ea typeface="华文中宋" panose="02010600040101010101" pitchFamily="2" charset="-122"/>
                        </a:rPr>
                        <a:t>、</a:t>
                      </a:r>
                      <a:r>
                        <a:rPr lang="en-US" altLang="zh-CN" b="1">
                          <a:ea typeface="华文中宋" panose="02010600040101010101" pitchFamily="2" charset="-122"/>
                        </a:rPr>
                        <a:t>c</a:t>
                      </a:r>
                      <a:r>
                        <a:rPr lang="zh-CN" altLang="en-US" b="1">
                          <a:ea typeface="华文中宋" panose="02010600040101010101" pitchFamily="2" charset="-122"/>
                        </a:rPr>
                        <a:t>、</a:t>
                      </a:r>
                      <a:r>
                        <a:rPr lang="en-US" altLang="zh-CN" b="1">
                          <a:ea typeface="华文中宋" panose="02010600040101010101" pitchFamily="2" charset="-122"/>
                        </a:rPr>
                        <a:t>d</a:t>
                      </a:r>
                      <a:r>
                        <a:rPr lang="zh-CN" altLang="en-US" b="1">
                          <a:ea typeface="华文中宋" panose="02010600040101010101" pitchFamily="2" charset="-122"/>
                        </a:rPr>
                        <a:t>）</a:t>
                      </a:r>
                      <a:endParaRPr lang="zh-CN" altLang="en-US" b="1">
                        <a:ea typeface="华文中宋" panose="02010600040101010101" pitchFamily="2" charset="-122"/>
                      </a:endParaRPr>
                    </a:p>
                  </a:txBody>
                  <a:tcPr/>
                </a:tc>
              </a:tr>
              <a:tr h="781050">
                <a:tc>
                  <a:txBody>
                    <a:bodyPr/>
                    <a:p>
                      <a:pPr>
                        <a:buNone/>
                      </a:pPr>
                      <a:r>
                        <a:rPr lang="zh-CN" altLang="en-US" b="1">
                          <a:ea typeface="华文中宋" panose="02010600040101010101" pitchFamily="2" charset="-122"/>
                        </a:rPr>
                        <a:t>其他</a:t>
                      </a:r>
                      <a:r>
                        <a:rPr lang="zh-CN" altLang="en-US" b="1">
                          <a:ea typeface="华文中宋" panose="02010600040101010101" pitchFamily="2" charset="-122"/>
                        </a:rPr>
                        <a:t>类型纳税人缴费人</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事业单位、非独立核算分支机构等</a:t>
                      </a:r>
                      <a:endParaRPr lang="zh-CN" altLang="en-US" b="1">
                        <a:ea typeface="华文中宋" panose="02010600040101010101" pitchFamily="2" charset="-122"/>
                      </a:endParaRPr>
                    </a:p>
                  </a:txBody>
                  <a:tcPr/>
                </a:tc>
                <a:tc rowSpan="2" gridSpan="3">
                  <a:txBody>
                    <a:bodyPr/>
                    <a:p>
                      <a:pPr>
                        <a:buNone/>
                      </a:pPr>
                      <a:r>
                        <a:rPr lang="zh-CN" altLang="en-US" b="1">
                          <a:solidFill>
                            <a:srgbClr val="FF0000"/>
                          </a:solidFill>
                          <a:ea typeface="华文中宋" panose="02010600040101010101" pitchFamily="2" charset="-122"/>
                        </a:rPr>
                        <a:t>申请纳入</a:t>
                      </a:r>
                      <a:r>
                        <a:rPr lang="en-US" altLang="zh-CN" b="1">
                          <a:solidFill>
                            <a:srgbClr val="FF0000"/>
                          </a:solidFill>
                          <a:ea typeface="华文中宋" panose="02010600040101010101" pitchFamily="2" charset="-122"/>
                        </a:rPr>
                        <a:t> </a:t>
                      </a:r>
                      <a:endParaRPr lang="zh-CN" altLang="en-US" b="1">
                        <a:solidFill>
                          <a:srgbClr val="FF0000"/>
                        </a:solidFill>
                        <a:ea typeface="华文中宋" panose="02010600040101010101" pitchFamily="2" charset="-122"/>
                      </a:endParaRPr>
                    </a:p>
                    <a:p>
                      <a:pPr>
                        <a:buNone/>
                      </a:pPr>
                      <a:r>
                        <a:rPr lang="zh-CN" altLang="en-US" b="1">
                          <a:ea typeface="华文中宋" panose="02010600040101010101" pitchFamily="2" charset="-122"/>
                        </a:rPr>
                        <a:t>可自首次在税务机关办理税费事宜满12个月后，自愿申请纳入纳税缴费信用管理</a:t>
                      </a:r>
                      <a:r>
                        <a:rPr lang="en-US" altLang="zh-CN" b="1">
                          <a:ea typeface="华文中宋" panose="02010600040101010101" pitchFamily="2" charset="-122"/>
                        </a:rPr>
                        <a:t> </a:t>
                      </a:r>
                      <a:endParaRPr lang="zh-CN" altLang="en-US" b="1">
                        <a:ea typeface="华文中宋" panose="02010600040101010101" pitchFamily="2" charset="-122"/>
                      </a:endParaRPr>
                    </a:p>
                    <a:p>
                      <a:pPr>
                        <a:buNone/>
                      </a:pPr>
                      <a:r>
                        <a:rPr lang="zh-CN" altLang="en-US" b="1">
                          <a:ea typeface="华文中宋" panose="02010600040101010101" pitchFamily="2" charset="-122"/>
                        </a:rPr>
                        <a:t>自愿申请纳入纳税缴费信用管理后，</a:t>
                      </a:r>
                      <a:r>
                        <a:rPr lang="zh-CN" altLang="en-US" b="1">
                          <a:solidFill>
                            <a:srgbClr val="FF0000"/>
                          </a:solidFill>
                          <a:ea typeface="华文中宋" panose="02010600040101010101" pitchFamily="2" charset="-122"/>
                        </a:rPr>
                        <a:t>存续期内</a:t>
                      </a:r>
                      <a:r>
                        <a:rPr lang="zh-CN" altLang="en-US" b="1">
                          <a:ea typeface="华文中宋" panose="02010600040101010101" pitchFamily="2" charset="-122"/>
                        </a:rPr>
                        <a:t>适用相关规定</a:t>
                      </a:r>
                      <a:endParaRPr lang="zh-CN" altLang="en-US" b="1">
                        <a:ea typeface="华文中宋" panose="02010600040101010101" pitchFamily="2" charset="-122"/>
                      </a:endParaRPr>
                    </a:p>
                  </a:txBody>
                  <a:tcPr/>
                </a:tc>
                <a:tc rowSpan="2" hMerge="1">
                  <a:tcPr/>
                </a:tc>
                <a:tc rowSpan="2" hMerge="1">
                  <a:tcPr/>
                </a:tc>
                <a:tc rowSpan="2">
                  <a:txBody>
                    <a:bodyPr/>
                    <a:p>
                      <a:pPr>
                        <a:buNone/>
                      </a:pPr>
                      <a:r>
                        <a:rPr lang="zh-CN" altLang="en-US" sz="1800" b="1">
                          <a:ea typeface="华文中宋" panose="02010600040101010101" pitchFamily="2" charset="-122"/>
                          <a:sym typeface="+mn-ea"/>
                        </a:rPr>
                        <a:t>评定级别（</a:t>
                      </a:r>
                      <a:r>
                        <a:rPr lang="en-US" altLang="zh-CN" sz="1800" b="1">
                          <a:ea typeface="华文中宋" panose="02010600040101010101" pitchFamily="2" charset="-122"/>
                          <a:sym typeface="+mn-ea"/>
                        </a:rPr>
                        <a:t>a</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b</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m</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c</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d</a:t>
                      </a:r>
                      <a:r>
                        <a:rPr lang="zh-CN" altLang="en-US" sz="1800" b="1">
                          <a:ea typeface="华文中宋" panose="02010600040101010101" pitchFamily="2" charset="-122"/>
                          <a:sym typeface="+mn-ea"/>
                        </a:rPr>
                        <a:t>）</a:t>
                      </a:r>
                      <a:endParaRPr lang="zh-CN" altLang="en-US" b="1">
                        <a:ea typeface="华文中宋" panose="02010600040101010101" pitchFamily="2" charset="-122"/>
                      </a:endParaRPr>
                    </a:p>
                  </a:txBody>
                  <a:tcPr/>
                </a:tc>
              </a:tr>
              <a:tr h="549910">
                <a:tc rowSpan="2" gridSpan="2">
                  <a:txBody>
                    <a:bodyPr/>
                    <a:p>
                      <a:pPr>
                        <a:buNone/>
                      </a:pPr>
                      <a:r>
                        <a:rPr lang="zh-CN" altLang="en-US" b="1">
                          <a:ea typeface="华文中宋" panose="02010600040101010101" pitchFamily="2" charset="-122"/>
                        </a:rPr>
                        <a:t>个体工商户</a:t>
                      </a:r>
                      <a:endParaRPr lang="zh-CN" altLang="en-US" b="1">
                        <a:ea typeface="华文中宋" panose="02010600040101010101" pitchFamily="2" charset="-122"/>
                      </a:endParaRPr>
                    </a:p>
                  </a:txBody>
                  <a:tcPr/>
                </a:tc>
                <a:tc rowSpan="2" hMerge="1">
                  <a:tcPr/>
                </a:tc>
                <a:tc vMerge="1" gridSpan="3">
                  <a:tcPr/>
                </a:tc>
                <a:tc vMerge="1" hMerge="1">
                  <a:tcPr/>
                </a:tc>
                <a:tc vMerge="1" hMerge="1">
                  <a:tcPr/>
                </a:tc>
                <a:tc vMerge="1">
                  <a:tcPr/>
                </a:tc>
              </a:tr>
              <a:tr h="256540">
                <a:tc vMerge="1" gridSpan="2">
                  <a:tcPr/>
                </a:tc>
                <a:tc vMerge="1" hMerge="1">
                  <a:tcPr/>
                </a:tc>
                <a:tc gridSpan="4">
                  <a:txBody>
                    <a:bodyPr/>
                    <a:p>
                      <a:pPr>
                        <a:buNone/>
                      </a:pPr>
                      <a:r>
                        <a:rPr lang="zh-CN" altLang="en-US" b="1">
                          <a:ea typeface="华文中宋" panose="02010600040101010101" pitchFamily="2" charset="-122"/>
                        </a:rPr>
                        <a:t>不申请纳入</a:t>
                      </a:r>
                      <a:endParaRPr lang="zh-CN" altLang="en-US" b="1">
                        <a:ea typeface="华文中宋" panose="02010600040101010101" pitchFamily="2" charset="-122"/>
                      </a:endParaRPr>
                    </a:p>
                  </a:txBody>
                  <a:tcPr/>
                </a:tc>
                <a:tc hMerge="1">
                  <a:tcPr/>
                </a:tc>
                <a:tc hMerge="1">
                  <a:tcPr/>
                </a:tc>
                <a:tc hMerge="1">
                  <a:tcPr/>
                </a:tc>
              </a:tr>
              <a:tr h="382905">
                <a:tc gridSpan="2">
                  <a:txBody>
                    <a:bodyPr/>
                    <a:p>
                      <a:pPr>
                        <a:buNone/>
                      </a:pPr>
                      <a:r>
                        <a:rPr lang="zh-CN" altLang="en-US" b="1">
                          <a:ea typeface="华文中宋" panose="02010600040101010101" pitchFamily="2" charset="-122"/>
                        </a:rPr>
                        <a:t>自然</a:t>
                      </a:r>
                      <a:r>
                        <a:rPr lang="zh-CN" altLang="en-US" b="1">
                          <a:ea typeface="华文中宋" panose="02010600040101010101" pitchFamily="2" charset="-122"/>
                        </a:rPr>
                        <a:t>人</a:t>
                      </a:r>
                      <a:endParaRPr lang="zh-CN" altLang="en-US" b="1">
                        <a:ea typeface="华文中宋" panose="02010600040101010101" pitchFamily="2" charset="-122"/>
                      </a:endParaRPr>
                    </a:p>
                  </a:txBody>
                  <a:tcPr/>
                </a:tc>
                <a:tc hMerge="1">
                  <a:tcPr/>
                </a:tc>
                <a:tc gridSpan="4">
                  <a:txBody>
                    <a:bodyPr/>
                    <a:p>
                      <a:pPr>
                        <a:buNone/>
                      </a:pPr>
                      <a:r>
                        <a:rPr lang="zh-CN" altLang="en-US" b="1">
                          <a:ea typeface="华文中宋" panose="02010600040101010101" pitchFamily="2" charset="-122"/>
                        </a:rPr>
                        <a:t>不纳入</a:t>
                      </a:r>
                      <a:r>
                        <a:rPr lang="en-US" altLang="zh-CN" b="1">
                          <a:ea typeface="华文中宋" panose="02010600040101010101" pitchFamily="2" charset="-122"/>
                        </a:rPr>
                        <a:t> </a:t>
                      </a:r>
                      <a:r>
                        <a:rPr lang="zh-CN" altLang="en-US" sz="1800" b="1">
                          <a:ea typeface="华文中宋" panose="02010600040101010101" pitchFamily="2" charset="-122"/>
                          <a:sym typeface="+mn-ea"/>
                        </a:rPr>
                        <a:t>纳税缴费信用管理</a:t>
                      </a:r>
                      <a:endParaRPr lang="en-US" altLang="zh-CN" b="1">
                        <a:ea typeface="华文中宋" panose="02010600040101010101" pitchFamily="2" charset="-122"/>
                      </a:endParaRPr>
                    </a:p>
                  </a:txBody>
                  <a:tcPr/>
                </a:tc>
                <a:tc hMerge="1">
                  <a:tcPr/>
                </a:tc>
                <a:tc hMerge="1">
                  <a:tcPr/>
                </a:tc>
                <a:tc hMerge="1">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4.</a:t>
            </a:r>
            <a:r>
              <a:rPr lang="zh-CN" altLang="en-US"/>
              <a:t>信用信息采集</a:t>
            </a:r>
            <a:endParaRPr lang="zh-CN" altLang="en-US"/>
          </a:p>
          <a:p>
            <a:r>
              <a:rPr lang="zh-CN" altLang="en-US"/>
              <a:t>是信用评价的基础，采集的信息不全参与信用评价</a:t>
            </a:r>
            <a:endParaRPr lang="zh-CN" altLang="en-US"/>
          </a:p>
          <a:p>
            <a:r>
              <a:rPr lang="zh-CN" altLang="en-US"/>
              <a:t>（</a:t>
            </a:r>
            <a:r>
              <a:rPr lang="en-US" altLang="zh-CN"/>
              <a:t>1</a:t>
            </a:r>
            <a:r>
              <a:rPr lang="zh-CN" altLang="en-US"/>
              <a:t>）</a:t>
            </a:r>
            <a:r>
              <a:rPr lang="zh-CN" altLang="en-US">
                <a:sym typeface="+mn-ea"/>
              </a:rPr>
              <a:t>采集的信息</a:t>
            </a:r>
            <a:endParaRPr lang="zh-CN" altLang="en-US"/>
          </a:p>
          <a:p>
            <a:r>
              <a:rPr lang="zh-CN" altLang="en-US"/>
              <a:t>税缴费信用信息包括信用基本信息、税务内部信息、外部信息</a:t>
            </a:r>
            <a:endParaRPr lang="zh-CN" altLang="en-US"/>
          </a:p>
          <a:p>
            <a:r>
              <a:rPr lang="zh-CN" altLang="en-US"/>
              <a:t>（</a:t>
            </a:r>
            <a:r>
              <a:rPr lang="en-US" altLang="zh-CN"/>
              <a:t>2</a:t>
            </a:r>
            <a:r>
              <a:rPr lang="zh-CN" altLang="en-US"/>
              <a:t>）信息采集的</a:t>
            </a:r>
            <a:r>
              <a:rPr lang="zh-CN" altLang="en-US">
                <a:sym typeface="+mn-ea"/>
              </a:rPr>
              <a:t>渠道</a:t>
            </a:r>
            <a:endParaRPr lang="zh-CN" altLang="en-US"/>
          </a:p>
          <a:p>
            <a:r>
              <a:rPr lang="zh-CN" altLang="en-US"/>
              <a:t>纳税缴费信用信息采集工作由国家税务总局和省税务机关组织实施</a:t>
            </a:r>
            <a:r>
              <a:rPr lang="en-US" altLang="zh-CN"/>
              <a:t> </a:t>
            </a:r>
            <a:endParaRPr lang="en-US" altLang="zh-CN"/>
          </a:p>
          <a:p>
            <a:r>
              <a:rPr lang="zh-CN" altLang="en-US">
                <a:latin typeface="Calibri" panose="020F0502020204030204" charset="0"/>
              </a:rPr>
              <a:t>①</a:t>
            </a:r>
            <a:r>
              <a:rPr lang="zh-CN" altLang="en-US"/>
              <a:t>经营主体信用基本信息、税务内部信息由税务机关从</a:t>
            </a:r>
            <a:r>
              <a:rPr lang="zh-CN" altLang="en-US">
                <a:solidFill>
                  <a:srgbClr val="FF0000"/>
                </a:solidFill>
              </a:rPr>
              <a:t>税务管理系统</a:t>
            </a:r>
            <a:r>
              <a:rPr lang="zh-CN" altLang="en-US"/>
              <a:t>中采集</a:t>
            </a:r>
            <a:r>
              <a:rPr lang="en-US" altLang="zh-CN"/>
              <a:t> </a:t>
            </a:r>
            <a:endParaRPr lang="en-US" altLang="zh-CN"/>
          </a:p>
          <a:p>
            <a:r>
              <a:rPr lang="zh-CN" altLang="en-US">
                <a:latin typeface="Calibri" panose="020F0502020204030204" charset="0"/>
              </a:rPr>
              <a:t>②</a:t>
            </a:r>
            <a:r>
              <a:rPr lang="zh-CN" altLang="en-US"/>
              <a:t>外部信息主要通过税务管理系统、国家统一信用信息平台、部门间数据交换等渠道采集</a:t>
            </a:r>
            <a:r>
              <a:rPr lang="en-US" altLang="zh-CN"/>
              <a:t> </a:t>
            </a:r>
            <a:endParaRPr lang="en-US" altLang="zh-CN"/>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采集的信息</a:t>
            </a:r>
            <a:endParaRPr lang="zh-CN" altLang="en-US"/>
          </a:p>
          <a:p>
            <a:endParaRPr lang="zh-CN" altLang="en-US"/>
          </a:p>
        </p:txBody>
      </p:sp>
      <p:graphicFrame>
        <p:nvGraphicFramePr>
          <p:cNvPr id="4" name="表格 3"/>
          <p:cNvGraphicFramePr/>
          <p:nvPr>
            <p:custDataLst>
              <p:tags r:id="rId1"/>
            </p:custDataLst>
          </p:nvPr>
        </p:nvGraphicFramePr>
        <p:xfrm>
          <a:off x="650240" y="1112520"/>
          <a:ext cx="11043285" cy="5138420"/>
        </p:xfrm>
        <a:graphic>
          <a:graphicData uri="http://schemas.openxmlformats.org/drawingml/2006/table">
            <a:tbl>
              <a:tblPr firstRow="1" bandRow="1">
                <a:tableStyleId>{5C22544A-7EE6-4342-B048-85BDC9FD1C3A}</a:tableStyleId>
              </a:tblPr>
              <a:tblGrid>
                <a:gridCol w="1242060"/>
                <a:gridCol w="1037590"/>
                <a:gridCol w="2073275"/>
                <a:gridCol w="5574030"/>
                <a:gridCol w="1116330"/>
              </a:tblGrid>
              <a:tr h="298450">
                <a:tc>
                  <a:txBody>
                    <a:bodyPr/>
                    <a:p>
                      <a:pPr>
                        <a:buNone/>
                      </a:pPr>
                      <a:r>
                        <a:rPr lang="zh-CN" altLang="en-US" sz="1600" b="1">
                          <a:ea typeface="华文中宋" panose="02010600040101010101" pitchFamily="2" charset="-122"/>
                        </a:rPr>
                        <a:t>信息类别</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指标类别</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一级指标</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二级指标</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计分评级</a:t>
                      </a:r>
                      <a:endParaRPr lang="zh-CN" altLang="en-US" sz="1600" b="1">
                        <a:ea typeface="华文中宋" panose="02010600040101010101" pitchFamily="2" charset="-122"/>
                      </a:endParaRPr>
                    </a:p>
                  </a:txBody>
                  <a:tcPr/>
                </a:tc>
              </a:tr>
              <a:tr h="239395">
                <a:tc rowSpan="2">
                  <a:txBody>
                    <a:bodyPr/>
                    <a:p>
                      <a:pPr>
                        <a:buNone/>
                      </a:pPr>
                      <a:r>
                        <a:rPr lang="zh-CN" altLang="en-US" sz="1600" b="1">
                          <a:ea typeface="华文中宋" panose="02010600040101010101" pitchFamily="2" charset="-122"/>
                        </a:rPr>
                        <a:t>经营主体信用基本信息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基础信息</a:t>
                      </a:r>
                      <a:endParaRPr lang="zh-CN" altLang="en-US" sz="1600" b="1">
                        <a:ea typeface="华文中宋" panose="02010600040101010101" pitchFamily="2" charset="-122"/>
                      </a:endParaRPr>
                    </a:p>
                  </a:txBody>
                  <a:tcPr/>
                </a:tc>
                <a:tc>
                  <a:txBody>
                    <a:bodyPr/>
                    <a:p>
                      <a:pPr>
                        <a:buNone/>
                      </a:pPr>
                      <a:endParaRPr lang="zh-CN" altLang="en-US" sz="1600" b="1">
                        <a:ea typeface="华文中宋" panose="02010600040101010101" pitchFamily="2" charset="-122"/>
                      </a:endParaRPr>
                    </a:p>
                  </a:txBody>
                  <a:tcPr/>
                </a:tc>
                <a:tc>
                  <a:txBody>
                    <a:bodyPr/>
                    <a:p>
                      <a:pPr>
                        <a:buNone/>
                      </a:pPr>
                      <a:endParaRPr lang="zh-CN" altLang="en-US" sz="1600" b="1">
                        <a:ea typeface="华文中宋" panose="02010600040101010101" pitchFamily="2" charset="-122"/>
                      </a:endParaRPr>
                    </a:p>
                  </a:txBody>
                  <a:tcPr/>
                </a:tc>
                <a:tc rowSpan="2">
                  <a:txBody>
                    <a:bodyPr/>
                    <a:p>
                      <a:pPr>
                        <a:buNone/>
                      </a:pPr>
                      <a:r>
                        <a:rPr lang="zh-CN" altLang="en-US" sz="1600" b="1">
                          <a:ea typeface="华文中宋" panose="02010600040101010101" pitchFamily="2" charset="-122"/>
                        </a:rPr>
                        <a:t>不参与</a:t>
                      </a:r>
                      <a:endParaRPr lang="zh-CN" altLang="en-US" sz="1600" b="1">
                        <a:ea typeface="华文中宋" panose="02010600040101010101" pitchFamily="2" charset="-122"/>
                      </a:endParaRPr>
                    </a:p>
                  </a:txBody>
                  <a:tcPr/>
                </a:tc>
              </a:tr>
              <a:tr h="213360">
                <a:tc vMerge="1">
                  <a:tcPr/>
                </a:tc>
                <a:tc>
                  <a:txBody>
                    <a:bodyPr/>
                    <a:p>
                      <a:pPr>
                        <a:buNone/>
                      </a:pPr>
                      <a:r>
                        <a:rPr lang="zh-CN" altLang="en-US" sz="1600" b="1">
                          <a:ea typeface="华文中宋" panose="02010600040101010101" pitchFamily="2" charset="-122"/>
                          <a:sym typeface="+mn-ea"/>
                        </a:rPr>
                        <a:t>历史记录</a:t>
                      </a:r>
                      <a:endParaRPr lang="zh-CN" altLang="en-US" sz="1600" b="1">
                        <a:ea typeface="华文中宋" panose="02010600040101010101" pitchFamily="2" charset="-122"/>
                        <a:sym typeface="+mn-ea"/>
                      </a:endParaRPr>
                    </a:p>
                  </a:txBody>
                  <a:tcPr/>
                </a:tc>
                <a:tc>
                  <a:txBody>
                    <a:bodyPr/>
                    <a:p>
                      <a:pPr>
                        <a:buNone/>
                      </a:pPr>
                      <a:endParaRPr lang="zh-CN" altLang="en-US" sz="1600" b="1">
                        <a:ea typeface="华文中宋" panose="02010600040101010101" pitchFamily="2" charset="-122"/>
                      </a:endParaRPr>
                    </a:p>
                  </a:txBody>
                  <a:tcPr/>
                </a:tc>
                <a:tc>
                  <a:txBody>
                    <a:bodyPr/>
                    <a:p>
                      <a:pPr>
                        <a:buNone/>
                      </a:pPr>
                      <a:endParaRPr lang="zh-CN" altLang="en-US" sz="1600" b="1">
                        <a:ea typeface="华文中宋" panose="02010600040101010101" pitchFamily="2" charset="-122"/>
                      </a:endParaRPr>
                    </a:p>
                  </a:txBody>
                  <a:tcPr/>
                </a:tc>
                <a:tc vMerge="1">
                  <a:tcPr/>
                </a:tc>
              </a:tr>
              <a:tr h="461010">
                <a:tc rowSpan="6">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税务内部信息</a:t>
                      </a:r>
                      <a:endParaRPr lang="zh-CN" altLang="en-US" sz="1600" b="1">
                        <a:ea typeface="华文中宋" panose="02010600040101010101" pitchFamily="2" charset="-122"/>
                      </a:endParaRPr>
                    </a:p>
                  </a:txBody>
                  <a:tcPr/>
                </a:tc>
                <a:tc rowSpan="4">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经常性指标信息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税费申报信息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按照规定申报纳税缴费；出口退（免）税申报与审核；税收优惠资格资料真实申报；未按规定报送相关涉税涉费资料</a:t>
                      </a:r>
                      <a:endParaRPr lang="zh-CN" altLang="en-US" sz="1600" b="1">
                        <a:ea typeface="华文中宋" panose="02010600040101010101" pitchFamily="2" charset="-122"/>
                      </a:endParaRPr>
                    </a:p>
                  </a:txBody>
                  <a:tcPr/>
                </a:tc>
                <a:tc rowSpan="6">
                  <a:txBody>
                    <a:bodyPr/>
                    <a:p>
                      <a:pPr>
                        <a:buNone/>
                      </a:pPr>
                      <a:r>
                        <a:rPr lang="zh-CN" altLang="en-US" sz="1600" b="1">
                          <a:ea typeface="华文中宋" panose="02010600040101010101" pitchFamily="2" charset="-122"/>
                        </a:rPr>
                        <a:t>参与计分或直接评</a:t>
                      </a:r>
                      <a:r>
                        <a:rPr lang="en-US" altLang="zh-CN" sz="1600" b="1">
                          <a:ea typeface="华文中宋" panose="02010600040101010101" pitchFamily="2" charset="-122"/>
                        </a:rPr>
                        <a:t>D</a:t>
                      </a:r>
                      <a:r>
                        <a:rPr lang="zh-CN" altLang="en-US" sz="1600" b="1">
                          <a:ea typeface="华文中宋" panose="02010600040101010101" pitchFamily="2" charset="-122"/>
                        </a:rPr>
                        <a:t>级</a:t>
                      </a:r>
                      <a:endParaRPr lang="en-US" altLang="zh-CN" sz="1600" b="1">
                        <a:ea typeface="华文中宋" panose="02010600040101010101" pitchFamily="2" charset="-122"/>
                      </a:endParaRPr>
                    </a:p>
                  </a:txBody>
                  <a:tcPr/>
                </a:tc>
              </a:tr>
              <a:tr h="439420">
                <a:tc vMerge="1">
                  <a:tcPr/>
                </a:tc>
                <a:tc vMerge="1">
                  <a:tcPr/>
                </a:tc>
                <a:tc>
                  <a:txBody>
                    <a:bodyPr/>
                    <a:p>
                      <a:pPr>
                        <a:buNone/>
                      </a:pPr>
                      <a:r>
                        <a:rPr lang="zh-CN" altLang="en-US" sz="1600" b="1">
                          <a:ea typeface="华文中宋" panose="02010600040101010101" pitchFamily="2" charset="-122"/>
                        </a:rPr>
                        <a:t>税费款缴纳信息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欠缴税费款次数；欠缴税款金额；未按规定履行代扣代缴义务；核定征收</a:t>
                      </a:r>
                      <a:endParaRPr lang="zh-CN" altLang="en-US" sz="1600" b="1">
                        <a:ea typeface="华文中宋" panose="02010600040101010101" pitchFamily="2" charset="-122"/>
                      </a:endParaRPr>
                    </a:p>
                  </a:txBody>
                  <a:tcPr/>
                </a:tc>
                <a:tc vMerge="1">
                  <a:tcPr/>
                </a:tc>
              </a:tr>
              <a:tr h="518160">
                <a:tc vMerge="1">
                  <a:tcPr/>
                </a:tc>
                <a:tc vMerge="1">
                  <a:tcPr/>
                </a:tc>
                <a:tc>
                  <a:txBody>
                    <a:bodyPr/>
                    <a:p>
                      <a:pPr>
                        <a:buNone/>
                      </a:pPr>
                      <a:r>
                        <a:rPr lang="zh-CN" altLang="en-US" sz="1600" b="1">
                          <a:ea typeface="华文中宋" panose="02010600040101010101" pitchFamily="2" charset="-122"/>
                        </a:rPr>
                        <a:t>发票与税控器具信息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发票开具、取得、保管、缴销、报告；税控器具安装、使用、保管</a:t>
                      </a:r>
                      <a:endParaRPr lang="zh-CN" altLang="en-US" sz="1600" b="1">
                        <a:ea typeface="华文中宋" panose="02010600040101010101" pitchFamily="2" charset="-122"/>
                      </a:endParaRPr>
                    </a:p>
                  </a:txBody>
                  <a:tcPr/>
                </a:tc>
                <a:tc vMerge="1">
                  <a:tcPr/>
                </a:tc>
              </a:tr>
              <a:tr h="265430">
                <a:tc vMerge="1">
                  <a:tcPr/>
                </a:tc>
                <a:tc vMerge="1">
                  <a:tcPr/>
                </a:tc>
                <a:tc>
                  <a:txBody>
                    <a:bodyPr/>
                    <a:p>
                      <a:pPr>
                        <a:buNone/>
                      </a:pPr>
                      <a:r>
                        <a:rPr lang="zh-CN" altLang="en-US" sz="1600" b="1">
                          <a:ea typeface="华文中宋" panose="02010600040101010101" pitchFamily="2" charset="-122"/>
                        </a:rPr>
                        <a:t>登记与账簿信息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登记信息；账簿与凭证</a:t>
                      </a:r>
                      <a:endParaRPr lang="zh-CN" altLang="en-US" sz="1600" b="1">
                        <a:ea typeface="华文中宋" panose="02010600040101010101" pitchFamily="2" charset="-122"/>
                      </a:endParaRPr>
                    </a:p>
                  </a:txBody>
                  <a:tcPr/>
                </a:tc>
                <a:tc vMerge="1">
                  <a:tcPr/>
                </a:tc>
              </a:tr>
              <a:tr h="640080">
                <a:tc vMerge="1">
                  <a:tcPr/>
                </a:tc>
                <a:tc rowSpan="2">
                  <a:txBody>
                    <a:bodyPr/>
                    <a:p>
                      <a:pPr>
                        <a:buNone/>
                      </a:pPr>
                      <a:r>
                        <a:rPr lang="zh-CN" altLang="en-US" sz="1600" b="1">
                          <a:ea typeface="华文中宋" panose="02010600040101010101" pitchFamily="2" charset="-122"/>
                        </a:rPr>
                        <a:t>非经常性指标信息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纳税评估、税务审计、反避税调查信息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纳税评估信息；大企业税务审计信息；反避税调查信息；</a:t>
                      </a:r>
                      <a:endParaRPr lang="zh-CN" altLang="en-US" sz="1600" b="1">
                        <a:ea typeface="华文中宋" panose="02010600040101010101" pitchFamily="2" charset="-122"/>
                      </a:endParaRPr>
                    </a:p>
                  </a:txBody>
                  <a:tcPr/>
                </a:tc>
                <a:tc vMerge="1">
                  <a:tcPr/>
                </a:tc>
              </a:tr>
              <a:tr h="421005">
                <a:tc vMerge="1">
                  <a:tcPr/>
                </a:tc>
                <a:tc vMerge="1">
                  <a:tcPr/>
                </a:tc>
                <a:tc>
                  <a:txBody>
                    <a:bodyPr/>
                    <a:p>
                      <a:pPr>
                        <a:buNone/>
                      </a:pPr>
                      <a:r>
                        <a:rPr lang="zh-CN" altLang="en-US" sz="1600" b="1">
                          <a:ea typeface="华文中宋" panose="02010600040101010101" pitchFamily="2" charset="-122"/>
                        </a:rPr>
                        <a:t>税务稽查信息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涉嫌犯罪；涉税违法被行政处罚；发现少缴税款行为</a:t>
                      </a:r>
                      <a:r>
                        <a:rPr lang="en-US" altLang="zh-CN" sz="1600" b="1">
                          <a:ea typeface="华文中宋" panose="02010600040101010101" pitchFamily="2" charset="-122"/>
                        </a:rPr>
                        <a:t>,</a:t>
                      </a:r>
                      <a:r>
                        <a:rPr lang="zh-CN" altLang="en-US" sz="1600" b="1">
                          <a:ea typeface="华文中宋" panose="02010600040101010101" pitchFamily="2" charset="-122"/>
                        </a:rPr>
                        <a:t>作出补缴税款处理；拒绝、阻挠税务机关执法；重大税收违法失信</a:t>
                      </a:r>
                      <a:endParaRPr lang="zh-CN" altLang="en-US" sz="1600" b="1">
                        <a:ea typeface="华文中宋" panose="02010600040101010101" pitchFamily="2" charset="-122"/>
                      </a:endParaRPr>
                    </a:p>
                  </a:txBody>
                  <a:tcPr/>
                </a:tc>
                <a:tc vMerge="1">
                  <a:tcPr/>
                </a:tc>
              </a:tr>
              <a:tr h="420370">
                <a:tc rowSpan="2">
                  <a:txBody>
                    <a:bodyPr/>
                    <a:p>
                      <a:pPr>
                        <a:buNone/>
                      </a:pPr>
                      <a:r>
                        <a:rPr lang="zh-CN" altLang="en-US" sz="1600" b="1">
                          <a:ea typeface="华文中宋" panose="02010600040101010101" pitchFamily="2" charset="-122"/>
                        </a:rPr>
                        <a:t>外部信息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外部参考</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相关部门评定的社会信用记录</a:t>
                      </a:r>
                      <a:endParaRPr lang="zh-CN" altLang="en-US" sz="1600" b="1">
                        <a:ea typeface="华文中宋" panose="02010600040101010101" pitchFamily="2" charset="-122"/>
                      </a:endParaRPr>
                    </a:p>
                  </a:txBody>
                  <a:tcPr/>
                </a:tc>
                <a:tc>
                  <a:txBody>
                    <a:bodyPr/>
                    <a:p>
                      <a:pPr>
                        <a:buNone/>
                      </a:pP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仅记录，不参与</a:t>
                      </a:r>
                      <a:endParaRPr lang="zh-CN" altLang="en-US" sz="1600" b="1">
                        <a:ea typeface="华文中宋" panose="02010600040101010101" pitchFamily="2" charset="-122"/>
                      </a:endParaRPr>
                    </a:p>
                  </a:txBody>
                  <a:tcPr/>
                </a:tc>
              </a:tr>
              <a:tr h="420370">
                <a:tc vMerge="1">
                  <a:tcPr/>
                </a:tc>
                <a:tc>
                  <a:txBody>
                    <a:bodyPr/>
                    <a:p>
                      <a:pPr>
                        <a:buNone/>
                      </a:pPr>
                      <a:r>
                        <a:rPr lang="zh-CN" altLang="en-US" sz="1600" b="1">
                          <a:ea typeface="华文中宋" panose="02010600040101010101" pitchFamily="2" charset="-122"/>
                        </a:rPr>
                        <a:t>外部评价</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信息</a:t>
                      </a:r>
                      <a:endParaRPr lang="zh-CN" altLang="en-US" sz="1600" b="1">
                        <a:ea typeface="华文中宋" panose="02010600040101010101" pitchFamily="2" charset="-122"/>
                      </a:endParaRPr>
                    </a:p>
                  </a:txBody>
                  <a:tcPr/>
                </a:tc>
                <a:tc gridSpan="2">
                  <a:txBody>
                    <a:bodyPr/>
                    <a:p>
                      <a:pPr>
                        <a:buNone/>
                      </a:pPr>
                      <a:r>
                        <a:rPr lang="zh-CN" altLang="en-US" sz="1600" b="1">
                          <a:ea typeface="华文中宋" panose="02010600040101010101" pitchFamily="2" charset="-122"/>
                        </a:rPr>
                        <a:t>银行：银行账户设置；市场监管：股权变更等登记；房管、土地管理部门：欠税处置资产等；海关：进口货物报关数等；相关部门：</a:t>
                      </a:r>
                      <a:r>
                        <a:rPr lang="en-US" altLang="zh-CN" sz="1600" b="1">
                          <a:ea typeface="华文中宋" panose="02010600040101010101" pitchFamily="2" charset="-122"/>
                        </a:rPr>
                        <a:t>......</a:t>
                      </a:r>
                      <a:endParaRPr lang="en-US" altLang="zh-CN" sz="1600" b="1">
                        <a:ea typeface="华文中宋" panose="02010600040101010101" pitchFamily="2" charset="-122"/>
                      </a:endParaRPr>
                    </a:p>
                  </a:txBody>
                  <a:tcPr/>
                </a:tc>
                <a:tc hMerge="1">
                  <a:tcPr/>
                </a:tc>
                <a:tc>
                  <a:txBody>
                    <a:bodyPr/>
                    <a:p>
                      <a:pPr>
                        <a:buNone/>
                      </a:pPr>
                      <a:r>
                        <a:rPr lang="zh-CN" altLang="en-US" sz="1600" b="1">
                          <a:ea typeface="华文中宋" panose="02010600040101010101" pitchFamily="2" charset="-122"/>
                        </a:rPr>
                        <a:t>参与计税</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5.</a:t>
            </a:r>
            <a:r>
              <a:rPr lang="zh-CN" altLang="en-US"/>
              <a:t>纳税缴费信用的评价</a:t>
            </a:r>
            <a:endParaRPr lang="zh-CN" altLang="en-US"/>
          </a:p>
          <a:p>
            <a:r>
              <a:rPr lang="zh-CN" altLang="en-US"/>
              <a:t>（</a:t>
            </a:r>
            <a:r>
              <a:rPr lang="en-US" altLang="zh-CN"/>
              <a:t>1</a:t>
            </a:r>
            <a:r>
              <a:rPr lang="zh-CN" altLang="en-US"/>
              <a:t>）评价原则</a:t>
            </a:r>
            <a:endParaRPr lang="zh-CN" altLang="en-US"/>
          </a:p>
          <a:p>
            <a:r>
              <a:rPr lang="zh-CN" altLang="en-US"/>
              <a:t>税务机关遵循无记载不评价、何时记载何时评价的原则，使用经营主体的纳税缴费信用信息，并按照规定的评价指标和评价方式确定纳税缴费信用级别</a:t>
            </a:r>
            <a:endParaRPr lang="zh-CN" altLang="en-US"/>
          </a:p>
          <a:p>
            <a:r>
              <a:rPr lang="zh-CN" altLang="en-US"/>
              <a:t>（</a:t>
            </a:r>
            <a:r>
              <a:rPr lang="en-US" altLang="zh-CN"/>
              <a:t>2</a:t>
            </a:r>
            <a:r>
              <a:rPr lang="zh-CN" altLang="en-US"/>
              <a:t>）评价周期</a:t>
            </a:r>
            <a:endParaRPr lang="zh-CN" altLang="en-US"/>
          </a:p>
          <a:p>
            <a:r>
              <a:rPr lang="zh-CN" altLang="en-US"/>
              <a:t>纳税缴费信用评价周期为一个公历年度。距首次在税务机关办理税费事宜时间不满一个评价年度的经营主体，不参加本期年度评价</a:t>
            </a:r>
            <a:endParaRPr lang="zh-CN" altLang="en-US"/>
          </a:p>
          <a:p>
            <a:endParaRPr lang="zh-CN" altLang="en-US">
              <a:latin typeface="Calibri" panose="020F050202020403020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fontScale="90000" lnSpcReduction="20000"/>
          </a:bodyPr>
          <a:p>
            <a:r>
              <a:rPr lang="zh-CN" altLang="en-US">
                <a:sym typeface="+mn-ea"/>
              </a:rPr>
              <a:t>（</a:t>
            </a:r>
            <a:r>
              <a:rPr lang="en-US" altLang="zh-CN">
                <a:sym typeface="+mn-ea"/>
              </a:rPr>
              <a:t>3</a:t>
            </a:r>
            <a:r>
              <a:rPr lang="zh-CN" altLang="en-US">
                <a:sym typeface="+mn-ea"/>
              </a:rPr>
              <a:t>）评价方式</a:t>
            </a:r>
            <a:endParaRPr lang="zh-CN" altLang="en-US"/>
          </a:p>
          <a:p>
            <a:r>
              <a:rPr lang="zh-CN" altLang="en-US">
                <a:sym typeface="+mn-ea"/>
              </a:rPr>
              <a:t>纳税缴费信用评价采取年度评价指标得分和直接判级方式</a:t>
            </a:r>
            <a:endParaRPr lang="zh-CN" altLang="en-US"/>
          </a:p>
          <a:p>
            <a:r>
              <a:rPr lang="zh-CN" altLang="en-US">
                <a:latin typeface="Calibri" panose="020F0502020204030204" charset="0"/>
              </a:rPr>
              <a:t>①</a:t>
            </a:r>
            <a:r>
              <a:rPr lang="zh-CN" altLang="en-US">
                <a:sym typeface="+mn-ea"/>
              </a:rPr>
              <a:t>年度评价指标得分评价</a:t>
            </a:r>
            <a:endParaRPr lang="zh-CN" altLang="en-US">
              <a:sym typeface="+mn-ea"/>
            </a:endParaRPr>
          </a:p>
          <a:p>
            <a:r>
              <a:rPr lang="zh-CN" altLang="en-US">
                <a:latin typeface="Calibri" panose="020F0502020204030204" charset="0"/>
              </a:rPr>
              <a:t>评价指标包括税务内部信息和外部评价信息</a:t>
            </a:r>
            <a:r>
              <a:rPr lang="en-US" altLang="zh-CN">
                <a:latin typeface="Calibri" panose="020F0502020204030204" charset="0"/>
              </a:rPr>
              <a:t>; </a:t>
            </a:r>
            <a:r>
              <a:rPr lang="zh-CN" altLang="en-US">
                <a:latin typeface="Calibri" panose="020F0502020204030204" charset="0"/>
              </a:rPr>
              <a:t>年度评价指标得分采取</a:t>
            </a:r>
            <a:r>
              <a:rPr lang="zh-CN" altLang="en-US">
                <a:solidFill>
                  <a:srgbClr val="FF0000"/>
                </a:solidFill>
                <a:latin typeface="Calibri" panose="020F0502020204030204" charset="0"/>
              </a:rPr>
              <a:t>扣分</a:t>
            </a:r>
            <a:r>
              <a:rPr lang="zh-CN" altLang="en-US">
                <a:latin typeface="Calibri" panose="020F0502020204030204" charset="0"/>
              </a:rPr>
              <a:t>方式</a:t>
            </a:r>
            <a:endParaRPr lang="zh-CN" altLang="en-US">
              <a:latin typeface="Calibri" panose="020F0502020204030204" charset="0"/>
            </a:endParaRPr>
          </a:p>
          <a:p>
            <a:r>
              <a:rPr lang="en-US" altLang="zh-CN">
                <a:latin typeface="Calibri" panose="020F0502020204030204" charset="0"/>
              </a:rPr>
              <a:t>A.</a:t>
            </a:r>
            <a:r>
              <a:rPr lang="zh-CN" altLang="en-US">
                <a:latin typeface="Calibri" panose="020F0502020204030204" charset="0"/>
              </a:rPr>
              <a:t>起评分</a:t>
            </a:r>
            <a:endParaRPr lang="zh-CN" altLang="en-US">
              <a:latin typeface="Calibri" panose="020F0502020204030204" charset="0"/>
            </a:endParaRPr>
          </a:p>
          <a:p>
            <a:r>
              <a:rPr lang="zh-CN" altLang="en-US">
                <a:latin typeface="Calibri" panose="020F0502020204030204" charset="0"/>
              </a:rPr>
              <a:t>经营主体经常性指标和非经常性指标信息齐全的，从</a:t>
            </a:r>
            <a:r>
              <a:rPr lang="en-US" altLang="zh-CN">
                <a:latin typeface="Calibri" panose="020F0502020204030204" charset="0"/>
              </a:rPr>
              <a:t>100</a:t>
            </a:r>
            <a:r>
              <a:rPr lang="zh-CN" altLang="en-US">
                <a:latin typeface="Calibri" panose="020F0502020204030204" charset="0"/>
              </a:rPr>
              <a:t>分起评</a:t>
            </a:r>
            <a:endParaRPr lang="zh-CN" altLang="en-US">
              <a:latin typeface="Calibri" panose="020F0502020204030204" charset="0"/>
            </a:endParaRPr>
          </a:p>
          <a:p>
            <a:r>
              <a:rPr lang="zh-CN" altLang="en-US">
                <a:latin typeface="Calibri" panose="020F0502020204030204" charset="0"/>
              </a:rPr>
              <a:t>非经常性指标缺失，经常性指标中纳税缴费信息齐全的，从</a:t>
            </a:r>
            <a:r>
              <a:rPr lang="en-US" altLang="zh-CN">
                <a:latin typeface="Calibri" panose="020F0502020204030204" charset="0"/>
              </a:rPr>
              <a:t>93</a:t>
            </a:r>
            <a:r>
              <a:rPr lang="zh-CN" altLang="en-US">
                <a:latin typeface="Calibri" panose="020F0502020204030204" charset="0"/>
              </a:rPr>
              <a:t>分起评，不齐全的，从</a:t>
            </a:r>
            <a:r>
              <a:rPr lang="en-US" altLang="zh-CN">
                <a:latin typeface="Calibri" panose="020F0502020204030204" charset="0"/>
              </a:rPr>
              <a:t>90</a:t>
            </a:r>
            <a:r>
              <a:rPr lang="zh-CN" altLang="en-US">
                <a:latin typeface="Calibri" panose="020F0502020204030204" charset="0"/>
              </a:rPr>
              <a:t>分起评</a:t>
            </a:r>
            <a:endParaRPr lang="zh-CN" altLang="en-US">
              <a:latin typeface="Calibri" panose="020F0502020204030204" charset="0"/>
            </a:endParaRPr>
          </a:p>
          <a:p>
            <a:r>
              <a:rPr lang="en-US" altLang="zh-CN">
                <a:latin typeface="Calibri" panose="020F0502020204030204" charset="0"/>
              </a:rPr>
              <a:t>a</a:t>
            </a:r>
            <a:r>
              <a:rPr lang="zh-CN" altLang="en-US">
                <a:latin typeface="Calibri" panose="020F0502020204030204" charset="0"/>
              </a:rPr>
              <a:t>级的经营主体</a:t>
            </a:r>
            <a:r>
              <a:rPr lang="zh-CN" altLang="en-US">
                <a:latin typeface="Calibri" panose="020F0502020204030204" charset="0"/>
              </a:rPr>
              <a:t>下一年度起评分提高</a:t>
            </a:r>
            <a:r>
              <a:rPr lang="en-US" altLang="zh-CN">
                <a:latin typeface="Calibri" panose="020F0502020204030204" charset="0"/>
              </a:rPr>
              <a:t>1</a:t>
            </a:r>
            <a:r>
              <a:rPr lang="zh-CN" altLang="en-US">
                <a:latin typeface="Calibri" panose="020F0502020204030204" charset="0"/>
              </a:rPr>
              <a:t>分，连续评为</a:t>
            </a:r>
            <a:r>
              <a:rPr lang="en-US" altLang="zh-CN">
                <a:latin typeface="Calibri" panose="020F0502020204030204" charset="0"/>
              </a:rPr>
              <a:t>a</a:t>
            </a:r>
            <a:r>
              <a:rPr lang="zh-CN" altLang="en-US">
                <a:latin typeface="Calibri" panose="020F0502020204030204" charset="0"/>
              </a:rPr>
              <a:t>级的可累积提高，起评分最高不超过</a:t>
            </a:r>
            <a:r>
              <a:rPr lang="en-US" altLang="zh-CN">
                <a:latin typeface="Calibri" panose="020F0502020204030204" charset="0"/>
              </a:rPr>
              <a:t>100</a:t>
            </a:r>
            <a:r>
              <a:rPr lang="zh-CN" altLang="en-US">
                <a:latin typeface="Calibri" panose="020F0502020204030204" charset="0"/>
              </a:rPr>
              <a:t>分</a:t>
            </a:r>
            <a:endParaRPr lang="zh-CN" altLang="en-US">
              <a:latin typeface="Calibri" panose="020F0502020204030204" charset="0"/>
            </a:endParaRPr>
          </a:p>
          <a:p>
            <a:r>
              <a:rPr lang="en-US" altLang="zh-CN">
                <a:latin typeface="Calibri" panose="020F0502020204030204" charset="0"/>
              </a:rPr>
              <a:t>B.</a:t>
            </a:r>
            <a:r>
              <a:rPr lang="zh-CN" altLang="en-US">
                <a:latin typeface="Calibri" panose="020F0502020204030204" charset="0"/>
                <a:sym typeface="+mn-ea"/>
              </a:rPr>
              <a:t>年度评价指标得分评价的</a:t>
            </a:r>
            <a:r>
              <a:rPr lang="zh-CN" altLang="en-US">
                <a:latin typeface="Calibri" panose="020F0502020204030204" charset="0"/>
              </a:rPr>
              <a:t>级别</a:t>
            </a:r>
            <a:endParaRPr lang="zh-CN" altLang="en-US">
              <a:latin typeface="Calibri" panose="020F0502020204030204" charset="0"/>
            </a:endParaRPr>
          </a:p>
          <a:p>
            <a:r>
              <a:rPr lang="en-US" altLang="zh-CN">
                <a:latin typeface="Calibri" panose="020F0502020204030204" charset="0"/>
              </a:rPr>
              <a:t>a</a:t>
            </a:r>
            <a:r>
              <a:rPr lang="zh-CN" altLang="en-US">
                <a:latin typeface="Calibri" panose="020F0502020204030204" charset="0"/>
              </a:rPr>
              <a:t>级为年度评价指标得分</a:t>
            </a:r>
            <a:r>
              <a:rPr lang="en-US" altLang="zh-CN">
                <a:latin typeface="Calibri" panose="020F0502020204030204" charset="0"/>
              </a:rPr>
              <a:t>90</a:t>
            </a:r>
            <a:r>
              <a:rPr lang="zh-CN" altLang="en-US">
                <a:latin typeface="Calibri" panose="020F0502020204030204" charset="0"/>
              </a:rPr>
              <a:t>分以上的</a:t>
            </a:r>
            <a:endParaRPr lang="zh-CN" altLang="en-US">
              <a:latin typeface="Calibri" panose="020F0502020204030204" charset="0"/>
            </a:endParaRPr>
          </a:p>
          <a:p>
            <a:r>
              <a:rPr lang="en-US" altLang="zh-CN">
                <a:latin typeface="Calibri" panose="020F0502020204030204" charset="0"/>
              </a:rPr>
              <a:t>b</a:t>
            </a:r>
            <a:r>
              <a:rPr lang="zh-CN" altLang="en-US">
                <a:latin typeface="Calibri" panose="020F0502020204030204" charset="0"/>
              </a:rPr>
              <a:t>级为年度评价指标得分</a:t>
            </a:r>
            <a:r>
              <a:rPr lang="en-US" altLang="zh-CN">
                <a:latin typeface="Calibri" panose="020F0502020204030204" charset="0"/>
              </a:rPr>
              <a:t>70</a:t>
            </a:r>
            <a:r>
              <a:rPr lang="zh-CN" altLang="en-US">
                <a:latin typeface="Calibri" panose="020F0502020204030204" charset="0"/>
              </a:rPr>
              <a:t>分以上不满</a:t>
            </a:r>
            <a:r>
              <a:rPr lang="en-US" altLang="zh-CN">
                <a:latin typeface="Calibri" panose="020F0502020204030204" charset="0"/>
              </a:rPr>
              <a:t>90</a:t>
            </a:r>
            <a:r>
              <a:rPr lang="zh-CN" altLang="en-US">
                <a:latin typeface="Calibri" panose="020F0502020204030204" charset="0"/>
              </a:rPr>
              <a:t>分的</a:t>
            </a:r>
            <a:endParaRPr lang="zh-CN" altLang="en-US">
              <a:latin typeface="Calibri" panose="020F0502020204030204" charset="0"/>
            </a:endParaRPr>
          </a:p>
          <a:p>
            <a:r>
              <a:rPr lang="en-US" altLang="zh-CN">
                <a:latin typeface="Calibri" panose="020F0502020204030204" charset="0"/>
              </a:rPr>
              <a:t>m</a:t>
            </a:r>
            <a:r>
              <a:rPr lang="zh-CN" altLang="en-US">
                <a:latin typeface="Calibri" panose="020F0502020204030204" charset="0"/>
              </a:rPr>
              <a:t>级为新设立经营主体或者年度评价指标得分</a:t>
            </a:r>
            <a:r>
              <a:rPr lang="en-US" altLang="zh-CN">
                <a:latin typeface="Calibri" panose="020F0502020204030204" charset="0"/>
              </a:rPr>
              <a:t>70</a:t>
            </a:r>
            <a:r>
              <a:rPr lang="zh-CN" altLang="en-US">
                <a:latin typeface="Calibri" panose="020F0502020204030204" charset="0"/>
              </a:rPr>
              <a:t>分以上但评价年度内无生产经营业务收入的</a:t>
            </a:r>
            <a:endParaRPr lang="zh-CN" altLang="en-US">
              <a:latin typeface="Calibri" panose="020F0502020204030204" charset="0"/>
            </a:endParaRPr>
          </a:p>
          <a:p>
            <a:r>
              <a:rPr lang="en-US" altLang="zh-CN">
                <a:latin typeface="Calibri" panose="020F0502020204030204" charset="0"/>
              </a:rPr>
              <a:t>c</a:t>
            </a:r>
            <a:r>
              <a:rPr lang="zh-CN" altLang="en-US">
                <a:latin typeface="Calibri" panose="020F0502020204030204" charset="0"/>
              </a:rPr>
              <a:t>级为年度评价指标得分</a:t>
            </a:r>
            <a:r>
              <a:rPr lang="en-US" altLang="zh-CN">
                <a:latin typeface="Calibri" panose="020F0502020204030204" charset="0"/>
              </a:rPr>
              <a:t>40</a:t>
            </a:r>
            <a:r>
              <a:rPr lang="zh-CN" altLang="en-US">
                <a:latin typeface="Calibri" panose="020F0502020204030204" charset="0"/>
              </a:rPr>
              <a:t>分以上不满</a:t>
            </a:r>
            <a:r>
              <a:rPr lang="en-US" altLang="zh-CN">
                <a:latin typeface="Calibri" panose="020F0502020204030204" charset="0"/>
              </a:rPr>
              <a:t>70</a:t>
            </a:r>
            <a:r>
              <a:rPr lang="zh-CN" altLang="en-US">
                <a:latin typeface="Calibri" panose="020F0502020204030204" charset="0"/>
              </a:rPr>
              <a:t>分的</a:t>
            </a:r>
            <a:endParaRPr lang="zh-CN" altLang="en-US">
              <a:latin typeface="Calibri" panose="020F0502020204030204" charset="0"/>
            </a:endParaRPr>
          </a:p>
          <a:p>
            <a:r>
              <a:rPr lang="en-US" altLang="zh-CN">
                <a:latin typeface="Calibri" panose="020F0502020204030204" charset="0"/>
              </a:rPr>
              <a:t>d</a:t>
            </a:r>
            <a:r>
              <a:rPr lang="zh-CN" altLang="en-US">
                <a:latin typeface="Calibri" panose="020F0502020204030204" charset="0"/>
              </a:rPr>
              <a:t>级为年度评价指标得分不满</a:t>
            </a:r>
            <a:r>
              <a:rPr lang="en-US" altLang="zh-CN">
                <a:latin typeface="Calibri" panose="020F0502020204030204" charset="0"/>
              </a:rPr>
              <a:t>40</a:t>
            </a:r>
            <a:r>
              <a:rPr lang="zh-CN" altLang="en-US">
                <a:latin typeface="Calibri" panose="020F0502020204030204" charset="0"/>
              </a:rPr>
              <a:t>分或者有严重失信行为的</a:t>
            </a:r>
            <a:endParaRPr lang="zh-CN" altLang="en-US">
              <a:latin typeface="Calibri" panose="020F050202020403020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pPr fontAlgn="auto">
              <a:lnSpc>
                <a:spcPct val="100000"/>
              </a:lnSpc>
            </a:pPr>
            <a:r>
              <a:rPr lang="zh-CN" altLang="en-US">
                <a:solidFill>
                  <a:srgbClr val="FF0000"/>
                </a:solidFill>
                <a:sym typeface="+mn-ea"/>
              </a:rPr>
              <a:t>生产经营业务收入</a:t>
            </a:r>
            <a:r>
              <a:rPr lang="en-US" altLang="zh-CN">
                <a:solidFill>
                  <a:srgbClr val="FF0000"/>
                </a:solidFill>
                <a:sym typeface="+mn-ea"/>
              </a:rPr>
              <a:t> </a:t>
            </a:r>
            <a:endParaRPr lang="en-US" altLang="zh-CN">
              <a:solidFill>
                <a:srgbClr val="FF0000"/>
              </a:solidFill>
            </a:endParaRPr>
          </a:p>
          <a:p>
            <a:pPr fontAlgn="auto">
              <a:lnSpc>
                <a:spcPct val="100000"/>
              </a:lnSpc>
            </a:pPr>
            <a:r>
              <a:rPr lang="zh-CN" altLang="en-US"/>
              <a:t>根据经营主体在评价年度内有无向税务机关申报反映生产经营业务收入的申报记录综合确定，</a:t>
            </a:r>
            <a:r>
              <a:rPr lang="zh-CN" altLang="en-US">
                <a:solidFill>
                  <a:srgbClr val="FF0000"/>
                </a:solidFill>
              </a:rPr>
              <a:t>包括：</a:t>
            </a:r>
            <a:r>
              <a:rPr lang="zh-CN" altLang="en-US"/>
              <a:t>增值税销售额（含预缴申报的销售额）、企业所得税营业收入（含企业所得税汇算清缴申报的营业收入、月（季）度预缴申报的营业收入、特定业务计算的应纳税所得额、分支机构分配所得）、个人所得税经营所得等；以投资作为主营业务的经营主体还包括取得的投资收益或利润</a:t>
            </a: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pPr fontAlgn="auto">
              <a:lnSpc>
                <a:spcPct val="100000"/>
              </a:lnSpc>
            </a:pPr>
            <a:r>
              <a:rPr lang="en-US" altLang="zh-CN"/>
              <a:t>C.</a:t>
            </a:r>
            <a:r>
              <a:rPr lang="zh-CN" altLang="en-US"/>
              <a:t>不能评为</a:t>
            </a:r>
            <a:r>
              <a:rPr lang="en-US" altLang="zh-CN"/>
              <a:t>a</a:t>
            </a:r>
            <a:r>
              <a:rPr lang="zh-CN" altLang="en-US"/>
              <a:t>级的经营主体</a:t>
            </a:r>
            <a:endParaRPr lang="zh-CN" altLang="en-US"/>
          </a:p>
          <a:p>
            <a:pPr fontAlgn="auto">
              <a:lnSpc>
                <a:spcPct val="100000"/>
              </a:lnSpc>
            </a:pPr>
            <a:r>
              <a:rPr lang="zh-CN" altLang="en-US"/>
              <a:t>有下列情形之一的</a:t>
            </a:r>
            <a:r>
              <a:rPr lang="en-US" altLang="zh-CN"/>
              <a:t> </a:t>
            </a:r>
            <a:r>
              <a:rPr lang="zh-CN" altLang="en-US"/>
              <a:t>：</a:t>
            </a:r>
            <a:endParaRPr lang="en-US" altLang="zh-CN"/>
          </a:p>
          <a:p>
            <a:pPr fontAlgn="auto">
              <a:lnSpc>
                <a:spcPct val="100000"/>
              </a:lnSpc>
            </a:pPr>
            <a:r>
              <a:rPr lang="zh-CN" altLang="en-US"/>
              <a:t>实际生产经营期不满</a:t>
            </a:r>
            <a:r>
              <a:rPr lang="en-US" altLang="zh-CN"/>
              <a:t>3</a:t>
            </a:r>
            <a:r>
              <a:rPr lang="zh-CN" altLang="en-US"/>
              <a:t>年的；</a:t>
            </a:r>
            <a:r>
              <a:rPr lang="en-US" altLang="zh-CN"/>
              <a:t> </a:t>
            </a:r>
            <a:endParaRPr lang="en-US" altLang="zh-CN"/>
          </a:p>
          <a:p>
            <a:pPr fontAlgn="auto">
              <a:lnSpc>
                <a:spcPct val="100000"/>
              </a:lnSpc>
            </a:pPr>
            <a:r>
              <a:rPr lang="zh-CN" altLang="en-US"/>
              <a:t>上一评价年度评价结果为</a:t>
            </a:r>
            <a:r>
              <a:rPr lang="en-US" altLang="zh-CN"/>
              <a:t>d</a:t>
            </a:r>
            <a:r>
              <a:rPr lang="zh-CN" altLang="en-US"/>
              <a:t>级的；</a:t>
            </a:r>
            <a:r>
              <a:rPr lang="en-US" altLang="zh-CN"/>
              <a:t> </a:t>
            </a:r>
            <a:endParaRPr lang="en-US" altLang="zh-CN"/>
          </a:p>
          <a:p>
            <a:pPr fontAlgn="auto">
              <a:lnSpc>
                <a:spcPct val="100000"/>
              </a:lnSpc>
            </a:pPr>
            <a:r>
              <a:rPr lang="zh-CN" altLang="en-US"/>
              <a:t>非正常原因评价年度内增值税连续</a:t>
            </a:r>
            <a:r>
              <a:rPr lang="en-US" altLang="zh-CN"/>
              <a:t>3</a:t>
            </a:r>
            <a:r>
              <a:rPr lang="zh-CN" altLang="en-US"/>
              <a:t>个月或者累计</a:t>
            </a:r>
            <a:r>
              <a:rPr lang="en-US" altLang="zh-CN"/>
              <a:t>6</a:t>
            </a:r>
            <a:r>
              <a:rPr lang="zh-CN" altLang="en-US"/>
              <a:t>个月应纳税额为</a:t>
            </a:r>
            <a:r>
              <a:rPr lang="en-US" altLang="zh-CN"/>
              <a:t>0</a:t>
            </a:r>
            <a:r>
              <a:rPr lang="zh-CN" altLang="en-US"/>
              <a:t>的；</a:t>
            </a:r>
            <a:r>
              <a:rPr lang="en-US" altLang="zh-CN"/>
              <a:t> </a:t>
            </a:r>
            <a:endParaRPr lang="en-US" altLang="zh-CN"/>
          </a:p>
          <a:p>
            <a:pPr fontAlgn="auto">
              <a:lnSpc>
                <a:spcPct val="100000"/>
              </a:lnSpc>
            </a:pPr>
            <a:r>
              <a:rPr lang="zh-CN" altLang="en-US"/>
              <a:t>不能按照国家统一的会计制度规定设置账簿，并根据合法、有效凭证核算，向税务机关提供准确税务资料的。</a:t>
            </a:r>
            <a:r>
              <a:rPr lang="en-US" altLang="zh-CN"/>
              <a:t> </a:t>
            </a:r>
            <a:endParaRPr lang="en-US" altLang="zh-CN">
              <a:solidFill>
                <a:srgbClr val="FF0000"/>
              </a:solidFill>
            </a:endParaRPr>
          </a:p>
          <a:p>
            <a:pPr fontAlgn="auto">
              <a:lnSpc>
                <a:spcPct val="100000"/>
              </a:lnSpc>
            </a:pPr>
            <a:r>
              <a:rPr lang="en-US" altLang="zh-CN">
                <a:solidFill>
                  <a:srgbClr val="FF0000"/>
                </a:solidFill>
              </a:rPr>
              <a:t>“</a:t>
            </a:r>
            <a:r>
              <a:rPr lang="zh-CN" altLang="en-US">
                <a:solidFill>
                  <a:srgbClr val="FF0000"/>
                </a:solidFill>
              </a:rPr>
              <a:t>非正常原因</a:t>
            </a:r>
            <a:r>
              <a:rPr lang="en-US" altLang="zh-CN">
                <a:solidFill>
                  <a:srgbClr val="FF0000"/>
                </a:solidFill>
              </a:rPr>
              <a:t>”</a:t>
            </a:r>
            <a:endParaRPr lang="en-US" altLang="zh-CN">
              <a:solidFill>
                <a:srgbClr val="FF0000"/>
              </a:solidFill>
            </a:endParaRPr>
          </a:p>
          <a:p>
            <a:pPr fontAlgn="auto">
              <a:lnSpc>
                <a:spcPct val="100000"/>
              </a:lnSpc>
            </a:pPr>
            <a:r>
              <a:rPr lang="zh-CN" altLang="en-US"/>
              <a:t>是指排除经营主体正常经营（包括季节性生产经营、享受政策性减免税、存在未抵减完的增值税留抵税额、享受增值税加计抵减政策）之外的其他原因</a:t>
            </a:r>
            <a:endParaRPr lang="zh-CN" altLang="en-US"/>
          </a:p>
          <a:p>
            <a:pPr fontAlgn="auto">
              <a:lnSpc>
                <a:spcPct val="100000"/>
              </a:lnSpc>
            </a:pPr>
            <a:r>
              <a:rPr lang="zh-CN" altLang="en-US"/>
              <a:t>增值税按季申报视同连续3个月</a:t>
            </a:r>
            <a:r>
              <a:rPr lang="en-US" altLang="zh-CN"/>
              <a:t> </a:t>
            </a:r>
            <a:endParaRPr lang="en-US" altLang="zh-CN"/>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fontScale="70000"/>
          </a:bodyPr>
          <a:p>
            <a:r>
              <a:rPr lang="zh-CN" altLang="en-US">
                <a:latin typeface="Calibri" panose="020F0502020204030204" charset="0"/>
              </a:rPr>
              <a:t>②直接判级</a:t>
            </a:r>
            <a:endParaRPr lang="zh-CN" altLang="en-US">
              <a:latin typeface="Calibri" panose="020F0502020204030204" charset="0"/>
            </a:endParaRPr>
          </a:p>
          <a:p>
            <a:r>
              <a:rPr lang="zh-CN" altLang="en-US">
                <a:latin typeface="Calibri" panose="020F0502020204030204" charset="0"/>
              </a:rPr>
              <a:t>适用于首次在税务机关办理税费事宜的经营主体（新设立经营主体，</a:t>
            </a:r>
            <a:r>
              <a:rPr lang="en-US" altLang="zh-CN">
                <a:latin typeface="Calibri" panose="020F0502020204030204" charset="0"/>
              </a:rPr>
              <a:t>m</a:t>
            </a:r>
            <a:r>
              <a:rPr lang="zh-CN" altLang="en-US">
                <a:latin typeface="Calibri" panose="020F0502020204030204" charset="0"/>
              </a:rPr>
              <a:t>级）或者有严重失信行为的经营主体（</a:t>
            </a:r>
            <a:r>
              <a:rPr lang="en-US" altLang="zh-CN">
                <a:latin typeface="Calibri" panose="020F0502020204030204" charset="0"/>
              </a:rPr>
              <a:t>d</a:t>
            </a:r>
            <a:r>
              <a:rPr lang="zh-CN" altLang="en-US">
                <a:latin typeface="Calibri" panose="020F0502020204030204" charset="0"/>
              </a:rPr>
              <a:t>级）</a:t>
            </a:r>
            <a:endParaRPr lang="zh-CN" altLang="en-US">
              <a:latin typeface="Calibri" panose="020F0502020204030204" charset="0"/>
            </a:endParaRPr>
          </a:p>
          <a:p>
            <a:r>
              <a:rPr lang="zh-CN" altLang="en-US">
                <a:latin typeface="Calibri" panose="020F0502020204030204" charset="0"/>
              </a:rPr>
              <a:t>直接判为</a:t>
            </a:r>
            <a:r>
              <a:rPr lang="en-US" altLang="zh-CN">
                <a:latin typeface="Calibri" panose="020F0502020204030204" charset="0"/>
              </a:rPr>
              <a:t>d</a:t>
            </a:r>
            <a:r>
              <a:rPr lang="zh-CN" altLang="en-US">
                <a:latin typeface="Calibri" panose="020F0502020204030204" charset="0"/>
              </a:rPr>
              <a:t>级</a:t>
            </a:r>
            <a:endParaRPr lang="zh-CN" altLang="en-US">
              <a:latin typeface="Calibri" panose="020F0502020204030204" charset="0"/>
            </a:endParaRPr>
          </a:p>
          <a:p>
            <a:r>
              <a:rPr lang="zh-CN" altLang="en-US">
                <a:latin typeface="Calibri" panose="020F0502020204030204" charset="0"/>
              </a:rPr>
              <a:t>存在逃避追缴欠税、骗取出口退税、虚开增值税专用发票、骗取留抵退税等</a:t>
            </a:r>
            <a:r>
              <a:rPr lang="zh-CN" altLang="en-US">
                <a:solidFill>
                  <a:srgbClr val="FF0000"/>
                </a:solidFill>
                <a:latin typeface="Calibri" panose="020F0502020204030204" charset="0"/>
              </a:rPr>
              <a:t>税收违法</a:t>
            </a:r>
            <a:r>
              <a:rPr lang="zh-CN" altLang="en-US">
                <a:latin typeface="Calibri" panose="020F0502020204030204" charset="0"/>
              </a:rPr>
              <a:t>行为的；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存在逃避缴纳税款、虚开增值税专用发票以外的其他发票等违法行为</a:t>
            </a:r>
            <a:r>
              <a:rPr lang="zh-CN" altLang="en-US">
                <a:solidFill>
                  <a:srgbClr val="FF0000"/>
                </a:solidFill>
                <a:latin typeface="Calibri" panose="020F0502020204030204" charset="0"/>
              </a:rPr>
              <a:t>被移送</a:t>
            </a:r>
            <a:r>
              <a:rPr lang="zh-CN" altLang="en-US">
                <a:latin typeface="Calibri" panose="020F0502020204030204" charset="0"/>
              </a:rPr>
              <a:t>公安机关或者被公安机关直接立案查处的；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偷税（逃避缴纳税款）金额</a:t>
            </a:r>
            <a:r>
              <a:rPr lang="en-US" altLang="zh-CN">
                <a:latin typeface="Calibri" panose="020F0502020204030204" charset="0"/>
              </a:rPr>
              <a:t>10</a:t>
            </a:r>
            <a:r>
              <a:rPr lang="zh-CN" altLang="en-US">
                <a:latin typeface="Calibri" panose="020F0502020204030204" charset="0"/>
              </a:rPr>
              <a:t>万元以上且占各税种应纳税总额</a:t>
            </a:r>
            <a:r>
              <a:rPr lang="en-US" altLang="zh-CN">
                <a:latin typeface="Calibri" panose="020F0502020204030204" charset="0"/>
              </a:rPr>
              <a:t>10%</a:t>
            </a:r>
            <a:r>
              <a:rPr lang="zh-CN" altLang="en-US">
                <a:latin typeface="Calibri" panose="020F0502020204030204" charset="0"/>
              </a:rPr>
              <a:t>以上的；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在规定期限内未按税务机关处理结论足额缴纳税款、利息、滞纳金和罚款的；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以暴力、威胁方法拒不缴纳税款或者拒绝、阻挠税务机关依法实施税务稽查执法行为的；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违反发票管理法规，导致其他单位或者个人未缴、少缴或者骗取税款的；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提供虚假材料，骗取税收优惠的；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骗取国家出口退税款，被停止出口退（免）税资格未到期的；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认定为非正常户或者走逃（失联）户的；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由非正常户或者走逃（失联）户</a:t>
            </a:r>
            <a:r>
              <a:rPr lang="zh-CN" altLang="en-US">
                <a:solidFill>
                  <a:srgbClr val="FF0000"/>
                </a:solidFill>
                <a:latin typeface="Calibri" panose="020F0502020204030204" charset="0"/>
              </a:rPr>
              <a:t>直接责任人员</a:t>
            </a:r>
            <a:r>
              <a:rPr lang="zh-CN" altLang="en-US">
                <a:latin typeface="Calibri" panose="020F0502020204030204" charset="0"/>
              </a:rPr>
              <a:t>在认定为非正常户或者走逃（失联）户</a:t>
            </a:r>
            <a:r>
              <a:rPr lang="zh-CN" altLang="en-US">
                <a:solidFill>
                  <a:srgbClr val="FF0000"/>
                </a:solidFill>
                <a:latin typeface="Calibri" panose="020F0502020204030204" charset="0"/>
              </a:rPr>
              <a:t>之后</a:t>
            </a:r>
            <a:r>
              <a:rPr lang="zh-CN" altLang="en-US">
                <a:latin typeface="Calibri" panose="020F0502020204030204" charset="0"/>
              </a:rPr>
              <a:t>注册登记、负责经营的；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由</a:t>
            </a:r>
            <a:r>
              <a:rPr lang="en-US" altLang="zh-CN">
                <a:latin typeface="Calibri" panose="020F0502020204030204" charset="0"/>
              </a:rPr>
              <a:t>d</a:t>
            </a:r>
            <a:r>
              <a:rPr lang="zh-CN" altLang="en-US">
                <a:latin typeface="Calibri" panose="020F0502020204030204" charset="0"/>
              </a:rPr>
              <a:t>级经营主体的</a:t>
            </a:r>
            <a:r>
              <a:rPr lang="zh-CN" altLang="en-US">
                <a:solidFill>
                  <a:srgbClr val="FF0000"/>
                </a:solidFill>
                <a:latin typeface="Calibri" panose="020F0502020204030204" charset="0"/>
              </a:rPr>
              <a:t>直接责任人员</a:t>
            </a:r>
            <a:r>
              <a:rPr lang="zh-CN" altLang="en-US">
                <a:latin typeface="Calibri" panose="020F0502020204030204" charset="0"/>
              </a:rPr>
              <a:t>在评为</a:t>
            </a:r>
            <a:r>
              <a:rPr lang="en-US" altLang="zh-CN">
                <a:latin typeface="Calibri" panose="020F0502020204030204" charset="0"/>
              </a:rPr>
              <a:t>d</a:t>
            </a:r>
            <a:r>
              <a:rPr lang="zh-CN" altLang="en-US">
                <a:latin typeface="Calibri" panose="020F0502020204030204" charset="0"/>
              </a:rPr>
              <a:t>级</a:t>
            </a:r>
            <a:r>
              <a:rPr lang="zh-CN" altLang="en-US">
                <a:solidFill>
                  <a:srgbClr val="FF0000"/>
                </a:solidFill>
                <a:latin typeface="Calibri" panose="020F0502020204030204" charset="0"/>
              </a:rPr>
              <a:t>之后</a:t>
            </a:r>
            <a:r>
              <a:rPr lang="zh-CN" altLang="en-US">
                <a:latin typeface="Calibri" panose="020F0502020204030204" charset="0"/>
              </a:rPr>
              <a:t>注册登记、负责经营的；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被确定为重大税收违法失信主体的；</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存在税务机关依法认定的其他严重失信情形的。</a:t>
            </a:r>
            <a:r>
              <a:rPr lang="en-US" altLang="zh-CN">
                <a:latin typeface="Calibri" panose="020F0502020204030204" charset="0"/>
              </a:rPr>
              <a:t> </a:t>
            </a:r>
            <a:endParaRPr lang="en-US" altLang="zh-CN">
              <a:latin typeface="Calibri" panose="020F050202020403020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solidFill>
                  <a:srgbClr val="FF0000"/>
                </a:solidFill>
                <a:sym typeface="+mn-ea"/>
              </a:rPr>
              <a:t>偷（逃）税占比</a:t>
            </a:r>
            <a:endParaRPr lang="zh-CN" altLang="en-US">
              <a:solidFill>
                <a:srgbClr val="FF0000"/>
              </a:solidFill>
            </a:endParaRPr>
          </a:p>
          <a:p>
            <a:r>
              <a:rPr lang="zh-CN" altLang="en-US"/>
              <a:t>偷税（逃避缴纳税款）金额占各税种应纳税总额比例为</a:t>
            </a:r>
            <a:r>
              <a:rPr lang="en-US" altLang="zh-CN"/>
              <a:t>“</a:t>
            </a:r>
            <a:r>
              <a:rPr lang="zh-CN" altLang="en-US"/>
              <a:t>一个纳税年度的各税种偷税（逃避缴纳税款）总额</a:t>
            </a:r>
            <a:r>
              <a:rPr lang="en-US" altLang="zh-CN"/>
              <a:t>”</a:t>
            </a:r>
            <a:r>
              <a:rPr lang="zh-CN" altLang="en-US"/>
              <a:t>占</a:t>
            </a:r>
            <a:r>
              <a:rPr lang="en-US" altLang="zh-CN"/>
              <a:t>“</a:t>
            </a:r>
            <a:r>
              <a:rPr lang="zh-CN" altLang="en-US"/>
              <a:t>该纳税年度各税种应纳税总额</a:t>
            </a:r>
            <a:r>
              <a:rPr lang="en-US" altLang="zh-CN"/>
              <a:t>”</a:t>
            </a:r>
            <a:r>
              <a:rPr lang="zh-CN" altLang="en-US"/>
              <a:t>的比例</a:t>
            </a:r>
            <a:endParaRPr lang="zh-CN" altLang="en-US"/>
          </a:p>
          <a:p>
            <a:r>
              <a:rPr lang="zh-CN" altLang="en-US">
                <a:solidFill>
                  <a:srgbClr val="FF0000"/>
                </a:solidFill>
                <a:sym typeface="+mn-ea"/>
              </a:rPr>
              <a:t>直接责任人员</a:t>
            </a:r>
            <a:endParaRPr lang="zh-CN" altLang="en-US"/>
          </a:p>
          <a:p>
            <a:r>
              <a:rPr lang="zh-CN" altLang="en-US"/>
              <a:t>是指经营主体被认定为非正常户或者走逃（失联）户时，或者经营主体的失信行为被税务机关记入失信信息、纳税缴费信用判为</a:t>
            </a:r>
            <a:r>
              <a:rPr lang="en-US" altLang="zh-CN"/>
              <a:t>d</a:t>
            </a:r>
            <a:r>
              <a:rPr lang="zh-CN" altLang="en-US"/>
              <a:t>级时的法定代表人、代表该经营主体从事民事活动的负责人或者经人民法院生效裁判确定的实际责任人等</a:t>
            </a:r>
            <a:endParaRPr lang="zh-CN" altLang="en-US"/>
          </a:p>
          <a:p>
            <a:r>
              <a:rPr lang="zh-CN" altLang="en-US">
                <a:solidFill>
                  <a:srgbClr val="FF0000"/>
                </a:solidFill>
              </a:rPr>
              <a:t>注册登记、负责经营</a:t>
            </a:r>
            <a:endParaRPr lang="en-US" altLang="zh-CN">
              <a:solidFill>
                <a:srgbClr val="FF0000"/>
              </a:solidFill>
            </a:endParaRPr>
          </a:p>
          <a:p>
            <a:r>
              <a:rPr lang="zh-CN" altLang="en-US"/>
              <a:t>是指以新注册登记或变更的方式成为经营主体的法定代表人、负责人等情形</a:t>
            </a:r>
            <a:r>
              <a:rPr lang="en-US" altLang="zh-CN"/>
              <a:t> </a:t>
            </a:r>
            <a:endParaRPr lang="en-US" altLang="zh-CN"/>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a:t>
            </a:r>
            <a:r>
              <a:rPr lang="en-US" altLang="zh-CN"/>
              <a:t>4</a:t>
            </a:r>
            <a:r>
              <a:rPr lang="zh-CN" altLang="en-US"/>
              <a:t>）不影响</a:t>
            </a:r>
            <a:r>
              <a:rPr lang="zh-CN" altLang="en-US">
                <a:sym typeface="+mn-ea"/>
              </a:rPr>
              <a:t>纳税缴费信用评价情形</a:t>
            </a:r>
            <a:r>
              <a:rPr lang="en-US" altLang="zh-CN">
                <a:sym typeface="+mn-ea"/>
              </a:rPr>
              <a:t> </a:t>
            </a:r>
            <a:endParaRPr lang="zh-CN" altLang="en-US"/>
          </a:p>
          <a:p>
            <a:r>
              <a:rPr lang="zh-CN" altLang="en-US"/>
              <a:t>经营主体有下列情形的，不影响其纳税缴费信用评价：</a:t>
            </a:r>
            <a:r>
              <a:rPr lang="en-US" altLang="zh-CN"/>
              <a:t> </a:t>
            </a:r>
            <a:endParaRPr lang="en-US" altLang="zh-CN"/>
          </a:p>
          <a:p>
            <a:r>
              <a:rPr lang="zh-CN" altLang="en-US">
                <a:latin typeface="Calibri" panose="020F0502020204030204" charset="0"/>
              </a:rPr>
              <a:t>①</a:t>
            </a:r>
            <a:r>
              <a:rPr lang="zh-CN" altLang="en-US"/>
              <a:t>由于税务机关原因或者不可抗力，造成经营主体未能及时履行纳税缴费义务的；</a:t>
            </a:r>
            <a:r>
              <a:rPr lang="en-US" altLang="zh-CN"/>
              <a:t> </a:t>
            </a:r>
            <a:endParaRPr lang="en-US" altLang="zh-CN"/>
          </a:p>
          <a:p>
            <a:r>
              <a:rPr lang="zh-CN" altLang="en-US">
                <a:latin typeface="Calibri" panose="020F0502020204030204" charset="0"/>
              </a:rPr>
              <a:t>②</a:t>
            </a:r>
            <a:r>
              <a:rPr lang="zh-CN" altLang="en-US"/>
              <a:t>非主观故意的计算公式运用错误以及明显的笔误造成未缴或者少缴税费款的；</a:t>
            </a:r>
            <a:r>
              <a:rPr lang="en-US" altLang="zh-CN"/>
              <a:t> </a:t>
            </a:r>
            <a:endParaRPr lang="en-US" altLang="zh-CN"/>
          </a:p>
          <a:p>
            <a:r>
              <a:rPr lang="zh-CN" altLang="en-US">
                <a:latin typeface="Calibri" panose="020F0502020204030204" charset="0"/>
              </a:rPr>
              <a:t>③</a:t>
            </a:r>
            <a:r>
              <a:rPr lang="zh-CN" altLang="en-US"/>
              <a:t>税务机关按照相关规定对经营主体不予行政处罚的；</a:t>
            </a:r>
            <a:r>
              <a:rPr lang="en-US" altLang="zh-CN"/>
              <a:t> </a:t>
            </a:r>
            <a:endParaRPr lang="en-US" altLang="zh-CN"/>
          </a:p>
          <a:p>
            <a:r>
              <a:rPr lang="zh-CN" altLang="en-US">
                <a:latin typeface="Calibri" panose="020F0502020204030204" charset="0"/>
              </a:rPr>
              <a:t>④</a:t>
            </a:r>
            <a:r>
              <a:rPr lang="zh-CN" altLang="en-US"/>
              <a:t>国家税务总局认定的其他不影响纳税缴费信用评价的情形。</a:t>
            </a:r>
            <a:r>
              <a:rPr lang="en-US" altLang="zh-CN"/>
              <a:t> </a:t>
            </a:r>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t>（</a:t>
            </a:r>
            <a:r>
              <a:rPr lang="en-US" altLang="zh-CN"/>
              <a:t>5</a:t>
            </a:r>
            <a:r>
              <a:rPr lang="zh-CN" altLang="en-US"/>
              <a:t>）黄金交易开具发票（</a:t>
            </a:r>
            <a:r>
              <a:rPr lang="zh-CN" altLang="en-US"/>
              <a:t>编码）</a:t>
            </a:r>
            <a:endParaRPr lang="zh-CN" altLang="en-US"/>
          </a:p>
          <a:p>
            <a:endParaRPr lang="zh-CN" altLang="en-US"/>
          </a:p>
        </p:txBody>
      </p:sp>
      <p:graphicFrame>
        <p:nvGraphicFramePr>
          <p:cNvPr id="4" name="表格 3"/>
          <p:cNvGraphicFramePr/>
          <p:nvPr>
            <p:custDataLst>
              <p:tags r:id="rId1"/>
            </p:custDataLst>
          </p:nvPr>
        </p:nvGraphicFramePr>
        <p:xfrm>
          <a:off x="765810" y="1189990"/>
          <a:ext cx="11177270" cy="6216650"/>
        </p:xfrm>
        <a:graphic>
          <a:graphicData uri="http://schemas.openxmlformats.org/drawingml/2006/table">
            <a:tbl>
              <a:tblPr/>
              <a:tblGrid>
                <a:gridCol w="2258695"/>
                <a:gridCol w="2144395"/>
                <a:gridCol w="6774180"/>
              </a:tblGrid>
              <a:tr h="250190">
                <a:tc>
                  <a:txBody>
                    <a:bodyPr/>
                    <a:p>
                      <a:pPr algn="ctr" fontAlgn="ctr"/>
                      <a:r>
                        <a:rPr lang="zh-CN" altLang="en-US" sz="1600" b="1" i="0">
                          <a:solidFill>
                            <a:srgbClr val="000000"/>
                          </a:solidFill>
                          <a:latin typeface="宋体" panose="02010600030101010101" pitchFamily="2" charset="-122"/>
                          <a:ea typeface="宋体" panose="02010600030101010101" pitchFamily="2" charset="-122"/>
                        </a:rPr>
                        <a:t>合并编码</a:t>
                      </a:r>
                      <a:endParaRPr lang="zh-CN" altLang="en-US" sz="1600" b="1" i="0">
                        <a:solidFill>
                          <a:srgbClr val="000000"/>
                        </a:solidFill>
                        <a:latin typeface="宋体" panose="02010600030101010101" pitchFamily="2" charset="-122"/>
                        <a:ea typeface="宋体" panose="02010600030101010101" pitchFamily="2" charset="-122"/>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600" b="1" i="0">
                          <a:solidFill>
                            <a:srgbClr val="000000"/>
                          </a:solidFill>
                          <a:latin typeface="宋体" panose="02010600030101010101" pitchFamily="2" charset="-122"/>
                          <a:ea typeface="宋体" panose="02010600030101010101" pitchFamily="2" charset="-122"/>
                        </a:rPr>
                        <a:t>货物和劳务名称</a:t>
                      </a:r>
                      <a:endParaRPr lang="zh-CN" altLang="en-US" sz="1600" b="1" i="0">
                        <a:solidFill>
                          <a:srgbClr val="000000"/>
                        </a:solidFill>
                        <a:latin typeface="宋体" panose="02010600030101010101" pitchFamily="2" charset="-122"/>
                        <a:ea typeface="宋体" panose="02010600030101010101" pitchFamily="2" charset="-122"/>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600" b="1" i="0">
                          <a:solidFill>
                            <a:srgbClr val="000000"/>
                          </a:solidFill>
                          <a:latin typeface="宋体" panose="02010600030101010101" pitchFamily="2" charset="-122"/>
                          <a:ea typeface="宋体" panose="02010600030101010101" pitchFamily="2" charset="-122"/>
                        </a:rPr>
                        <a:t>说明</a:t>
                      </a:r>
                      <a:endParaRPr lang="zh-CN" altLang="en-US" sz="1600" b="1" i="0">
                        <a:solidFill>
                          <a:srgbClr val="000000"/>
                        </a:solidFill>
                        <a:latin typeface="宋体" panose="02010600030101010101" pitchFamily="2" charset="-122"/>
                        <a:ea typeface="宋体" panose="02010600030101010101" pitchFamily="2" charset="-122"/>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9710">
                <a:tc>
                  <a:txBody>
                    <a:bodyPr/>
                    <a:p>
                      <a:pPr algn="ctr" fontAlgn="ctr"/>
                      <a:r>
                        <a:rPr lang="en-US" altLang="zh-CN" sz="1400" b="0" i="0">
                          <a:solidFill>
                            <a:srgbClr val="000000"/>
                          </a:solidFill>
                          <a:latin typeface="Arial" panose="020B0604020202020204"/>
                          <a:ea typeface="Arial" panose="020B0604020202020204"/>
                        </a:rPr>
                        <a:t>1080311010000000000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400" b="0" i="0">
                          <a:solidFill>
                            <a:srgbClr val="000000"/>
                          </a:solidFill>
                          <a:latin typeface="Arial" panose="020B0604020202020204"/>
                          <a:ea typeface="Arial" panose="020B0604020202020204"/>
                        </a:rPr>
                        <a:t>黄金</a:t>
                      </a:r>
                      <a:endParaRPr lang="zh-CN" altLang="en-US"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400" b="0" i="0">
                          <a:solidFill>
                            <a:srgbClr val="000000"/>
                          </a:solidFill>
                          <a:latin typeface="宋体" panose="02010600030101010101" pitchFamily="2" charset="-122"/>
                          <a:ea typeface="宋体" panose="02010600030101010101" pitchFamily="2" charset="-122"/>
                        </a:rPr>
                        <a:t>指矿山成品金和冶炼产金（金锭），产品为一号、二号、三号金，含金</a:t>
                      </a:r>
                      <a:r>
                        <a:rPr lang="en-US" altLang="zh-CN" sz="1400" b="0" i="0">
                          <a:solidFill>
                            <a:srgbClr val="000000"/>
                          </a:solidFill>
                          <a:latin typeface="宋体" panose="02010600030101010101" pitchFamily="2" charset="-122"/>
                          <a:ea typeface="宋体" panose="02010600030101010101" pitchFamily="2" charset="-122"/>
                        </a:rPr>
                        <a:t>≥99.9%</a:t>
                      </a:r>
                      <a:endParaRPr lang="en-US" altLang="zh-CN" sz="1400" b="0" i="0">
                        <a:solidFill>
                          <a:srgbClr val="000000"/>
                        </a:solidFill>
                        <a:latin typeface="宋体" panose="02010600030101010101" pitchFamily="2" charset="-122"/>
                        <a:ea typeface="宋体" panose="02010600030101010101" pitchFamily="2" charset="-122"/>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9710">
                <a:tc>
                  <a:txBody>
                    <a:bodyPr/>
                    <a:p>
                      <a:pPr algn="ctr" fontAlgn="ctr"/>
                      <a:r>
                        <a:rPr lang="en-US" altLang="zh-CN" sz="1400" b="0" i="0">
                          <a:solidFill>
                            <a:srgbClr val="000000"/>
                          </a:solidFill>
                          <a:latin typeface="Arial" panose="020B0604020202020204"/>
                          <a:ea typeface="Arial" panose="020B0604020202020204"/>
                        </a:rPr>
                        <a:t>1080311010100000000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黄金矿砂（含伴生金）</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9710">
                <a:tc>
                  <a:txBody>
                    <a:bodyPr/>
                    <a:p>
                      <a:pPr algn="ctr" fontAlgn="ctr"/>
                      <a:r>
                        <a:rPr lang="en-US" altLang="zh-CN" sz="1400" b="0" i="0">
                          <a:solidFill>
                            <a:srgbClr val="000000"/>
                          </a:solidFill>
                          <a:latin typeface="Arial" panose="020B0604020202020204"/>
                          <a:ea typeface="Arial" panose="020B0604020202020204"/>
                        </a:rPr>
                        <a:t>1080311010200000000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其他黄金</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46430">
                <a:tc>
                  <a:txBody>
                    <a:bodyPr/>
                    <a:p>
                      <a:pPr algn="ctr" fontAlgn="ctr"/>
                      <a:r>
                        <a:rPr lang="en-US" altLang="zh-CN" sz="1400" b="0" i="0">
                          <a:solidFill>
                            <a:srgbClr val="000000"/>
                          </a:solidFill>
                          <a:latin typeface="Arial" panose="020B0604020202020204"/>
                          <a:ea typeface="Arial" panose="020B0604020202020204"/>
                        </a:rPr>
                        <a:t>1080311010300000000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交易所标准黄金（适用于交易所）</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en-US" altLang="zh-CN" sz="1400" b="0" i="0">
                          <a:solidFill>
                            <a:srgbClr val="000000"/>
                          </a:solidFill>
                          <a:latin typeface="Arial" panose="020B0604020202020204"/>
                          <a:ea typeface="Arial" panose="020B0604020202020204"/>
                        </a:rPr>
                        <a:t>仅适用于通过上海黄金交易所、上海期货交易所向政策规定的会员单位和客户开具：</a:t>
                      </a:r>
                      <a:r>
                        <a:rPr lang="en-US" altLang="zh-CN" sz="1400">
                          <a:solidFill>
                            <a:srgbClr val="000000"/>
                          </a:solidFill>
                          <a:latin typeface="Arial" panose="020B0604020202020204"/>
                          <a:ea typeface="Arial" panose="020B0604020202020204"/>
                          <a:sym typeface="+mn-ea"/>
                        </a:rPr>
                        <a:t>牌号：AU9999，AU9995，AU999，AU995；</a:t>
                      </a:r>
                      <a:endParaRPr lang="en-US" altLang="zh-CN" sz="1400" b="0" i="0">
                        <a:solidFill>
                          <a:srgbClr val="000000"/>
                        </a:solidFill>
                        <a:latin typeface="Arial" panose="020B0604020202020204"/>
                        <a:ea typeface="Arial" panose="020B0604020202020204"/>
                      </a:endParaRPr>
                    </a:p>
                    <a:p>
                      <a:pPr algn="just" fontAlgn="ctr"/>
                      <a:r>
                        <a:rPr lang="en-US" altLang="zh-CN" sz="1400" b="0" i="0">
                          <a:solidFill>
                            <a:srgbClr val="000000"/>
                          </a:solidFill>
                          <a:latin typeface="Arial" panose="020B0604020202020204"/>
                          <a:ea typeface="Arial" panose="020B0604020202020204"/>
                        </a:rPr>
                        <a:t>规格：50克，100克，1公斤，3公斤，12.5公斤。</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46430">
                <a:tc>
                  <a:txBody>
                    <a:bodyPr/>
                    <a:p>
                      <a:pPr algn="ctr" fontAlgn="ctr"/>
                      <a:r>
                        <a:rPr lang="en-US" altLang="zh-CN" sz="1400" b="0" i="0">
                          <a:solidFill>
                            <a:srgbClr val="000000"/>
                          </a:solidFill>
                          <a:latin typeface="Arial" panose="020B0604020202020204"/>
                          <a:ea typeface="Arial" panose="020B0604020202020204"/>
                        </a:rPr>
                        <a:t>1080311010400000000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交易所标准黄金（适用于会员单位和客户）</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en-US" altLang="zh-CN" sz="1400" b="0" i="0">
                          <a:solidFill>
                            <a:srgbClr val="000000"/>
                          </a:solidFill>
                          <a:latin typeface="Arial" panose="020B0604020202020204"/>
                          <a:ea typeface="Arial" panose="020B0604020202020204"/>
                        </a:rPr>
                        <a:t>仅适用于通过上海黄金交易所、上海期货交易所政策规定的会员单位和客户向交易所开具：</a:t>
                      </a:r>
                      <a:r>
                        <a:rPr lang="en-US" altLang="zh-CN" sz="1400">
                          <a:solidFill>
                            <a:srgbClr val="000000"/>
                          </a:solidFill>
                          <a:latin typeface="Arial" panose="020B0604020202020204"/>
                          <a:ea typeface="Arial" panose="020B0604020202020204"/>
                          <a:sym typeface="+mn-ea"/>
                        </a:rPr>
                        <a:t>牌号：AU9999，AU9995，AU999，AU995；</a:t>
                      </a:r>
                      <a:endParaRPr lang="en-US" altLang="zh-CN" sz="1400">
                        <a:solidFill>
                          <a:srgbClr val="000000"/>
                        </a:solidFill>
                        <a:latin typeface="Arial" panose="020B0604020202020204"/>
                        <a:ea typeface="Arial" panose="020B0604020202020204"/>
                        <a:sym typeface="+mn-ea"/>
                      </a:endParaRPr>
                    </a:p>
                    <a:p>
                      <a:pPr algn="just" fontAlgn="ctr"/>
                      <a:r>
                        <a:rPr lang="en-US" altLang="zh-CN" sz="1400" b="0" i="0">
                          <a:solidFill>
                            <a:srgbClr val="000000"/>
                          </a:solidFill>
                          <a:latin typeface="Arial" panose="020B0604020202020204"/>
                          <a:ea typeface="Arial" panose="020B0604020202020204"/>
                        </a:rPr>
                        <a:t>规格：50克，100克，1公斤，3公斤，12.5公斤。</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46430">
                <a:tc>
                  <a:txBody>
                    <a:bodyPr/>
                    <a:p>
                      <a:pPr algn="ctr" fontAlgn="ctr"/>
                      <a:r>
                        <a:rPr lang="en-US" altLang="zh-CN" sz="1400" b="0" i="0">
                          <a:solidFill>
                            <a:srgbClr val="000000"/>
                          </a:solidFill>
                          <a:latin typeface="Arial" panose="020B0604020202020204"/>
                          <a:ea typeface="Arial" panose="020B0604020202020204"/>
                        </a:rPr>
                        <a:t>1080311010500000000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投资性用途黄金（适用于会员单位）</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en-US" altLang="zh-CN" sz="1400" b="0" i="0">
                          <a:solidFill>
                            <a:srgbClr val="000000"/>
                          </a:solidFill>
                          <a:latin typeface="Arial" panose="020B0604020202020204"/>
                          <a:ea typeface="Arial" panose="020B0604020202020204"/>
                        </a:rPr>
                        <a:t>仅适用于上海黄金交易所、上海期货交易所的会员单位：投资性用途，包括直接销售，以及加工生产牌号AU995以上的金条、金块、金锭、金片或者经中国人民银行批准发行的法定金质货币。</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33070">
                <a:tc>
                  <a:txBody>
                    <a:bodyPr/>
                    <a:p>
                      <a:pPr algn="ctr" fontAlgn="ctr"/>
                      <a:r>
                        <a:rPr lang="en-US" altLang="zh-CN" sz="1400" b="0" i="0">
                          <a:solidFill>
                            <a:srgbClr val="000000"/>
                          </a:solidFill>
                          <a:latin typeface="Arial" panose="020B0604020202020204"/>
                          <a:ea typeface="Arial" panose="020B0604020202020204"/>
                        </a:rPr>
                        <a:t>1080311010600000000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非投资性用途黄金（适用于会员单位）</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en-US" altLang="zh-CN" sz="1400" b="0" i="0">
                          <a:solidFill>
                            <a:srgbClr val="000000"/>
                          </a:solidFill>
                          <a:latin typeface="Arial" panose="020B0604020202020204"/>
                          <a:ea typeface="Arial" panose="020B0604020202020204"/>
                        </a:rPr>
                        <a:t>仅适用于上海黄金交易所、上海期货交易所的会员单位：非投资性用途，是指用于投资性用途以外的情形。</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59790">
                <a:tc>
                  <a:txBody>
                    <a:bodyPr/>
                    <a:p>
                      <a:pPr algn="ctr" fontAlgn="ctr"/>
                      <a:r>
                        <a:rPr lang="en-US" altLang="zh-CN" sz="1400" b="0" i="0">
                          <a:solidFill>
                            <a:srgbClr val="000000"/>
                          </a:solidFill>
                          <a:latin typeface="Arial" panose="020B0604020202020204"/>
                          <a:ea typeface="Arial" panose="020B0604020202020204"/>
                        </a:rPr>
                        <a:t>1080311010700000000</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400" b="0" i="0">
                          <a:solidFill>
                            <a:srgbClr val="000000"/>
                          </a:solidFill>
                          <a:latin typeface="Arial" panose="020B0604020202020204"/>
                          <a:ea typeface="Arial" panose="020B0604020202020204"/>
                        </a:rPr>
                        <a:t>黄金交易结算（交易所购入）</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en-US" altLang="zh-CN" sz="1400" b="0" i="0">
                          <a:solidFill>
                            <a:srgbClr val="000000"/>
                          </a:solidFill>
                          <a:latin typeface="Arial" panose="020B0604020202020204"/>
                          <a:ea typeface="Arial" panose="020B0604020202020204"/>
                        </a:rPr>
                        <a:t>仅适用于通过上海黄金交易所、上海期货交易所交易的标准黄金，由交易所向政策规定的会员单位和客户开具。同时满足</a:t>
                      </a:r>
                      <a:r>
                        <a:rPr lang="zh-CN" altLang="en-US" sz="1400" b="0" i="0">
                          <a:solidFill>
                            <a:srgbClr val="000000"/>
                          </a:solidFill>
                          <a:latin typeface="Arial" panose="020B0604020202020204"/>
                          <a:ea typeface="宋体" panose="02010600030101010101" pitchFamily="2" charset="-122"/>
                        </a:rPr>
                        <a:t>：</a:t>
                      </a:r>
                      <a:endParaRPr lang="zh-CN" altLang="en-US" sz="1400" b="0" i="0">
                        <a:solidFill>
                          <a:srgbClr val="000000"/>
                        </a:solidFill>
                        <a:latin typeface="Arial" panose="020B0604020202020204"/>
                        <a:ea typeface="宋体" panose="02010600030101010101" pitchFamily="2" charset="-122"/>
                      </a:endParaRPr>
                    </a:p>
                    <a:p>
                      <a:pPr algn="just" fontAlgn="ctr"/>
                      <a:r>
                        <a:rPr lang="en-US" altLang="zh-CN" sz="1400">
                          <a:solidFill>
                            <a:srgbClr val="000000"/>
                          </a:solidFill>
                          <a:latin typeface="Arial" panose="020B0604020202020204"/>
                          <a:ea typeface="Arial" panose="020B0604020202020204"/>
                          <a:sym typeface="+mn-ea"/>
                        </a:rPr>
                        <a:t>牌号：AU9999，AU9995，AU999，AU995；</a:t>
                      </a:r>
                      <a:endParaRPr lang="en-US" altLang="zh-CN" sz="1400">
                        <a:solidFill>
                          <a:srgbClr val="000000"/>
                        </a:solidFill>
                        <a:latin typeface="Arial" panose="020B0604020202020204"/>
                        <a:ea typeface="Arial" panose="020B0604020202020204"/>
                        <a:sym typeface="+mn-ea"/>
                      </a:endParaRPr>
                    </a:p>
                    <a:p>
                      <a:pPr algn="just" fontAlgn="ctr"/>
                      <a:r>
                        <a:rPr lang="en-US" altLang="zh-CN" sz="1400" b="0" i="0">
                          <a:solidFill>
                            <a:srgbClr val="000000"/>
                          </a:solidFill>
                          <a:latin typeface="Arial" panose="020B0604020202020204"/>
                          <a:ea typeface="Arial" panose="020B0604020202020204"/>
                        </a:rPr>
                        <a:t>规格：50克，100克，1公斤，3公斤，12.5公斤。</a:t>
                      </a: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59790">
                <a:tc>
                  <a:txBody>
                    <a:bodyPr/>
                    <a:p>
                      <a:pPr algn="ctr" fontAlgn="ctr">
                        <a:buNone/>
                      </a:pPr>
                      <a:r>
                        <a:rPr lang="en-US" altLang="zh-CN" sz="1400">
                          <a:solidFill>
                            <a:srgbClr val="000000"/>
                          </a:solidFill>
                          <a:latin typeface="Arial" panose="020B0604020202020204"/>
                          <a:ea typeface="Arial" panose="020B0604020202020204"/>
                          <a:sym typeface="+mn-ea"/>
                        </a:rPr>
                        <a:t>1080311010800000000</a:t>
                      </a:r>
                      <a:endParaRPr lang="en-US" altLang="zh-CN" sz="1400" b="0" i="0">
                        <a:solidFill>
                          <a:srgbClr val="000000"/>
                        </a:solidFill>
                        <a:latin typeface="Arial" panose="020B0604020202020204"/>
                        <a:ea typeface="Arial" panose="020B0604020202020204"/>
                      </a:endParaRPr>
                    </a:p>
                    <a:p>
                      <a:pPr algn="ctr" fontAlgn="ctr">
                        <a:buNone/>
                      </a:pP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buNone/>
                      </a:pPr>
                      <a:r>
                        <a:rPr lang="en-US" altLang="zh-CN" sz="1400">
                          <a:solidFill>
                            <a:srgbClr val="000000"/>
                          </a:solidFill>
                          <a:latin typeface="Arial" panose="020B0604020202020204"/>
                          <a:ea typeface="Arial" panose="020B0604020202020204"/>
                          <a:sym typeface="+mn-ea"/>
                        </a:rPr>
                        <a:t>黄金交易结算（交易所销售）</a:t>
                      </a:r>
                      <a:endParaRPr lang="en-US" altLang="zh-CN" sz="1400" b="0" i="0">
                        <a:solidFill>
                          <a:srgbClr val="000000"/>
                        </a:solidFill>
                        <a:latin typeface="Arial" panose="020B0604020202020204"/>
                        <a:ea typeface="Arial" panose="020B0604020202020204"/>
                      </a:endParaRPr>
                    </a:p>
                    <a:p>
                      <a:pPr algn="ctr" fontAlgn="ctr">
                        <a:buNone/>
                      </a:pP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en-US" altLang="zh-CN" sz="1400">
                          <a:solidFill>
                            <a:srgbClr val="000000"/>
                          </a:solidFill>
                          <a:latin typeface="Arial" panose="020B0604020202020204"/>
                          <a:ea typeface="Arial" panose="020B0604020202020204"/>
                          <a:sym typeface="+mn-ea"/>
                        </a:rPr>
                        <a:t>仅适用于通过上海黄金交易所、上海期货交易所交易的标准黄金，由交易所向政策规定的会员单位和客户开具。同时满足：</a:t>
                      </a:r>
                      <a:endParaRPr lang="en-US" altLang="zh-CN" sz="1400" b="0" i="0">
                        <a:solidFill>
                          <a:srgbClr val="000000"/>
                        </a:solidFill>
                        <a:latin typeface="Arial" panose="020B0604020202020204"/>
                        <a:ea typeface="Arial" panose="020B0604020202020204"/>
                      </a:endParaRPr>
                    </a:p>
                    <a:p>
                      <a:pPr algn="just" fontAlgn="ctr"/>
                      <a:r>
                        <a:rPr lang="en-US" altLang="zh-CN" sz="1400">
                          <a:solidFill>
                            <a:srgbClr val="000000"/>
                          </a:solidFill>
                          <a:latin typeface="Arial" panose="020B0604020202020204"/>
                          <a:ea typeface="Arial" panose="020B0604020202020204"/>
                          <a:sym typeface="+mn-ea"/>
                        </a:rPr>
                        <a:t>牌号：AU9999，AU9995，AU999，AU995；</a:t>
                      </a:r>
                      <a:endParaRPr lang="en-US" altLang="zh-CN" sz="1400" b="0" i="0">
                        <a:solidFill>
                          <a:srgbClr val="000000"/>
                        </a:solidFill>
                        <a:latin typeface="Arial" panose="020B0604020202020204"/>
                        <a:ea typeface="Arial" panose="020B0604020202020204"/>
                      </a:endParaRPr>
                    </a:p>
                    <a:p>
                      <a:pPr algn="just" fontAlgn="ctr"/>
                      <a:r>
                        <a:rPr lang="en-US" altLang="zh-CN" sz="1400">
                          <a:solidFill>
                            <a:srgbClr val="000000"/>
                          </a:solidFill>
                          <a:latin typeface="Arial" panose="020B0604020202020204"/>
                          <a:ea typeface="Arial" panose="020B0604020202020204"/>
                          <a:sym typeface="+mn-ea"/>
                        </a:rPr>
                        <a:t>规格：50克，100克，1公斤，3公斤，12.5公斤。</a:t>
                      </a:r>
                      <a:endParaRPr lang="en-US" altLang="zh-CN" sz="1400" b="0" i="0">
                        <a:solidFill>
                          <a:srgbClr val="000000"/>
                        </a:solidFill>
                        <a:latin typeface="Arial" panose="020B0604020202020204"/>
                        <a:ea typeface="Arial" panose="020B0604020202020204"/>
                      </a:endParaRPr>
                    </a:p>
                    <a:p>
                      <a:pPr algn="just" fontAlgn="ctr">
                        <a:buNone/>
                      </a:pPr>
                      <a:endParaRPr lang="en-US" altLang="zh-CN" sz="1400" b="0" i="0">
                        <a:solidFill>
                          <a:srgbClr val="000000"/>
                        </a:solidFill>
                        <a:latin typeface="Arial" panose="020B0604020202020204"/>
                        <a:ea typeface="Arial" panose="020B0604020202020204"/>
                      </a:endParaRPr>
                    </a:p>
                  </a:txBody>
                  <a:tcPr marL="6667" marR="6667" marT="666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lnSpcReduction="20000"/>
          </a:bodyPr>
          <a:p>
            <a:pPr fontAlgn="auto">
              <a:lnSpc>
                <a:spcPct val="100000"/>
              </a:lnSpc>
            </a:pPr>
            <a:r>
              <a:rPr lang="en-US" altLang="zh-CN">
                <a:sym typeface="+mn-ea"/>
              </a:rPr>
              <a:t>6.</a:t>
            </a:r>
            <a:r>
              <a:rPr lang="zh-CN" altLang="en-US">
                <a:sym typeface="+mn-ea"/>
              </a:rPr>
              <a:t>纳税缴费信用评价</a:t>
            </a:r>
            <a:r>
              <a:rPr lang="zh-CN" altLang="en-US"/>
              <a:t>结果的确定和发布</a:t>
            </a:r>
            <a:endParaRPr lang="zh-CN" altLang="en-US"/>
          </a:p>
          <a:p>
            <a:pPr fontAlgn="auto">
              <a:lnSpc>
                <a:spcPct val="100000"/>
              </a:lnSpc>
            </a:pPr>
            <a:r>
              <a:rPr lang="zh-CN" altLang="en-US"/>
              <a:t>（</a:t>
            </a:r>
            <a:r>
              <a:rPr lang="en-US" altLang="zh-CN"/>
              <a:t>1</a:t>
            </a:r>
            <a:r>
              <a:rPr lang="zh-CN" altLang="en-US"/>
              <a:t>）纳税缴费信用评价结果的确定和发布原则</a:t>
            </a:r>
            <a:endParaRPr lang="zh-CN" altLang="en-US"/>
          </a:p>
          <a:p>
            <a:pPr fontAlgn="auto">
              <a:lnSpc>
                <a:spcPct val="100000"/>
              </a:lnSpc>
            </a:pPr>
            <a:r>
              <a:rPr lang="zh-CN" altLang="en-US"/>
              <a:t>遵循谁评价、谁确定、谁发布的原则</a:t>
            </a:r>
            <a:endParaRPr lang="zh-CN" altLang="en-US"/>
          </a:p>
          <a:p>
            <a:pPr fontAlgn="auto">
              <a:lnSpc>
                <a:spcPct val="100000"/>
              </a:lnSpc>
            </a:pPr>
            <a:r>
              <a:rPr lang="zh-CN" altLang="en-US"/>
              <a:t>（</a:t>
            </a:r>
            <a:r>
              <a:rPr lang="en-US" altLang="zh-CN"/>
              <a:t>2</a:t>
            </a:r>
            <a:r>
              <a:rPr lang="zh-CN" altLang="en-US"/>
              <a:t>）</a:t>
            </a:r>
            <a:r>
              <a:rPr lang="zh-CN" altLang="en-US">
                <a:sym typeface="+mn-ea"/>
              </a:rPr>
              <a:t>纳税缴费信用评价</a:t>
            </a:r>
            <a:r>
              <a:rPr lang="zh-CN" altLang="en-US">
                <a:sym typeface="+mn-ea"/>
              </a:rPr>
              <a:t>结果的确定时间</a:t>
            </a:r>
            <a:endParaRPr lang="zh-CN" altLang="en-US">
              <a:sym typeface="+mn-ea"/>
            </a:endParaRPr>
          </a:p>
          <a:p>
            <a:pPr fontAlgn="auto">
              <a:lnSpc>
                <a:spcPct val="100000"/>
              </a:lnSpc>
            </a:pPr>
            <a:r>
              <a:rPr lang="zh-CN" altLang="en-US">
                <a:latin typeface="Calibri" panose="020F0502020204030204" charset="0"/>
                <a:sym typeface="+mn-ea"/>
              </a:rPr>
              <a:t>①自动纳入的</a:t>
            </a:r>
            <a:r>
              <a:rPr lang="en-US" altLang="zh-CN">
                <a:latin typeface="Calibri" panose="020F0502020204030204" charset="0"/>
                <a:sym typeface="+mn-ea"/>
              </a:rPr>
              <a:t> </a:t>
            </a:r>
            <a:endParaRPr lang="zh-CN" altLang="en-US">
              <a:sym typeface="+mn-ea"/>
            </a:endParaRPr>
          </a:p>
          <a:p>
            <a:pPr fontAlgn="auto">
              <a:lnSpc>
                <a:spcPct val="100000"/>
              </a:lnSpc>
            </a:pPr>
            <a:r>
              <a:rPr lang="zh-CN" altLang="en-US"/>
              <a:t>税务机关原则上</a:t>
            </a:r>
            <a:r>
              <a:rPr lang="zh-CN" altLang="en-US">
                <a:solidFill>
                  <a:srgbClr val="FF0000"/>
                </a:solidFill>
              </a:rPr>
              <a:t>每年</a:t>
            </a:r>
            <a:r>
              <a:rPr lang="en-US" altLang="zh-CN">
                <a:solidFill>
                  <a:srgbClr val="FF0000"/>
                </a:solidFill>
              </a:rPr>
              <a:t>4</a:t>
            </a:r>
            <a:r>
              <a:rPr lang="zh-CN" altLang="en-US">
                <a:solidFill>
                  <a:srgbClr val="FF0000"/>
                </a:solidFill>
              </a:rPr>
              <a:t>月</a:t>
            </a:r>
            <a:r>
              <a:rPr lang="zh-CN" altLang="en-US"/>
              <a:t>确定上一年度纳税缴费信用评价结果，并为经营主体提供纳税缴费信用评价信息的自我查询服务</a:t>
            </a:r>
            <a:r>
              <a:rPr lang="en-US" altLang="zh-CN"/>
              <a:t>  </a:t>
            </a:r>
            <a:endParaRPr lang="en-US" altLang="zh-CN"/>
          </a:p>
          <a:p>
            <a:pPr fontAlgn="auto">
              <a:lnSpc>
                <a:spcPct val="100000"/>
              </a:lnSpc>
            </a:pPr>
            <a:r>
              <a:rPr lang="zh-CN" altLang="en-US"/>
              <a:t>纳税缴费信用评价结果生效时间以</a:t>
            </a:r>
            <a:r>
              <a:rPr lang="zh-CN" altLang="en-US">
                <a:solidFill>
                  <a:srgbClr val="FF0000"/>
                </a:solidFill>
              </a:rPr>
              <a:t>实际发布日期</a:t>
            </a:r>
            <a:r>
              <a:rPr lang="zh-CN" altLang="en-US"/>
              <a:t>为准</a:t>
            </a:r>
            <a:endParaRPr lang="zh-CN" altLang="en-US"/>
          </a:p>
          <a:p>
            <a:pPr fontAlgn="auto">
              <a:lnSpc>
                <a:spcPct val="100000"/>
              </a:lnSpc>
            </a:pPr>
            <a:r>
              <a:rPr lang="zh-CN" altLang="en-US">
                <a:latin typeface="Calibri" panose="020F0502020204030204" charset="0"/>
              </a:rPr>
              <a:t>②申请纳入的</a:t>
            </a:r>
            <a:endParaRPr lang="zh-CN" altLang="en-US"/>
          </a:p>
          <a:p>
            <a:pPr fontAlgn="auto">
              <a:lnSpc>
                <a:spcPct val="100000"/>
              </a:lnSpc>
            </a:pPr>
            <a:r>
              <a:rPr lang="zh-CN" altLang="en-US"/>
              <a:t>自愿申请纳入纳税缴费信用管理的纳税人缴费人，可自首次在税务机关办理税费事宜满</a:t>
            </a:r>
            <a:r>
              <a:rPr lang="en-US" altLang="zh-CN"/>
              <a:t>12</a:t>
            </a:r>
            <a:r>
              <a:rPr lang="zh-CN" altLang="en-US"/>
              <a:t>个月后填写《纳税缴费信用参评申请表》，向主管税务机关申请参与纳税缴费信用评价。主管税务机关于受理申请的</a:t>
            </a:r>
            <a:r>
              <a:rPr lang="zh-CN" altLang="en-US">
                <a:solidFill>
                  <a:srgbClr val="FF0000"/>
                </a:solidFill>
              </a:rPr>
              <a:t>次月</a:t>
            </a:r>
            <a:r>
              <a:rPr lang="zh-CN" altLang="en-US"/>
              <a:t>依据其近</a:t>
            </a:r>
            <a:r>
              <a:rPr lang="en-US" altLang="zh-CN"/>
              <a:t>12</a:t>
            </a:r>
            <a:r>
              <a:rPr lang="zh-CN" altLang="en-US"/>
              <a:t>个月的纳税缴费信用状况确定纳税缴费信用级别</a:t>
            </a:r>
            <a:r>
              <a:rPr lang="en-US" altLang="zh-CN"/>
              <a:t>  </a:t>
            </a:r>
            <a:endParaRPr lang="en-US" altLang="zh-CN"/>
          </a:p>
          <a:p>
            <a:pPr fontAlgn="auto">
              <a:lnSpc>
                <a:spcPct val="100000"/>
              </a:lnSpc>
            </a:pPr>
            <a:r>
              <a:rPr lang="zh-CN" altLang="en-US"/>
              <a:t>纳税人缴费人自愿申请纳入纳税缴费信用管理后，</a:t>
            </a:r>
            <a:r>
              <a:rPr lang="zh-CN" altLang="en-US">
                <a:solidFill>
                  <a:srgbClr val="FF0000"/>
                </a:solidFill>
              </a:rPr>
              <a:t>存续期内</a:t>
            </a:r>
            <a:r>
              <a:rPr lang="zh-CN" altLang="en-US"/>
              <a:t>适用办法相关规定，以前年度的纳税缴费信用级别不再评价</a:t>
            </a:r>
            <a:r>
              <a:rPr lang="en-US" altLang="zh-CN"/>
              <a:t> </a:t>
            </a:r>
            <a:endParaRPr lang="en-US" altLang="zh-CN"/>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pPr fontAlgn="auto">
              <a:lnSpc>
                <a:spcPct val="100000"/>
              </a:lnSpc>
            </a:pPr>
            <a:r>
              <a:rPr lang="zh-CN" altLang="en-US"/>
              <a:t>（</a:t>
            </a:r>
            <a:r>
              <a:rPr lang="en-US" altLang="zh-CN"/>
              <a:t>3</a:t>
            </a:r>
            <a:r>
              <a:rPr lang="zh-CN" altLang="en-US"/>
              <a:t>）纳税缴费信用复评（核）</a:t>
            </a:r>
            <a:endParaRPr lang="zh-CN" altLang="en-US"/>
          </a:p>
          <a:p>
            <a:pPr fontAlgn="auto">
              <a:lnSpc>
                <a:spcPct val="100000"/>
              </a:lnSpc>
            </a:pPr>
            <a:r>
              <a:rPr lang="zh-CN" altLang="en-US"/>
              <a:t>经营主体有下列情形的，可在规定期限内填写《纳税缴费信用复评（核）申请表》向主管税务机关申请复评（核）：</a:t>
            </a:r>
            <a:r>
              <a:rPr lang="en-US" altLang="zh-CN"/>
              <a:t> </a:t>
            </a:r>
            <a:endParaRPr lang="en-US" altLang="zh-CN"/>
          </a:p>
          <a:p>
            <a:pPr fontAlgn="auto">
              <a:lnSpc>
                <a:spcPct val="100000"/>
              </a:lnSpc>
            </a:pPr>
            <a:r>
              <a:rPr lang="zh-CN" altLang="en-US">
                <a:latin typeface="Calibri" panose="020F0502020204030204" charset="0"/>
              </a:rPr>
              <a:t>①</a:t>
            </a:r>
            <a:r>
              <a:rPr lang="zh-CN" altLang="en-US"/>
              <a:t>在年度纳税缴费信用评价</a:t>
            </a:r>
            <a:r>
              <a:rPr lang="zh-CN" altLang="en-US">
                <a:solidFill>
                  <a:srgbClr val="FF0000"/>
                </a:solidFill>
              </a:rPr>
              <a:t>结果确定前</a:t>
            </a:r>
            <a:r>
              <a:rPr lang="zh-CN" altLang="en-US"/>
              <a:t>，对评价指标扣分或者判级情况有异议的，可在评价年度次年3月申请复核，主管税务机关在评价结果</a:t>
            </a:r>
            <a:r>
              <a:rPr lang="zh-CN" altLang="en-US">
                <a:solidFill>
                  <a:srgbClr val="FF0000"/>
                </a:solidFill>
              </a:rPr>
              <a:t>确定前</a:t>
            </a:r>
            <a:r>
              <a:rPr lang="zh-CN" altLang="en-US"/>
              <a:t>完成复核</a:t>
            </a:r>
            <a:r>
              <a:rPr lang="en-US" altLang="zh-CN"/>
              <a:t>  </a:t>
            </a:r>
            <a:endParaRPr lang="en-US" altLang="zh-CN"/>
          </a:p>
          <a:p>
            <a:pPr fontAlgn="auto">
              <a:lnSpc>
                <a:spcPct val="100000"/>
              </a:lnSpc>
            </a:pPr>
            <a:r>
              <a:rPr lang="zh-CN" altLang="en-US">
                <a:latin typeface="Calibri" panose="020F0502020204030204" charset="0"/>
              </a:rPr>
              <a:t>②</a:t>
            </a:r>
            <a:r>
              <a:rPr lang="zh-CN" altLang="en-US"/>
              <a:t>对纳税缴费信用评价</a:t>
            </a:r>
            <a:r>
              <a:rPr lang="zh-CN" altLang="en-US">
                <a:solidFill>
                  <a:srgbClr val="FF0000"/>
                </a:solidFill>
              </a:rPr>
              <a:t>结果有异议</a:t>
            </a:r>
            <a:r>
              <a:rPr lang="zh-CN" altLang="en-US"/>
              <a:t>的，可在次年年度评价前申请复评，主管税务机关应自受理申请之日起</a:t>
            </a:r>
            <a:r>
              <a:rPr lang="en-US" altLang="zh-CN">
                <a:solidFill>
                  <a:srgbClr val="FF0000"/>
                </a:solidFill>
              </a:rPr>
              <a:t>15</a:t>
            </a:r>
            <a:r>
              <a:rPr lang="zh-CN" altLang="en-US">
                <a:solidFill>
                  <a:srgbClr val="FF0000"/>
                </a:solidFill>
              </a:rPr>
              <a:t>个工作日内</a:t>
            </a:r>
            <a:r>
              <a:rPr lang="zh-CN" altLang="en-US"/>
              <a:t>完成复评</a:t>
            </a:r>
            <a:r>
              <a:rPr lang="en-US" altLang="zh-CN"/>
              <a:t>  </a:t>
            </a:r>
            <a:endParaRPr lang="en-US" altLang="zh-CN"/>
          </a:p>
          <a:p>
            <a:pPr fontAlgn="auto">
              <a:lnSpc>
                <a:spcPct val="100000"/>
              </a:lnSpc>
            </a:pPr>
            <a:r>
              <a:rPr lang="zh-CN" altLang="en-US">
                <a:latin typeface="Calibri" panose="020F0502020204030204" charset="0"/>
              </a:rPr>
              <a:t>③</a:t>
            </a:r>
            <a:r>
              <a:rPr lang="zh-CN" altLang="en-US"/>
              <a:t>因距首次在税务机关办理税费事宜时间不满一个评价年度未参加年度评价的，可在纳入纳税缴费信用管理</a:t>
            </a:r>
            <a:r>
              <a:rPr lang="zh-CN" altLang="en-US">
                <a:solidFill>
                  <a:srgbClr val="FF0000"/>
                </a:solidFill>
              </a:rPr>
              <a:t>满</a:t>
            </a:r>
            <a:r>
              <a:rPr lang="en-US" altLang="zh-CN">
                <a:solidFill>
                  <a:srgbClr val="FF0000"/>
                </a:solidFill>
              </a:rPr>
              <a:t>12</a:t>
            </a:r>
            <a:r>
              <a:rPr lang="zh-CN" altLang="en-US">
                <a:solidFill>
                  <a:srgbClr val="FF0000"/>
                </a:solidFill>
              </a:rPr>
              <a:t>个月后申请复评</a:t>
            </a:r>
            <a:r>
              <a:rPr lang="zh-CN" altLang="en-US"/>
              <a:t>，主管税务机关依据经营主体近</a:t>
            </a:r>
            <a:r>
              <a:rPr lang="en-US" altLang="zh-CN"/>
              <a:t>12</a:t>
            </a:r>
            <a:r>
              <a:rPr lang="zh-CN" altLang="en-US"/>
              <a:t>个月的纳税缴费信用状况，确定其纳税缴费信用级别，并于受理申请的次月完成复评</a:t>
            </a:r>
            <a:r>
              <a:rPr lang="en-US" altLang="zh-CN"/>
              <a:t> </a:t>
            </a:r>
            <a:endParaRPr lang="en-US" altLang="zh-CN"/>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lnSpcReduction="10000"/>
          </a:bodyPr>
          <a:p>
            <a:r>
              <a:rPr lang="zh-CN" altLang="en-US"/>
              <a:t>（</a:t>
            </a:r>
            <a:r>
              <a:rPr lang="en-US" altLang="zh-CN"/>
              <a:t>4</a:t>
            </a:r>
            <a:r>
              <a:rPr lang="zh-CN" altLang="en-US"/>
              <a:t>）纳税缴费信用修复</a:t>
            </a:r>
            <a:endParaRPr lang="zh-CN" altLang="en-US"/>
          </a:p>
          <a:p>
            <a:r>
              <a:rPr lang="en-US" altLang="zh-CN"/>
              <a:t> </a:t>
            </a:r>
            <a:r>
              <a:rPr lang="zh-CN" altLang="en-US"/>
              <a:t>经营主体发生纳税缴费失信行为，符合相应纳税缴费信用修复条件的，可按以下方式进行修复：</a:t>
            </a:r>
            <a:r>
              <a:rPr lang="en-US" altLang="zh-CN"/>
              <a:t> </a:t>
            </a:r>
            <a:endParaRPr lang="en-US" altLang="zh-CN"/>
          </a:p>
          <a:p>
            <a:r>
              <a:rPr lang="zh-CN" altLang="en-US">
                <a:latin typeface="Calibri" panose="020F0502020204030204" charset="0"/>
              </a:rPr>
              <a:t>①</a:t>
            </a:r>
            <a:r>
              <a:rPr lang="zh-CN" altLang="en-US"/>
              <a:t>失信行为已记入纳税缴费信用评价结果的，经营主体可在次年年度评价前填写《纳税缴费信用修复申请表》向主管税务机关申请信用修复，主管税务机关根据失信行为纠正情况重新评价其纳税缴费信用级别，并自受理申请之日起</a:t>
            </a:r>
            <a:r>
              <a:rPr lang="en-US" altLang="zh-CN"/>
              <a:t>15</a:t>
            </a:r>
            <a:r>
              <a:rPr lang="zh-CN" altLang="en-US"/>
              <a:t>个工作日内完成修复</a:t>
            </a:r>
            <a:r>
              <a:rPr lang="en-US" altLang="zh-CN"/>
              <a:t>  </a:t>
            </a:r>
            <a:endParaRPr lang="en-US" altLang="zh-CN"/>
          </a:p>
          <a:p>
            <a:r>
              <a:rPr lang="zh-CN" altLang="en-US">
                <a:latin typeface="Calibri" panose="020F0502020204030204" charset="0"/>
              </a:rPr>
              <a:t>②</a:t>
            </a:r>
            <a:r>
              <a:rPr lang="zh-CN" altLang="en-US"/>
              <a:t>失信行为尚未记入纳税缴费信用评价结果的，经营主体无需提出申请，税务机关在开展年度评价时根据失信行为纠正情况统一更新结果</a:t>
            </a:r>
            <a:r>
              <a:rPr lang="en-US" altLang="zh-CN"/>
              <a:t>  </a:t>
            </a:r>
            <a:endParaRPr lang="en-US" altLang="zh-CN"/>
          </a:p>
          <a:p>
            <a:r>
              <a:rPr lang="zh-CN" altLang="en-US"/>
              <a:t>经营主体应对信用修复申请内容的真实性作出承诺。税务机关发现经营主体虚假承诺的，撤销相应的纳税缴费信用修复结果，并按照纳税缴费信用评价指标，对虚假承诺行为予以扣分</a:t>
            </a:r>
            <a:r>
              <a:rPr lang="en-US" altLang="zh-CN"/>
              <a:t>  </a:t>
            </a:r>
            <a:endParaRPr lang="en-US" altLang="zh-CN"/>
          </a:p>
          <a:p>
            <a:r>
              <a:rPr lang="zh-CN" altLang="en-US"/>
              <a:t>纳税缴费信用修复范围及标准</a:t>
            </a:r>
            <a:r>
              <a:rPr lang="zh-CN"/>
              <a:t>：除直接判</a:t>
            </a:r>
            <a:r>
              <a:rPr lang="en-US" altLang="zh-CN"/>
              <a:t>d</a:t>
            </a:r>
            <a:r>
              <a:rPr lang="zh-CN" altLang="en-US"/>
              <a:t>级一定期限后重新评定级别（不能评</a:t>
            </a:r>
            <a:r>
              <a:rPr lang="en-US" altLang="zh-CN"/>
              <a:t>a</a:t>
            </a:r>
            <a:r>
              <a:rPr lang="zh-CN" altLang="en-US"/>
              <a:t>级），其他采取相应</a:t>
            </a:r>
            <a:r>
              <a:rPr lang="zh-CN" altLang="en-US">
                <a:latin typeface="Calibri" panose="020F0502020204030204" charset="0"/>
                <a:sym typeface="+mn-ea"/>
              </a:rPr>
              <a:t>年度评价指标得分采取</a:t>
            </a:r>
            <a:r>
              <a:rPr lang="zh-CN" altLang="en-US">
                <a:solidFill>
                  <a:srgbClr val="FF0000"/>
                </a:solidFill>
                <a:latin typeface="Calibri" panose="020F0502020204030204" charset="0"/>
                <a:sym typeface="+mn-ea"/>
              </a:rPr>
              <a:t>加分</a:t>
            </a:r>
            <a:r>
              <a:rPr lang="zh-CN" altLang="en-US">
                <a:latin typeface="Calibri" panose="020F0502020204030204" charset="0"/>
                <a:sym typeface="+mn-ea"/>
              </a:rPr>
              <a:t>方式</a:t>
            </a:r>
            <a:endParaRPr lang="zh-CN" altLang="en-US">
              <a:latin typeface="Calibri" panose="020F0502020204030204" charset="0"/>
            </a:endParaRPr>
          </a:p>
          <a:p>
            <a:r>
              <a:rPr lang="zh-CN" altLang="en-US"/>
              <a:t>信用修复前已适用的税费政策和管理服务措施不作追溯调整</a:t>
            </a:r>
            <a:r>
              <a:rPr lang="en-US" altLang="zh-CN"/>
              <a:t> </a:t>
            </a:r>
            <a:endParaRPr lang="en-US" altLang="zh-CN"/>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a:t>
            </a:r>
            <a:r>
              <a:rPr lang="en-US" altLang="zh-CN"/>
              <a:t>5</a:t>
            </a:r>
            <a:r>
              <a:rPr lang="zh-CN" altLang="en-US"/>
              <a:t>）</a:t>
            </a:r>
            <a:r>
              <a:rPr lang="zh-CN" altLang="en-US">
                <a:sym typeface="+mn-ea"/>
              </a:rPr>
              <a:t>破产重整或者和解企业的纳税缴费信用修复</a:t>
            </a:r>
            <a:endParaRPr lang="zh-CN" altLang="en-US"/>
          </a:p>
          <a:p>
            <a:r>
              <a:rPr lang="zh-CN" altLang="en-US"/>
              <a:t>企业进入破产重整或者和解程序后，该企业或者其管理人已依法缴纳税费款、利息、滞纳金、罚款，并纠正相关纳税缴费失信行为的，可以申请按照破产重整企业适用的修复标准开展信用修复</a:t>
            </a:r>
            <a:r>
              <a:rPr lang="en-US" altLang="zh-CN"/>
              <a:t>  </a:t>
            </a:r>
            <a:endParaRPr lang="en-US" altLang="zh-CN"/>
          </a:p>
          <a:p>
            <a:r>
              <a:rPr lang="zh-CN" altLang="en-US"/>
              <a:t>（符合修复条件的破产重整企业或其管理人申请纳税缴费信用修复时，扣分指标修复标准视同</a:t>
            </a:r>
            <a:r>
              <a:rPr lang="en-US" altLang="zh-CN">
                <a:solidFill>
                  <a:srgbClr val="FF0000"/>
                </a:solidFill>
              </a:rPr>
              <a:t>3</a:t>
            </a:r>
            <a:r>
              <a:rPr lang="zh-CN" altLang="en-US">
                <a:solidFill>
                  <a:srgbClr val="FF0000"/>
                </a:solidFill>
              </a:rPr>
              <a:t>日内</a:t>
            </a:r>
            <a:r>
              <a:rPr lang="zh-CN" altLang="en-US"/>
              <a:t>纠正，直接判</a:t>
            </a:r>
            <a:r>
              <a:rPr lang="en-US" altLang="zh-CN"/>
              <a:t>D</a:t>
            </a:r>
            <a:r>
              <a:rPr lang="zh-CN" altLang="en-US"/>
              <a:t>指标修复标准</a:t>
            </a:r>
            <a:r>
              <a:rPr lang="zh-CN" altLang="en-US">
                <a:solidFill>
                  <a:srgbClr val="FF0000"/>
                </a:solidFill>
              </a:rPr>
              <a:t>不受申请前连续一段时间</a:t>
            </a:r>
            <a:r>
              <a:rPr lang="zh-CN" altLang="en-US"/>
              <a:t>没有新增纳税缴费失信行为记录的条件限制）</a:t>
            </a:r>
            <a:endParaRPr lang="zh-CN" altLang="en-US"/>
          </a:p>
          <a:p>
            <a:r>
              <a:rPr lang="zh-CN" altLang="en-US"/>
              <a:t>申请按照破产重整企业适用的修复标准开展信用修复的，应当提供人民法院批准的重整计划或者认可的和解协议</a:t>
            </a:r>
            <a:r>
              <a:rPr lang="en-US" altLang="zh-CN"/>
              <a:t> </a:t>
            </a:r>
            <a:endParaRPr lang="en-US" altLang="zh-CN"/>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a:t>
            </a:r>
            <a:r>
              <a:rPr lang="en-US" altLang="zh-CN"/>
              <a:t>6</a:t>
            </a:r>
            <a:r>
              <a:rPr lang="zh-CN" altLang="en-US"/>
              <a:t>）纳税缴费信用级别的动态调整</a:t>
            </a:r>
            <a:endParaRPr lang="zh-CN" altLang="en-US"/>
          </a:p>
          <a:p>
            <a:r>
              <a:rPr lang="zh-CN" altLang="en-US">
                <a:latin typeface="Calibri" panose="020F0502020204030204" charset="0"/>
              </a:rPr>
              <a:t>①</a:t>
            </a:r>
            <a:r>
              <a:rPr lang="zh-CN" altLang="en-US"/>
              <a:t>因税务检查等发现经营主体存在</a:t>
            </a:r>
            <a:r>
              <a:rPr lang="zh-CN" altLang="en-US">
                <a:solidFill>
                  <a:srgbClr val="FF0000"/>
                </a:solidFill>
              </a:rPr>
              <a:t>直接判为</a:t>
            </a:r>
            <a:r>
              <a:rPr lang="en-US" altLang="zh-CN">
                <a:solidFill>
                  <a:srgbClr val="FF0000"/>
                </a:solidFill>
              </a:rPr>
              <a:t>d</a:t>
            </a:r>
            <a:r>
              <a:rPr lang="zh-CN" altLang="en-US">
                <a:solidFill>
                  <a:srgbClr val="FF0000"/>
                </a:solidFill>
              </a:rPr>
              <a:t>级</a:t>
            </a:r>
            <a:r>
              <a:rPr lang="zh-CN" altLang="en-US"/>
              <a:t>情形的，主管税务机关应及时将其当前纳税缴费信用级别调整为</a:t>
            </a:r>
            <a:r>
              <a:rPr lang="en-US" altLang="zh-CN"/>
              <a:t>d</a:t>
            </a:r>
            <a:r>
              <a:rPr lang="zh-CN" altLang="en-US"/>
              <a:t>级。相关失信行为发生在以前评价年度的，应同步</a:t>
            </a:r>
            <a:r>
              <a:rPr lang="zh-CN" altLang="en-US">
                <a:solidFill>
                  <a:srgbClr val="FF0000"/>
                </a:solidFill>
              </a:rPr>
              <a:t>调整其相应评价年度</a:t>
            </a:r>
            <a:r>
              <a:rPr lang="zh-CN" altLang="en-US"/>
              <a:t>的纳税缴费信用级别为</a:t>
            </a:r>
            <a:r>
              <a:rPr lang="en-US" altLang="zh-CN"/>
              <a:t>d</a:t>
            </a:r>
            <a:r>
              <a:rPr lang="zh-CN" altLang="en-US"/>
              <a:t>级</a:t>
            </a:r>
            <a:endParaRPr lang="en-US" altLang="zh-CN"/>
          </a:p>
          <a:p>
            <a:r>
              <a:rPr lang="zh-CN" altLang="en-US">
                <a:latin typeface="Calibri" panose="020F0502020204030204" charset="0"/>
              </a:rPr>
              <a:t>②</a:t>
            </a:r>
            <a:r>
              <a:rPr lang="zh-CN" altLang="en-US"/>
              <a:t>因税务检查等发现经营主体在以前评价年度存在</a:t>
            </a:r>
            <a:r>
              <a:rPr lang="zh-CN" altLang="en-US">
                <a:solidFill>
                  <a:srgbClr val="FF0000"/>
                </a:solidFill>
              </a:rPr>
              <a:t>需扣减年度评价指标得分</a:t>
            </a:r>
            <a:r>
              <a:rPr lang="zh-CN" altLang="en-US"/>
              <a:t>情形，或者生产经营业务收入情况发生变化的，主管税务机关</a:t>
            </a:r>
            <a:r>
              <a:rPr lang="zh-CN" altLang="en-US">
                <a:solidFill>
                  <a:srgbClr val="FF0000"/>
                </a:solidFill>
              </a:rPr>
              <a:t>暂不调整</a:t>
            </a:r>
            <a:r>
              <a:rPr lang="zh-CN" altLang="en-US"/>
              <a:t>其相应年度纳税缴费信用评价结果和评价信息</a:t>
            </a:r>
            <a:endParaRPr lang="en-US" altLang="zh-CN"/>
          </a:p>
          <a:p>
            <a:r>
              <a:rPr lang="zh-CN" altLang="en-US"/>
              <a:t>纳税缴费信用评价状态变化时，税务机关可以采取适当方式，通知、提醒经营主体</a:t>
            </a:r>
            <a:endParaRPr lang="zh-CN" altLang="en-US"/>
          </a:p>
          <a:p>
            <a:r>
              <a:rPr lang="zh-CN" altLang="en-US"/>
              <a:t>（</a:t>
            </a:r>
            <a:r>
              <a:rPr lang="en-US" altLang="zh-CN"/>
              <a:t>7</a:t>
            </a:r>
            <a:r>
              <a:rPr lang="zh-CN" altLang="en-US"/>
              <a:t>）</a:t>
            </a:r>
            <a:r>
              <a:rPr lang="zh-CN" altLang="en-US">
                <a:sym typeface="+mn-ea"/>
              </a:rPr>
              <a:t>纳税缴费信用级别的发布</a:t>
            </a:r>
            <a:endParaRPr lang="zh-CN" altLang="en-US">
              <a:sym typeface="+mn-ea"/>
            </a:endParaRPr>
          </a:p>
          <a:p>
            <a:r>
              <a:rPr lang="zh-CN" altLang="en-US"/>
              <a:t>税务机关对纳税缴费信用评价结果，按分级分类原则，依法有序开放：</a:t>
            </a:r>
            <a:r>
              <a:rPr lang="en-US" altLang="zh-CN"/>
              <a:t> </a:t>
            </a:r>
            <a:endParaRPr lang="en-US" altLang="zh-CN"/>
          </a:p>
          <a:p>
            <a:r>
              <a:rPr lang="zh-CN" altLang="en-US">
                <a:latin typeface="Calibri" panose="020F0502020204030204" charset="0"/>
              </a:rPr>
              <a:t>①</a:t>
            </a:r>
            <a:r>
              <a:rPr lang="zh-CN" altLang="en-US">
                <a:solidFill>
                  <a:srgbClr val="FF0000"/>
                </a:solidFill>
              </a:rPr>
              <a:t>主动公开</a:t>
            </a:r>
            <a:r>
              <a:rPr lang="en-US" altLang="zh-CN"/>
              <a:t>a</a:t>
            </a:r>
            <a:r>
              <a:rPr lang="zh-CN" altLang="en-US"/>
              <a:t>级名单及相关信息</a:t>
            </a:r>
            <a:r>
              <a:rPr lang="en-US" altLang="zh-CN"/>
              <a:t> </a:t>
            </a:r>
            <a:endParaRPr lang="en-US" altLang="zh-CN"/>
          </a:p>
          <a:p>
            <a:r>
              <a:rPr lang="zh-CN" altLang="en-US">
                <a:latin typeface="Calibri" panose="020F0502020204030204" charset="0"/>
              </a:rPr>
              <a:t>②</a:t>
            </a:r>
            <a:r>
              <a:rPr lang="zh-CN" altLang="en-US"/>
              <a:t>根据社会信用体系建设需要，以及与相关部门信用信息共建共享合作备忘录、协议等规定，</a:t>
            </a:r>
            <a:r>
              <a:rPr lang="zh-CN" altLang="en-US">
                <a:solidFill>
                  <a:srgbClr val="FF0000"/>
                </a:solidFill>
              </a:rPr>
              <a:t>逐步开放</a:t>
            </a:r>
            <a:r>
              <a:rPr lang="en-US" altLang="zh-CN"/>
              <a:t>b</a:t>
            </a:r>
            <a:r>
              <a:rPr lang="zh-CN" altLang="en-US"/>
              <a:t>、</a:t>
            </a:r>
            <a:r>
              <a:rPr lang="en-US" altLang="zh-CN"/>
              <a:t>m</a:t>
            </a:r>
            <a:r>
              <a:rPr lang="zh-CN" altLang="en-US"/>
              <a:t>、</a:t>
            </a:r>
            <a:r>
              <a:rPr lang="en-US" altLang="zh-CN"/>
              <a:t>c</a:t>
            </a:r>
            <a:r>
              <a:rPr lang="zh-CN" altLang="en-US"/>
              <a:t>、</a:t>
            </a:r>
            <a:r>
              <a:rPr lang="en-US" altLang="zh-CN"/>
              <a:t>d</a:t>
            </a:r>
            <a:r>
              <a:rPr lang="zh-CN" altLang="en-US"/>
              <a:t>级名单及相关信息</a:t>
            </a:r>
            <a:r>
              <a:rPr lang="en-US" altLang="zh-CN"/>
              <a:t> </a:t>
            </a:r>
            <a:endParaRPr lang="en-US" altLang="zh-CN"/>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a:xfrm>
            <a:off x="423198" y="616527"/>
            <a:ext cx="11270673" cy="6028748"/>
          </a:xfrm>
        </p:spPr>
        <p:txBody>
          <a:bodyPr/>
          <a:p>
            <a:r>
              <a:rPr lang="en-US" altLang="zh-CN" sz="2000">
                <a:sym typeface="+mn-ea"/>
              </a:rPr>
              <a:t>6.</a:t>
            </a:r>
            <a:r>
              <a:rPr lang="zh-CN" altLang="en-US" sz="2000">
                <a:sym typeface="+mn-ea"/>
              </a:rPr>
              <a:t>纳税缴费信用的结果运用</a:t>
            </a:r>
            <a:endParaRPr lang="zh-CN" altLang="en-US" sz="2000"/>
          </a:p>
          <a:p>
            <a:r>
              <a:rPr lang="zh-CN" altLang="en-US" sz="2000">
                <a:sym typeface="+mn-ea"/>
              </a:rPr>
              <a:t>（</a:t>
            </a:r>
            <a:r>
              <a:rPr lang="en-US" altLang="zh-CN" sz="2000">
                <a:sym typeface="+mn-ea"/>
              </a:rPr>
              <a:t>1</a:t>
            </a:r>
            <a:r>
              <a:rPr lang="zh-CN" altLang="en-US" sz="2000">
                <a:sym typeface="+mn-ea"/>
              </a:rPr>
              <a:t>）应用原则</a:t>
            </a:r>
            <a:endParaRPr lang="zh-CN" altLang="en-US" sz="2000"/>
          </a:p>
          <a:p>
            <a:r>
              <a:rPr lang="zh-CN" altLang="en-US" sz="2000">
                <a:sym typeface="+mn-ea"/>
              </a:rPr>
              <a:t>按照守信激励、失信惩戒的原则</a:t>
            </a:r>
            <a:endParaRPr lang="zh-CN" altLang="en-US" sz="2000"/>
          </a:p>
          <a:p>
            <a:r>
              <a:rPr lang="zh-CN" altLang="en-US" sz="2000">
                <a:sym typeface="+mn-ea"/>
              </a:rPr>
              <a:t>（</a:t>
            </a:r>
            <a:r>
              <a:rPr lang="en-US" altLang="zh-CN" sz="2000">
                <a:sym typeface="+mn-ea"/>
              </a:rPr>
              <a:t>2</a:t>
            </a:r>
            <a:r>
              <a:rPr lang="zh-CN" altLang="en-US" sz="2000">
                <a:sym typeface="+mn-ea"/>
              </a:rPr>
              <a:t>）不同信用级别结果运用</a:t>
            </a:r>
            <a:endParaRPr lang="zh-CN" altLang="en-US" sz="2000"/>
          </a:p>
          <a:p>
            <a:endParaRPr lang="zh-CN" altLang="en-US" sz="2000"/>
          </a:p>
        </p:txBody>
      </p:sp>
      <p:graphicFrame>
        <p:nvGraphicFramePr>
          <p:cNvPr id="4" name="表格 3"/>
          <p:cNvGraphicFramePr/>
          <p:nvPr>
            <p:custDataLst>
              <p:tags r:id="rId1"/>
            </p:custDataLst>
          </p:nvPr>
        </p:nvGraphicFramePr>
        <p:xfrm>
          <a:off x="241300" y="2172970"/>
          <a:ext cx="11417935" cy="4572000"/>
        </p:xfrm>
        <a:graphic>
          <a:graphicData uri="http://schemas.openxmlformats.org/drawingml/2006/table">
            <a:tbl>
              <a:tblPr firstRow="1" bandRow="1">
                <a:tableStyleId>{5C22544A-7EE6-4342-B048-85BDC9FD1C3A}</a:tableStyleId>
              </a:tblPr>
              <a:tblGrid>
                <a:gridCol w="3463290"/>
                <a:gridCol w="1561465"/>
                <a:gridCol w="1594485"/>
                <a:gridCol w="1510665"/>
                <a:gridCol w="3288030"/>
              </a:tblGrid>
              <a:tr h="0">
                <a:tc>
                  <a:txBody>
                    <a:bodyPr/>
                    <a:p>
                      <a:pPr>
                        <a:buNone/>
                      </a:pPr>
                      <a:r>
                        <a:rPr lang="en-US" altLang="zh-CN" sz="1600" b="1">
                          <a:ea typeface="华文中宋" panose="02010600040101010101" pitchFamily="2" charset="-122"/>
                        </a:rPr>
                        <a:t>a</a:t>
                      </a:r>
                      <a:r>
                        <a:rPr lang="zh-CN" altLang="en-US" sz="1600" b="1">
                          <a:ea typeface="华文中宋" panose="02010600040101010101" pitchFamily="2" charset="-122"/>
                        </a:rPr>
                        <a:t>级的经营主体</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b</a:t>
                      </a:r>
                      <a:r>
                        <a:rPr lang="zh-CN" altLang="en-US" sz="1600" b="1">
                          <a:ea typeface="华文中宋" panose="02010600040101010101" pitchFamily="2" charset="-122"/>
                        </a:rPr>
                        <a:t>级的经营主体</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m</a:t>
                      </a:r>
                      <a:r>
                        <a:rPr lang="zh-CN" altLang="en-US" sz="1600" b="1">
                          <a:ea typeface="华文中宋" panose="02010600040101010101" pitchFamily="2" charset="-122"/>
                        </a:rPr>
                        <a:t>级的经营主体</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c</a:t>
                      </a:r>
                      <a:r>
                        <a:rPr lang="zh-CN" altLang="en-US" sz="1600" b="1">
                          <a:ea typeface="华文中宋" panose="02010600040101010101" pitchFamily="2" charset="-122"/>
                        </a:rPr>
                        <a:t>级的经营主体</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d</a:t>
                      </a:r>
                      <a:r>
                        <a:rPr lang="zh-CN" altLang="en-US" sz="1600" b="1">
                          <a:ea typeface="华文中宋" panose="02010600040101010101" pitchFamily="2" charset="-122"/>
                        </a:rPr>
                        <a:t>级的经营主体</a:t>
                      </a:r>
                      <a:endParaRPr lang="zh-CN" altLang="en-US" sz="1600" b="1">
                        <a:ea typeface="华文中宋" panose="02010600040101010101" pitchFamily="2" charset="-122"/>
                      </a:endParaRPr>
                    </a:p>
                  </a:txBody>
                  <a:tcPr/>
                </a:tc>
              </a:tr>
              <a:tr h="655320">
                <a:tc>
                  <a:txBody>
                    <a:bodyPr/>
                    <a:p>
                      <a:pPr>
                        <a:buNone/>
                      </a:pPr>
                      <a:r>
                        <a:rPr lang="zh-CN" altLang="en-US" sz="1600" b="1">
                          <a:solidFill>
                            <a:srgbClr val="FF0000"/>
                          </a:solidFill>
                          <a:ea typeface="华文中宋" panose="02010600040101010101" pitchFamily="2" charset="-122"/>
                        </a:rPr>
                        <a:t>激励</a:t>
                      </a:r>
                      <a:r>
                        <a:rPr lang="zh-CN" altLang="en-US" sz="1600" b="1">
                          <a:ea typeface="华文中宋" panose="02010600040101010101" pitchFamily="2" charset="-122"/>
                        </a:rPr>
                        <a:t>措施</a:t>
                      </a:r>
                      <a:r>
                        <a:rPr lang="en-US" altLang="zh-CN" sz="1600" b="1">
                          <a:ea typeface="华文中宋" panose="02010600040101010101" pitchFamily="2" charset="-122"/>
                        </a:rPr>
                        <a:t>:</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1.</a:t>
                      </a:r>
                      <a:r>
                        <a:rPr lang="zh-CN" altLang="en-US" sz="1600" b="1">
                          <a:ea typeface="华文中宋" panose="02010600040101010101" pitchFamily="2" charset="-122"/>
                        </a:rPr>
                        <a:t>主动向社会公布</a:t>
                      </a:r>
                      <a:r>
                        <a:rPr lang="en-US" altLang="zh-CN" sz="1600" b="1">
                          <a:ea typeface="华文中宋" panose="02010600040101010101" pitchFamily="2" charset="-122"/>
                        </a:rPr>
                        <a:t>a</a:t>
                      </a:r>
                      <a:r>
                        <a:rPr lang="zh-CN" altLang="en-US" sz="1600" b="1">
                          <a:ea typeface="华文中宋" panose="02010600040101010101" pitchFamily="2" charset="-122"/>
                        </a:rPr>
                        <a:t>级名单；</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下一年度起评分提高</a:t>
                      </a:r>
                      <a:r>
                        <a:rPr lang="en-US" altLang="zh-CN" sz="1600" b="1">
                          <a:ea typeface="华文中宋" panose="02010600040101010101" pitchFamily="2" charset="-122"/>
                        </a:rPr>
                        <a:t>1</a:t>
                      </a:r>
                      <a:r>
                        <a:rPr lang="zh-CN" altLang="en-US" sz="1600" b="1">
                          <a:ea typeface="华文中宋" panose="02010600040101010101" pitchFamily="2" charset="-122"/>
                        </a:rPr>
                        <a:t>分，连续评为</a:t>
                      </a:r>
                      <a:r>
                        <a:rPr lang="en-US" altLang="zh-CN" sz="1600" b="1">
                          <a:ea typeface="华文中宋" panose="02010600040101010101" pitchFamily="2" charset="-122"/>
                        </a:rPr>
                        <a:t>a</a:t>
                      </a:r>
                      <a:r>
                        <a:rPr lang="zh-CN" altLang="en-US" sz="1600" b="1">
                          <a:ea typeface="华文中宋" panose="02010600040101010101" pitchFamily="2" charset="-122"/>
                        </a:rPr>
                        <a:t>级的可累积提高，起评分最高不超过</a:t>
                      </a:r>
                      <a:r>
                        <a:rPr lang="en-US" altLang="zh-CN" sz="1600" b="1">
                          <a:ea typeface="华文中宋" panose="02010600040101010101" pitchFamily="2" charset="-122"/>
                        </a:rPr>
                        <a:t>100</a:t>
                      </a:r>
                      <a:r>
                        <a:rPr lang="zh-CN" altLang="en-US" sz="1600" b="1">
                          <a:ea typeface="华文中宋" panose="02010600040101010101" pitchFamily="2" charset="-122"/>
                        </a:rPr>
                        <a:t>分；</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3.</a:t>
                      </a:r>
                      <a:r>
                        <a:rPr lang="zh-CN" altLang="en-US" sz="1600" b="1">
                          <a:ea typeface="华文中宋" panose="02010600040101010101" pitchFamily="2" charset="-122"/>
                        </a:rPr>
                        <a:t>可以一次领取不超过</a:t>
                      </a:r>
                      <a:r>
                        <a:rPr lang="en-US" altLang="zh-CN" sz="1600" b="1">
                          <a:ea typeface="华文中宋" panose="02010600040101010101" pitchFamily="2" charset="-122"/>
                        </a:rPr>
                        <a:t>3</a:t>
                      </a:r>
                      <a:r>
                        <a:rPr lang="zh-CN" altLang="en-US" sz="1600" b="1">
                          <a:ea typeface="华文中宋" panose="02010600040101010101" pitchFamily="2" charset="-122"/>
                        </a:rPr>
                        <a:t>个月的增值税发票用量，需要调整增值税发票用量即时办理；其他普通发票按需领用；符合条件的，可以按规定向主管税务机关申请按需开具全面数字化的电子发票</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4.</a:t>
                      </a:r>
                      <a:r>
                        <a:rPr lang="zh-CN" altLang="en-US" sz="1600" b="1">
                          <a:ea typeface="华文中宋" panose="02010600040101010101" pitchFamily="2" charset="-122"/>
                        </a:rPr>
                        <a:t>连续</a:t>
                      </a:r>
                      <a:r>
                        <a:rPr lang="en-US" altLang="zh-CN" sz="1600" b="1">
                          <a:ea typeface="华文中宋" panose="02010600040101010101" pitchFamily="2" charset="-122"/>
                        </a:rPr>
                        <a:t>3</a:t>
                      </a:r>
                      <a:r>
                        <a:rPr lang="zh-CN" altLang="en-US" sz="1600" b="1">
                          <a:ea typeface="华文中宋" panose="02010600040101010101" pitchFamily="2" charset="-122"/>
                        </a:rPr>
                        <a:t>年评为</a:t>
                      </a:r>
                      <a:r>
                        <a:rPr lang="en-US" altLang="zh-CN" sz="1600" b="1">
                          <a:ea typeface="华文中宋" panose="02010600040101010101" pitchFamily="2" charset="-122"/>
                        </a:rPr>
                        <a:t>a</a:t>
                      </a:r>
                      <a:r>
                        <a:rPr lang="zh-CN" altLang="en-US" sz="1600" b="1">
                          <a:ea typeface="华文中宋" panose="02010600040101010101" pitchFamily="2" charset="-122"/>
                        </a:rPr>
                        <a:t>级的，除享受以上措施外，还可以由税务机关提供绿色通道或专门人员辅导办理税费事项；</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5.</a:t>
                      </a:r>
                      <a:r>
                        <a:rPr lang="zh-CN" altLang="en-US" sz="1600" b="1">
                          <a:ea typeface="华文中宋" panose="02010600040101010101" pitchFamily="2" charset="-122"/>
                        </a:rPr>
                        <a:t>税务机关与相关部门实施的联合激励措施，以及结合实际情况采取的其他激励措施。</a:t>
                      </a:r>
                      <a:r>
                        <a:rPr lang="en-US" altLang="zh-CN" sz="1600" b="1">
                          <a:ea typeface="华文中宋" panose="02010600040101010101" pitchFamily="2" charset="-122"/>
                        </a:rPr>
                        <a:t> </a:t>
                      </a:r>
                      <a:endParaRPr lang="en-US" altLang="zh-CN"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适时进行税费政策和管理规定的辅导</a:t>
                      </a:r>
                      <a:r>
                        <a:rPr lang="en-US" altLang="zh-CN" sz="1600" b="1">
                          <a:ea typeface="华文中宋" panose="02010600040101010101" pitchFamily="2" charset="-122"/>
                        </a:rPr>
                        <a:t>:</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视信用评价状态变化趋势</a:t>
                      </a:r>
                      <a:r>
                        <a:rPr lang="zh-CN" altLang="en-US" sz="1600" b="1">
                          <a:solidFill>
                            <a:srgbClr val="FF0000"/>
                          </a:solidFill>
                          <a:ea typeface="华文中宋" panose="02010600040101010101" pitchFamily="2" charset="-122"/>
                        </a:rPr>
                        <a:t>参考</a:t>
                      </a:r>
                      <a:r>
                        <a:rPr lang="en-US" altLang="zh-CN" sz="1600" b="1">
                          <a:ea typeface="华文中宋" panose="02010600040101010101" pitchFamily="2" charset="-122"/>
                        </a:rPr>
                        <a:t>“</a:t>
                      </a:r>
                      <a:r>
                        <a:rPr lang="en-US" altLang="zh-CN" sz="1600" b="1">
                          <a:ea typeface="华文中宋" panose="02010600040101010101" pitchFamily="2" charset="-122"/>
                          <a:sym typeface="等线" panose="02010600030101010101" charset="-122"/>
                        </a:rPr>
                        <a:t>a</a:t>
                      </a:r>
                      <a:r>
                        <a:rPr lang="zh-CN" altLang="en-US" sz="1600" b="1">
                          <a:ea typeface="华文中宋" panose="02010600040101010101" pitchFamily="2" charset="-122"/>
                          <a:sym typeface="等线" panose="02010600030101010101" charset="-122"/>
                        </a:rPr>
                        <a:t>级的经营主体</a:t>
                      </a:r>
                      <a:r>
                        <a:rPr lang="en-US" altLang="zh-CN" sz="1600" b="1">
                          <a:ea typeface="华文中宋" panose="02010600040101010101" pitchFamily="2" charset="-122"/>
                          <a:sym typeface="等线" panose="02010600030101010101" charset="-122"/>
                        </a:rPr>
                        <a:t>”</a:t>
                      </a:r>
                      <a:r>
                        <a:rPr lang="zh-CN" altLang="en-US" sz="1600" b="1">
                          <a:ea typeface="华文中宋" panose="02010600040101010101" pitchFamily="2" charset="-122"/>
                        </a:rPr>
                        <a:t>推出激励措施</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适时进行税费政策和管理规定的辅导</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依法</a:t>
                      </a:r>
                      <a:r>
                        <a:rPr lang="zh-CN" altLang="en-US" sz="1600" b="1">
                          <a:solidFill>
                            <a:srgbClr val="FF0000"/>
                          </a:solidFill>
                          <a:ea typeface="华文中宋" panose="02010600040101010101" pitchFamily="2" charset="-122"/>
                        </a:rPr>
                        <a:t>从严</a:t>
                      </a:r>
                      <a:r>
                        <a:rPr lang="zh-CN" altLang="en-US" sz="1600" b="1">
                          <a:ea typeface="华文中宋" panose="02010600040101010101" pitchFamily="2" charset="-122"/>
                        </a:rPr>
                        <a:t>管理</a:t>
                      </a:r>
                      <a:r>
                        <a:rPr lang="en-US" altLang="zh-CN" sz="1600" b="1">
                          <a:ea typeface="华文中宋" panose="02010600040101010101" pitchFamily="2" charset="-122"/>
                        </a:rPr>
                        <a:t>:</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视信用评价状态变化趋势</a:t>
                      </a:r>
                      <a:r>
                        <a:rPr lang="zh-CN" altLang="en-US" sz="1600" b="1">
                          <a:solidFill>
                            <a:srgbClr val="FF0000"/>
                          </a:solidFill>
                          <a:ea typeface="华文中宋" panose="02010600040101010101" pitchFamily="2" charset="-122"/>
                        </a:rPr>
                        <a:t>选择性地采</a:t>
                      </a:r>
                      <a:r>
                        <a:rPr lang="zh-CN" altLang="en-US" sz="1600" b="1">
                          <a:ea typeface="华文中宋" panose="02010600040101010101" pitchFamily="2" charset="-122"/>
                        </a:rPr>
                        <a:t>取</a:t>
                      </a:r>
                      <a:r>
                        <a:rPr lang="en-US" altLang="zh-CN" sz="1600" b="1">
                          <a:ea typeface="华文中宋" panose="02010600040101010101" pitchFamily="2" charset="-122"/>
                          <a:sym typeface="等线" panose="02010600030101010101" charset="-122"/>
                        </a:rPr>
                        <a:t>“a</a:t>
                      </a:r>
                      <a:r>
                        <a:rPr lang="zh-CN" altLang="en-US" sz="1600" b="1">
                          <a:ea typeface="华文中宋" panose="02010600040101010101" pitchFamily="2" charset="-122"/>
                          <a:sym typeface="等线" panose="02010600030101010101" charset="-122"/>
                        </a:rPr>
                        <a:t>级的经营主体</a:t>
                      </a:r>
                      <a:r>
                        <a:rPr lang="en-US" altLang="zh-CN" sz="1600" b="1">
                          <a:ea typeface="华文中宋" panose="02010600040101010101" pitchFamily="2" charset="-122"/>
                          <a:sym typeface="等线" panose="02010600030101010101" charset="-122"/>
                        </a:rPr>
                        <a:t>”</a:t>
                      </a:r>
                      <a:r>
                        <a:rPr lang="zh-CN" altLang="en-US" sz="1600" b="1">
                          <a:ea typeface="华文中宋" panose="02010600040101010101" pitchFamily="2" charset="-122"/>
                        </a:rPr>
                        <a:t>的管理措施</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对直接责任人员在经营主体被评价为</a:t>
                      </a:r>
                      <a:r>
                        <a:rPr lang="en-US" altLang="zh-CN" sz="1600" b="1">
                          <a:ea typeface="华文中宋" panose="02010600040101010101" pitchFamily="2" charset="-122"/>
                        </a:rPr>
                        <a:t>d</a:t>
                      </a:r>
                      <a:r>
                        <a:rPr lang="zh-CN" altLang="en-US" sz="1600" b="1">
                          <a:ea typeface="华文中宋" panose="02010600040101010101" pitchFamily="2" charset="-122"/>
                        </a:rPr>
                        <a:t>级之后注册登记、负责经营的其他经营主体直接判为</a:t>
                      </a:r>
                      <a:r>
                        <a:rPr lang="en-US" altLang="zh-CN" sz="1600" b="1">
                          <a:ea typeface="华文中宋" panose="02010600040101010101" pitchFamily="2" charset="-122"/>
                        </a:rPr>
                        <a:t>d</a:t>
                      </a:r>
                      <a:r>
                        <a:rPr lang="zh-CN" altLang="en-US" sz="1600" b="1">
                          <a:ea typeface="华文中宋" panose="02010600040101010101" pitchFamily="2" charset="-122"/>
                        </a:rPr>
                        <a:t>级；</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结合经营主体风险评估情况，限额限量领用增值税专用发票，限制数电发票额度；普通发票的领用实行交（验）旧领新、严格限量供应；</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3.</a:t>
                      </a:r>
                      <a:r>
                        <a:rPr lang="zh-CN" altLang="en-US" sz="1600" b="1">
                          <a:ea typeface="华文中宋" panose="02010600040101010101" pitchFamily="2" charset="-122"/>
                        </a:rPr>
                        <a:t>列入重点监控对象，加强信用监管；</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4.</a:t>
                      </a:r>
                      <a:r>
                        <a:rPr lang="zh-CN" altLang="en-US" sz="1600" b="1">
                          <a:ea typeface="华文中宋" panose="02010600040101010101" pitchFamily="2" charset="-122"/>
                        </a:rPr>
                        <a:t>除经营主体的直接责任人员连带外，因直接判级评为</a:t>
                      </a:r>
                      <a:r>
                        <a:rPr lang="en-US" altLang="zh-CN" sz="1600" b="1">
                          <a:ea typeface="华文中宋" panose="02010600040101010101" pitchFamily="2" charset="-122"/>
                        </a:rPr>
                        <a:t>d</a:t>
                      </a:r>
                      <a:r>
                        <a:rPr lang="zh-CN" altLang="en-US" sz="1600" b="1">
                          <a:ea typeface="华文中宋" panose="02010600040101010101" pitchFamily="2" charset="-122"/>
                        </a:rPr>
                        <a:t>级的，</a:t>
                      </a:r>
                      <a:r>
                        <a:rPr lang="en-US" altLang="zh-CN" sz="1600" b="1">
                          <a:ea typeface="华文中宋" panose="02010600040101010101" pitchFamily="2" charset="-122"/>
                        </a:rPr>
                        <a:t>d</a:t>
                      </a:r>
                      <a:r>
                        <a:rPr lang="zh-CN" altLang="en-US" sz="1600" b="1">
                          <a:ea typeface="华文中宋" panose="02010600040101010101" pitchFamily="2" charset="-122"/>
                        </a:rPr>
                        <a:t>级评价保留至第</a:t>
                      </a:r>
                      <a:r>
                        <a:rPr lang="en-US" altLang="zh-CN" sz="1600" b="1">
                          <a:ea typeface="华文中宋" panose="02010600040101010101" pitchFamily="2" charset="-122"/>
                        </a:rPr>
                        <a:t>2</a:t>
                      </a:r>
                      <a:r>
                        <a:rPr lang="zh-CN" altLang="en-US" sz="1600" b="1">
                          <a:ea typeface="华文中宋" panose="02010600040101010101" pitchFamily="2" charset="-122"/>
                        </a:rPr>
                        <a:t>年，第</a:t>
                      </a:r>
                      <a:r>
                        <a:rPr lang="en-US" altLang="zh-CN" sz="1600" b="1">
                          <a:ea typeface="华文中宋" panose="02010600040101010101" pitchFamily="2" charset="-122"/>
                        </a:rPr>
                        <a:t>3</a:t>
                      </a:r>
                      <a:r>
                        <a:rPr lang="zh-CN" altLang="en-US" sz="1600" b="1">
                          <a:ea typeface="华文中宋" panose="02010600040101010101" pitchFamily="2" charset="-122"/>
                        </a:rPr>
                        <a:t>年不得评为</a:t>
                      </a:r>
                      <a:r>
                        <a:rPr lang="en-US" altLang="zh-CN" sz="1600" b="1">
                          <a:ea typeface="华文中宋" panose="02010600040101010101" pitchFamily="2" charset="-122"/>
                        </a:rPr>
                        <a:t>a</a:t>
                      </a:r>
                      <a:r>
                        <a:rPr lang="zh-CN" altLang="en-US" sz="1600" b="1">
                          <a:ea typeface="华文中宋" panose="02010600040101010101" pitchFamily="2" charset="-122"/>
                        </a:rPr>
                        <a:t>级；因年度评价指标得分评为</a:t>
                      </a:r>
                      <a:r>
                        <a:rPr lang="en-US" altLang="zh-CN" sz="1600" b="1">
                          <a:ea typeface="华文中宋" panose="02010600040101010101" pitchFamily="2" charset="-122"/>
                        </a:rPr>
                        <a:t>d</a:t>
                      </a:r>
                      <a:r>
                        <a:rPr lang="zh-CN" altLang="en-US" sz="1600" b="1">
                          <a:ea typeface="华文中宋" panose="02010600040101010101" pitchFamily="2" charset="-122"/>
                        </a:rPr>
                        <a:t>级的，次年评价时加扣</a:t>
                      </a:r>
                      <a:r>
                        <a:rPr lang="en-US" altLang="zh-CN" sz="1600" b="1">
                          <a:ea typeface="华文中宋" panose="02010600040101010101" pitchFamily="2" charset="-122"/>
                        </a:rPr>
                        <a:t>11</a:t>
                      </a:r>
                      <a:r>
                        <a:rPr lang="zh-CN" altLang="en-US" sz="1600" b="1">
                          <a:ea typeface="华文中宋" panose="02010600040101010101" pitchFamily="2" charset="-122"/>
                        </a:rPr>
                        <a:t>分；</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5.</a:t>
                      </a:r>
                      <a:r>
                        <a:rPr lang="zh-CN" altLang="en-US" sz="1600" b="1">
                          <a:ea typeface="华文中宋" panose="02010600040101010101" pitchFamily="2" charset="-122"/>
                        </a:rPr>
                        <a:t>依法依规将</a:t>
                      </a:r>
                      <a:r>
                        <a:rPr lang="en-US" altLang="zh-CN" sz="1600" b="1">
                          <a:ea typeface="华文中宋" panose="02010600040101010101" pitchFamily="2" charset="-122"/>
                        </a:rPr>
                        <a:t>d</a:t>
                      </a:r>
                      <a:r>
                        <a:rPr lang="zh-CN" altLang="en-US" sz="1600" b="1">
                          <a:ea typeface="华文中宋" panose="02010600040101010101" pitchFamily="2" charset="-122"/>
                        </a:rPr>
                        <a:t>级评价结果提供相关部门，并结合实际情况采取其他严格管理措施。</a:t>
                      </a:r>
                      <a:r>
                        <a:rPr lang="en-US" altLang="zh-CN" sz="1600" b="1">
                          <a:ea typeface="华文中宋" panose="02010600040101010101" pitchFamily="2" charset="-122"/>
                        </a:rPr>
                        <a:t> </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a:t>
            </a:r>
            <a:r>
              <a:rPr lang="zh-CN" altLang="en-US">
                <a:solidFill>
                  <a:srgbClr val="FF0000"/>
                </a:solidFill>
              </a:rPr>
              <a:t>欠税公告</a:t>
            </a:r>
            <a:endParaRPr lang="zh-CN" altLang="en-US">
              <a:solidFill>
                <a:srgbClr val="FF0000"/>
              </a:solidFill>
            </a:endParaRPr>
          </a:p>
          <a:p>
            <a:r>
              <a:rPr lang="zh-CN" altLang="en-US">
                <a:solidFill>
                  <a:srgbClr val="0070C0"/>
                </a:solidFill>
                <a:sym typeface="+mn-ea"/>
              </a:rPr>
              <a:t>（一）相关政策</a:t>
            </a:r>
            <a:endParaRPr lang="zh-CN" altLang="en-US">
              <a:solidFill>
                <a:srgbClr val="0070C0"/>
              </a:solidFill>
            </a:endParaRPr>
          </a:p>
          <a:p>
            <a:r>
              <a:rPr lang="zh-CN" altLang="en-US">
                <a:sym typeface="+mn-ea"/>
              </a:rPr>
              <a:t>欠税公告办法（国家税务总局令第</a:t>
            </a:r>
            <a:r>
              <a:rPr lang="en-US" altLang="zh-CN">
                <a:sym typeface="+mn-ea"/>
              </a:rPr>
              <a:t>61</a:t>
            </a:r>
            <a:r>
              <a:rPr lang="zh-CN" altLang="en-US">
                <a:sym typeface="+mn-ea"/>
              </a:rPr>
              <a:t>号）</a:t>
            </a:r>
            <a:endParaRPr lang="zh-CN" altLang="en-US">
              <a:solidFill>
                <a:schemeClr val="tx1"/>
              </a:solidFill>
            </a:endParaRPr>
          </a:p>
          <a:p>
            <a:r>
              <a:rPr lang="zh-CN" altLang="en-US">
                <a:solidFill>
                  <a:srgbClr val="0070C0"/>
                </a:solidFill>
                <a:sym typeface="+mn-ea"/>
              </a:rPr>
              <a:t>（二）政策规定</a:t>
            </a:r>
            <a:endParaRPr lang="zh-CN" altLang="en-US">
              <a:solidFill>
                <a:srgbClr val="0070C0"/>
              </a:solidFill>
              <a:sym typeface="+mn-ea"/>
            </a:endParaRPr>
          </a:p>
          <a:p>
            <a:r>
              <a:rPr lang="en-US" altLang="zh-CN">
                <a:sym typeface="+mn-ea"/>
              </a:rPr>
              <a:t>1.</a:t>
            </a:r>
            <a:r>
              <a:rPr lang="zh-CN" altLang="en-US">
                <a:sym typeface="+mn-ea"/>
              </a:rPr>
              <a:t>执行时间</a:t>
            </a:r>
            <a:endParaRPr lang="zh-CN" altLang="en-US"/>
          </a:p>
          <a:p>
            <a:r>
              <a:rPr lang="zh-CN" altLang="en-US">
                <a:sym typeface="+mn-ea"/>
              </a:rPr>
              <a:t>自</a:t>
            </a:r>
            <a:r>
              <a:rPr lang="en-US" altLang="zh-CN">
                <a:sym typeface="+mn-ea"/>
              </a:rPr>
              <a:t>2026</a:t>
            </a:r>
            <a:r>
              <a:rPr lang="zh-CN" altLang="en-US">
                <a:sym typeface="+mn-ea"/>
              </a:rPr>
              <a:t>年</a:t>
            </a:r>
            <a:r>
              <a:rPr lang="en-US" altLang="zh-CN">
                <a:sym typeface="+mn-ea"/>
              </a:rPr>
              <a:t>3</a:t>
            </a:r>
            <a:r>
              <a:rPr lang="zh-CN" altLang="en-US">
                <a:sym typeface="+mn-ea"/>
              </a:rPr>
              <a:t>月</a:t>
            </a:r>
            <a:r>
              <a:rPr lang="en-US" altLang="zh-CN">
                <a:sym typeface="+mn-ea"/>
              </a:rPr>
              <a:t>1</a:t>
            </a:r>
            <a:r>
              <a:rPr lang="zh-CN" altLang="en-US">
                <a:sym typeface="+mn-ea"/>
              </a:rPr>
              <a:t>日起，对</a:t>
            </a:r>
            <a:r>
              <a:rPr lang="en-US" altLang="zh-CN">
                <a:sym typeface="+mn-ea"/>
              </a:rPr>
              <a:t>2024</a:t>
            </a:r>
            <a:r>
              <a:rPr lang="zh-CN" altLang="en-US">
                <a:solidFill>
                  <a:schemeClr val="tx1"/>
                </a:solidFill>
              </a:rPr>
              <a:t>欠税公告办法（试行）（国家税务总局令第</a:t>
            </a:r>
            <a:r>
              <a:rPr lang="en-US" altLang="zh-CN">
                <a:solidFill>
                  <a:schemeClr val="tx1"/>
                </a:solidFill>
              </a:rPr>
              <a:t>9</a:t>
            </a:r>
            <a:r>
              <a:rPr lang="zh-CN" altLang="en-US">
                <a:solidFill>
                  <a:schemeClr val="tx1"/>
                </a:solidFill>
              </a:rPr>
              <a:t>号）</a:t>
            </a:r>
            <a:endParaRPr lang="zh-CN" altLang="en-US">
              <a:solidFill>
                <a:schemeClr val="tx1"/>
              </a:solidFill>
            </a:endParaRPr>
          </a:p>
          <a:p>
            <a:r>
              <a:rPr lang="zh-CN" altLang="en-US">
                <a:solidFill>
                  <a:schemeClr val="tx1"/>
                </a:solidFill>
              </a:rPr>
              <a:t>调整公告范围和内容，统一公告机关、频次和渠道等</a:t>
            </a:r>
            <a:endParaRPr lang="zh-CN" altLang="en-US">
              <a:solidFill>
                <a:schemeClr val="tx1"/>
              </a:solidFill>
            </a:endParaRPr>
          </a:p>
          <a:p>
            <a:r>
              <a:rPr lang="en-US" altLang="zh-CN">
                <a:solidFill>
                  <a:schemeClr val="tx1"/>
                </a:solidFill>
              </a:rPr>
              <a:t>2.</a:t>
            </a:r>
            <a:r>
              <a:rPr lang="zh-CN" altLang="en-US">
                <a:solidFill>
                  <a:schemeClr val="tx1"/>
                </a:solidFill>
              </a:rPr>
              <a:t>被公告人</a:t>
            </a:r>
            <a:endParaRPr lang="zh-CN" altLang="en-US">
              <a:solidFill>
                <a:schemeClr val="tx1"/>
              </a:solidFill>
            </a:endParaRPr>
          </a:p>
          <a:p>
            <a:r>
              <a:rPr lang="zh-CN" altLang="en-US">
                <a:solidFill>
                  <a:schemeClr val="tx1"/>
                </a:solidFill>
              </a:rPr>
              <a:t>（</a:t>
            </a:r>
            <a:r>
              <a:rPr lang="en-US" altLang="zh-CN">
                <a:solidFill>
                  <a:schemeClr val="tx1"/>
                </a:solidFill>
              </a:rPr>
              <a:t>1</a:t>
            </a:r>
            <a:r>
              <a:rPr lang="zh-CN" altLang="en-US">
                <a:solidFill>
                  <a:schemeClr val="tx1"/>
                </a:solidFill>
              </a:rPr>
              <a:t>）（欠税）的纳税人</a:t>
            </a:r>
            <a:endParaRPr lang="zh-CN" altLang="en-US">
              <a:solidFill>
                <a:schemeClr val="tx1"/>
              </a:solidFill>
            </a:endParaRPr>
          </a:p>
          <a:p>
            <a:r>
              <a:rPr lang="zh-CN" altLang="en-US">
                <a:solidFill>
                  <a:schemeClr val="tx1"/>
                </a:solidFill>
              </a:rPr>
              <a:t>（</a:t>
            </a:r>
            <a:r>
              <a:rPr lang="en-US" altLang="zh-CN">
                <a:solidFill>
                  <a:schemeClr val="tx1"/>
                </a:solidFill>
              </a:rPr>
              <a:t>2</a:t>
            </a:r>
            <a:r>
              <a:rPr lang="zh-CN" altLang="en-US">
                <a:solidFill>
                  <a:schemeClr val="tx1"/>
                </a:solidFill>
              </a:rPr>
              <a:t>）扣缴义务人、纳税担保人（参照）执行</a:t>
            </a:r>
            <a:endParaRPr lang="zh-CN" altLang="en-US">
              <a:solidFill>
                <a:schemeClr val="tx1"/>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3.</a:t>
            </a:r>
            <a:r>
              <a:rPr lang="zh-CN" altLang="en-US"/>
              <a:t>公告的范围</a:t>
            </a:r>
            <a:endParaRPr lang="zh-CN" altLang="en-US"/>
          </a:p>
          <a:p>
            <a:r>
              <a:rPr lang="zh-CN" altLang="en-US">
                <a:sym typeface="+mn-ea"/>
              </a:rPr>
              <a:t>各种欠税（含教育费附加、地方教育附加）及滞纳金（</a:t>
            </a:r>
            <a:r>
              <a:rPr lang="zh-CN" altLang="en-US"/>
              <a:t>已缴纳欠税对应形成的欠缴税款滞纳金一并公告）</a:t>
            </a:r>
            <a:endParaRPr lang="zh-CN" altLang="en-US"/>
          </a:p>
          <a:p>
            <a:r>
              <a:rPr lang="zh-CN" altLang="en-US"/>
              <a:t>欠税是指纳税人超过税收法律、行政法规规定的期限或者纳税人超过税务机关依照税收法律、行政法规规定确定的纳税期限（简称税款缴纳期限）未缴纳的税款（含教育费附加、地方教育附加），包括：</a:t>
            </a:r>
            <a:r>
              <a:rPr lang="en-US" altLang="zh-CN"/>
              <a:t> </a:t>
            </a:r>
            <a:endParaRPr lang="en-US" altLang="zh-CN"/>
          </a:p>
          <a:p>
            <a:r>
              <a:rPr lang="zh-CN" altLang="en-US"/>
              <a:t>（</a:t>
            </a:r>
            <a:r>
              <a:rPr lang="en-US" altLang="zh-CN"/>
              <a:t>1</a:t>
            </a:r>
            <a:r>
              <a:rPr lang="zh-CN" altLang="en-US"/>
              <a:t>）办理纳税</a:t>
            </a:r>
            <a:r>
              <a:rPr lang="zh-CN" altLang="en-US">
                <a:solidFill>
                  <a:srgbClr val="FF0000"/>
                </a:solidFill>
              </a:rPr>
              <a:t>申报</a:t>
            </a:r>
            <a:r>
              <a:rPr lang="zh-CN" altLang="en-US"/>
              <a:t>后，纳税人未在税款缴纳期限内缴纳的税款；</a:t>
            </a:r>
            <a:r>
              <a:rPr lang="en-US" altLang="zh-CN"/>
              <a:t> </a:t>
            </a:r>
            <a:endParaRPr lang="en-US" altLang="zh-CN"/>
          </a:p>
          <a:p>
            <a:r>
              <a:rPr lang="zh-CN" altLang="en-US"/>
              <a:t>（</a:t>
            </a:r>
            <a:r>
              <a:rPr lang="en-US" altLang="zh-CN"/>
              <a:t>2</a:t>
            </a:r>
            <a:r>
              <a:rPr lang="zh-CN" altLang="en-US"/>
              <a:t>）经批准</a:t>
            </a:r>
            <a:r>
              <a:rPr lang="zh-CN" altLang="en-US">
                <a:solidFill>
                  <a:srgbClr val="FF0000"/>
                </a:solidFill>
              </a:rPr>
              <a:t>延期缴纳</a:t>
            </a:r>
            <a:r>
              <a:rPr lang="zh-CN" altLang="en-US"/>
              <a:t>的税款期限已满，纳税人未在税款缴纳期限内缴纳的税款；</a:t>
            </a:r>
            <a:r>
              <a:rPr lang="en-US" altLang="zh-CN"/>
              <a:t> </a:t>
            </a:r>
            <a:endParaRPr lang="en-US" altLang="zh-CN"/>
          </a:p>
          <a:p>
            <a:r>
              <a:rPr lang="zh-CN" altLang="en-US"/>
              <a:t>（</a:t>
            </a:r>
            <a:r>
              <a:rPr lang="en-US" altLang="zh-CN"/>
              <a:t>3</a:t>
            </a:r>
            <a:r>
              <a:rPr lang="zh-CN" altLang="en-US"/>
              <a:t>）税务</a:t>
            </a:r>
            <a:r>
              <a:rPr lang="zh-CN" altLang="en-US">
                <a:solidFill>
                  <a:srgbClr val="FF0000"/>
                </a:solidFill>
              </a:rPr>
              <a:t>检查已查定</a:t>
            </a:r>
            <a:r>
              <a:rPr lang="zh-CN" altLang="en-US"/>
              <a:t>纳税人的应补税额，纳税人未在税款缴纳期限内缴纳的税款；</a:t>
            </a:r>
            <a:r>
              <a:rPr lang="en-US" altLang="zh-CN"/>
              <a:t> </a:t>
            </a:r>
            <a:endParaRPr lang="en-US" altLang="zh-CN"/>
          </a:p>
          <a:p>
            <a:r>
              <a:rPr lang="zh-CN" altLang="en-US"/>
              <a:t>（</a:t>
            </a:r>
            <a:r>
              <a:rPr lang="en-US" altLang="zh-CN"/>
              <a:t>4</a:t>
            </a:r>
            <a:r>
              <a:rPr lang="zh-CN" altLang="en-US"/>
              <a:t>）税务机关</a:t>
            </a:r>
            <a:r>
              <a:rPr lang="zh-CN" altLang="en-US">
                <a:solidFill>
                  <a:srgbClr val="FF0000"/>
                </a:solidFill>
              </a:rPr>
              <a:t>核定</a:t>
            </a:r>
            <a:r>
              <a:rPr lang="zh-CN" altLang="en-US"/>
              <a:t>纳税人的应纳税额，纳税人未在税款缴纳期限内缴纳的税款；</a:t>
            </a:r>
            <a:r>
              <a:rPr lang="en-US" altLang="zh-CN"/>
              <a:t> </a:t>
            </a:r>
            <a:endParaRPr lang="en-US" altLang="zh-CN"/>
          </a:p>
          <a:p>
            <a:r>
              <a:rPr lang="zh-CN" altLang="en-US"/>
              <a:t>（</a:t>
            </a:r>
            <a:r>
              <a:rPr lang="en-US" altLang="zh-CN"/>
              <a:t>5</a:t>
            </a:r>
            <a:r>
              <a:rPr lang="zh-CN" altLang="en-US"/>
              <a:t>）纳税人的</a:t>
            </a:r>
            <a:r>
              <a:rPr lang="zh-CN" altLang="en-US">
                <a:solidFill>
                  <a:srgbClr val="FF0000"/>
                </a:solidFill>
              </a:rPr>
              <a:t>其他</a:t>
            </a:r>
            <a:r>
              <a:rPr lang="zh-CN" altLang="en-US"/>
              <a:t>未在税款缴纳期限内缴纳的税款。</a:t>
            </a:r>
            <a:endParaRPr lang="zh-CN" altLang="en-US"/>
          </a:p>
          <a:p>
            <a:endParaRPr lang="zh-CN" alt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4.</a:t>
            </a:r>
            <a:r>
              <a:rPr lang="zh-CN" altLang="en-US">
                <a:sym typeface="+mn-ea"/>
              </a:rPr>
              <a:t>可不公告</a:t>
            </a:r>
            <a:r>
              <a:rPr lang="zh-CN" altLang="en-US"/>
              <a:t>欠税</a:t>
            </a:r>
            <a:endParaRPr lang="zh-CN" altLang="en-US"/>
          </a:p>
          <a:p>
            <a:r>
              <a:rPr lang="zh-CN" altLang="en-US"/>
              <a:t>下列情形之一的</a:t>
            </a:r>
            <a:r>
              <a:rPr lang="en-US" altLang="zh-CN"/>
              <a:t> </a:t>
            </a:r>
            <a:endParaRPr lang="en-US" altLang="zh-CN"/>
          </a:p>
          <a:p>
            <a:r>
              <a:rPr lang="zh-CN" altLang="en-US"/>
              <a:t>（</a:t>
            </a:r>
            <a:r>
              <a:rPr lang="en-US" altLang="zh-CN"/>
              <a:t>1</a:t>
            </a:r>
            <a:r>
              <a:rPr lang="zh-CN" altLang="en-US"/>
              <a:t>）破产程序中税务机关依法受偿但尚未入库的税款、税款滞纳金</a:t>
            </a:r>
            <a:r>
              <a:rPr lang="en-US" altLang="zh-CN"/>
              <a:t>  </a:t>
            </a:r>
            <a:endParaRPr lang="en-US" altLang="zh-CN"/>
          </a:p>
          <a:p>
            <a:r>
              <a:rPr lang="zh-CN" altLang="en-US"/>
              <a:t>（</a:t>
            </a:r>
            <a:r>
              <a:rPr lang="en-US" altLang="zh-CN"/>
              <a:t>2</a:t>
            </a:r>
            <a:r>
              <a:rPr lang="zh-CN" altLang="en-US"/>
              <a:t>）已宣告破产、解散或者依法被吊销营业执照、责令关闭、被撤销的，经法定清算后，被依法注销其法人资格企业的税款、税款滞纳金</a:t>
            </a:r>
            <a:r>
              <a:rPr lang="en-US" altLang="zh-CN"/>
              <a:t>  </a:t>
            </a:r>
            <a:endParaRPr lang="en-US" altLang="zh-CN"/>
          </a:p>
          <a:p>
            <a:r>
              <a:rPr lang="zh-CN" altLang="en-US"/>
              <a:t>（</a:t>
            </a:r>
            <a:r>
              <a:rPr lang="en-US" altLang="zh-CN"/>
              <a:t>3</a:t>
            </a:r>
            <a:r>
              <a:rPr lang="zh-CN" altLang="en-US"/>
              <a:t>）破产重整、和解程序中，税务机关在依法受偿后，依据重整计划或者和解协议未获清偿的税款、税款滞纳金</a:t>
            </a:r>
            <a:r>
              <a:rPr lang="en-US" altLang="zh-CN"/>
              <a:t>  </a:t>
            </a:r>
            <a:endParaRPr lang="en-US" altLang="zh-CN"/>
          </a:p>
          <a:p>
            <a:r>
              <a:rPr lang="zh-CN" altLang="en-US"/>
              <a:t>欠税情况涉及国家秘密等其他不宜公告的情形，经省级税务机关批准，不予公告</a:t>
            </a:r>
            <a:r>
              <a:rPr lang="en-US" altLang="zh-CN"/>
              <a:t> </a:t>
            </a:r>
            <a:endParaRPr lang="zh-CN" altLang="en-US"/>
          </a:p>
          <a:p>
            <a:endParaRPr lang="zh-CN" alt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sym typeface="+mn-ea"/>
              </a:rPr>
              <a:t>5.</a:t>
            </a:r>
            <a:r>
              <a:rPr lang="zh-CN" altLang="en-US">
                <a:sym typeface="+mn-ea"/>
              </a:rPr>
              <a:t>欠税公告机关</a:t>
            </a:r>
            <a:endParaRPr lang="zh-CN" altLang="en-US">
              <a:solidFill>
                <a:schemeClr val="tx1"/>
              </a:solidFill>
            </a:endParaRPr>
          </a:p>
          <a:p>
            <a:r>
              <a:rPr lang="zh-CN" altLang="en-US">
                <a:sym typeface="+mn-ea"/>
              </a:rPr>
              <a:t>欠税所属的县级以上税务局（分局）</a:t>
            </a:r>
            <a:endParaRPr lang="zh-CN" altLang="en-US">
              <a:sym typeface="+mn-ea"/>
            </a:endParaRPr>
          </a:p>
          <a:p>
            <a:r>
              <a:rPr lang="en-US" altLang="zh-CN">
                <a:sym typeface="+mn-ea"/>
              </a:rPr>
              <a:t>6.</a:t>
            </a:r>
            <a:r>
              <a:rPr lang="zh-CN" altLang="en-US">
                <a:sym typeface="+mn-ea"/>
              </a:rPr>
              <a:t>欠税公告渠道</a:t>
            </a:r>
            <a:endParaRPr lang="zh-CN" altLang="en-US">
              <a:solidFill>
                <a:schemeClr val="tx1"/>
              </a:solidFill>
            </a:endParaRPr>
          </a:p>
          <a:p>
            <a:r>
              <a:rPr lang="zh-CN" altLang="en-US">
                <a:sym typeface="+mn-ea"/>
              </a:rPr>
              <a:t>（</a:t>
            </a:r>
            <a:r>
              <a:rPr lang="en-US" altLang="zh-CN">
                <a:sym typeface="+mn-ea"/>
              </a:rPr>
              <a:t>1</a:t>
            </a:r>
            <a:r>
              <a:rPr lang="zh-CN" altLang="en-US">
                <a:sym typeface="+mn-ea"/>
              </a:rPr>
              <a:t>）公告机关应当按月在行政执法信息公示平台公告纳税人的欠税情况。根据需要，可以在电子税务局、办税场所、新闻媒体等渠道公告纳税人的欠税情况</a:t>
            </a:r>
            <a:endParaRPr lang="zh-CN" altLang="en-US">
              <a:solidFill>
                <a:schemeClr val="tx1"/>
              </a:solidFill>
            </a:endParaRPr>
          </a:p>
          <a:p>
            <a:r>
              <a:rPr lang="zh-CN" altLang="en-US">
                <a:sym typeface="+mn-ea"/>
              </a:rPr>
              <a:t>（</a:t>
            </a:r>
            <a:r>
              <a:rPr lang="en-US" altLang="zh-CN">
                <a:sym typeface="+mn-ea"/>
              </a:rPr>
              <a:t>2</a:t>
            </a:r>
            <a:r>
              <a:rPr lang="zh-CN" altLang="en-US">
                <a:sym typeface="+mn-ea"/>
              </a:rPr>
              <a:t>）视情节轻重，省级以上税务机关可以对部分纳税人欠税情况予以</a:t>
            </a:r>
            <a:r>
              <a:rPr lang="zh-CN" altLang="en-US">
                <a:solidFill>
                  <a:srgbClr val="FF0000"/>
                </a:solidFill>
                <a:sym typeface="+mn-ea"/>
              </a:rPr>
              <a:t>曝光</a:t>
            </a:r>
            <a:r>
              <a:rPr lang="en-US" altLang="zh-CN">
                <a:sym typeface="+mn-ea"/>
              </a:rPr>
              <a:t>  </a:t>
            </a:r>
            <a:endParaRPr lang="en-US" altLang="zh-CN">
              <a:solidFill>
                <a:schemeClr val="tx1"/>
              </a:solidFill>
            </a:endParaRPr>
          </a:p>
          <a:p>
            <a:r>
              <a:rPr lang="zh-CN" altLang="en-US">
                <a:sym typeface="+mn-ea"/>
              </a:rPr>
              <a:t>（</a:t>
            </a:r>
            <a:r>
              <a:rPr lang="en-US" altLang="zh-CN">
                <a:sym typeface="+mn-ea"/>
              </a:rPr>
              <a:t>3</a:t>
            </a:r>
            <a:r>
              <a:rPr lang="zh-CN" altLang="en-US">
                <a:sym typeface="+mn-ea"/>
              </a:rPr>
              <a:t>）各省（自治区、直辖市、计划单列市）税务机关在</a:t>
            </a:r>
            <a:r>
              <a:rPr lang="zh-CN" altLang="en-US">
                <a:solidFill>
                  <a:srgbClr val="FF0000"/>
                </a:solidFill>
                <a:sym typeface="+mn-ea"/>
              </a:rPr>
              <a:t>官方网</a:t>
            </a:r>
            <a:r>
              <a:rPr lang="zh-CN" altLang="en-US">
                <a:sym typeface="+mn-ea"/>
              </a:rPr>
              <a:t>站提供其管辖范围内的欠税公告查询服务</a:t>
            </a:r>
            <a:endParaRPr lang="zh-CN" altLang="en-US">
              <a:solidFill>
                <a:schemeClr val="tx1"/>
              </a:solidFill>
            </a:endParaRPr>
          </a:p>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Autofit/>
          </a:bodyPr>
          <a:p>
            <a:r>
              <a:rPr lang="en-US" altLang="zh-CN" sz="1700">
                <a:sym typeface="+mn-ea"/>
              </a:rPr>
              <a:t>3.</a:t>
            </a:r>
            <a:r>
              <a:rPr lang="zh-CN" altLang="en-US" sz="1700">
                <a:sym typeface="+mn-ea"/>
              </a:rPr>
              <a:t>黄金交易增值税规定</a:t>
            </a:r>
            <a:endParaRPr lang="zh-CN" altLang="en-US" sz="1700">
              <a:sym typeface="+mn-ea"/>
            </a:endParaRPr>
          </a:p>
          <a:p>
            <a:r>
              <a:rPr lang="zh-CN" altLang="en-US" sz="1700">
                <a:sym typeface="+mn-ea"/>
              </a:rPr>
              <a:t>（</a:t>
            </a:r>
            <a:r>
              <a:rPr lang="en-US" altLang="zh-CN" sz="1700">
                <a:sym typeface="+mn-ea"/>
              </a:rPr>
              <a:t>1</a:t>
            </a:r>
            <a:r>
              <a:rPr lang="zh-CN" altLang="en-US" sz="1700">
                <a:sym typeface="+mn-ea"/>
              </a:rPr>
              <a:t>）</a:t>
            </a:r>
            <a:r>
              <a:rPr lang="zh-CN" altLang="en-US" sz="1700">
                <a:latin typeface="Calibri" panose="020F0502020204030204" charset="0"/>
                <a:sym typeface="+mn-ea"/>
              </a:rPr>
              <a:t>未通过交易所交易黄金的增值税处理及发票开具</a:t>
            </a:r>
            <a:endParaRPr lang="zh-CN" altLang="en-US" sz="1700">
              <a:latin typeface="Calibri" panose="020F0502020204030204" charset="0"/>
              <a:sym typeface="+mn-ea"/>
            </a:endParaRPr>
          </a:p>
          <a:p>
            <a:r>
              <a:rPr lang="zh-CN" altLang="en-US" sz="1700">
                <a:latin typeface="Calibri" panose="020F0502020204030204" charset="0"/>
                <a:sym typeface="+mn-ea"/>
              </a:rPr>
              <a:t>①金融机构</a:t>
            </a:r>
            <a:endParaRPr lang="zh-CN" altLang="en-US" sz="1700">
              <a:latin typeface="Calibri" panose="020F0502020204030204" charset="0"/>
              <a:sym typeface="+mn-ea"/>
            </a:endParaRPr>
          </a:p>
          <a:p>
            <a:r>
              <a:rPr lang="zh-CN" altLang="en-US" sz="1700">
                <a:latin typeface="Calibri" panose="020F0502020204030204" charset="0"/>
                <a:sym typeface="+mn-ea"/>
              </a:rPr>
              <a:t>对于金融机构从事的实物黄金交易业务，实行金融机构各省级分行和直属一级分行所属地市级分行、支行按照规定的预征率预缴增值税，由省级分行和直属一级分行统一清算缴纳的办法</a:t>
            </a:r>
            <a:endParaRPr lang="zh-CN" altLang="en-US" sz="1700">
              <a:latin typeface="Calibri" panose="020F0502020204030204" charset="0"/>
              <a:sym typeface="+mn-ea"/>
            </a:endParaRPr>
          </a:p>
          <a:p>
            <a:r>
              <a:rPr lang="en-US" altLang="zh-CN" sz="1700">
                <a:latin typeface="Calibri" panose="020F0502020204030204" charset="0"/>
                <a:sym typeface="+mn-ea"/>
              </a:rPr>
              <a:t>A.</a:t>
            </a:r>
            <a:r>
              <a:rPr lang="zh-CN" altLang="en-US" sz="1700">
                <a:latin typeface="Calibri" panose="020F0502020204030204" charset="0"/>
                <a:sym typeface="+mn-ea"/>
              </a:rPr>
              <a:t>发生实物黄金交易行为的分理处、储蓄所等应按月计算实物黄金的销售数量、金额，</a:t>
            </a:r>
            <a:r>
              <a:rPr lang="zh-CN" altLang="en-US" sz="1700">
                <a:solidFill>
                  <a:srgbClr val="FF0000"/>
                </a:solidFill>
                <a:latin typeface="Calibri" panose="020F0502020204030204" charset="0"/>
                <a:sym typeface="+mn-ea"/>
              </a:rPr>
              <a:t>上报其</a:t>
            </a:r>
            <a:r>
              <a:rPr lang="zh-CN" altLang="en-US" sz="1700">
                <a:latin typeface="Calibri" panose="020F0502020204030204" charset="0"/>
                <a:sym typeface="+mn-ea"/>
              </a:rPr>
              <a:t>上级支行</a:t>
            </a:r>
            <a:r>
              <a:rPr lang="en-US" altLang="zh-CN" sz="1700">
                <a:latin typeface="Calibri" panose="020F0502020204030204" charset="0"/>
                <a:sym typeface="+mn-ea"/>
              </a:rPr>
              <a:t> </a:t>
            </a:r>
            <a:endParaRPr lang="zh-CN" altLang="en-US" sz="1700">
              <a:latin typeface="Calibri" panose="020F0502020204030204" charset="0"/>
              <a:sym typeface="+mn-ea"/>
            </a:endParaRPr>
          </a:p>
          <a:p>
            <a:r>
              <a:rPr lang="en-US" sz="1700">
                <a:latin typeface="Calibri" panose="020F0502020204030204" charset="0"/>
                <a:sym typeface="+mn-ea"/>
              </a:rPr>
              <a:t>B.</a:t>
            </a:r>
            <a:r>
              <a:rPr lang="zh-CN" altLang="en-US" sz="1700">
                <a:solidFill>
                  <a:srgbClr val="FF0000"/>
                </a:solidFill>
                <a:latin typeface="Calibri" panose="020F0502020204030204" charset="0"/>
                <a:sym typeface="+mn-ea"/>
              </a:rPr>
              <a:t>各支行</a:t>
            </a:r>
            <a:r>
              <a:rPr lang="zh-CN" altLang="en-US" sz="1700">
                <a:latin typeface="Calibri" panose="020F0502020204030204" charset="0"/>
                <a:sym typeface="+mn-ea"/>
              </a:rPr>
              <a:t>应按月汇总所属分理处、储蓄所上报的实物黄金销售额和本支行的实物黄金销售额，按照规定的预征率计算增值税预征税额，向主管税务机关申报缴纳增值税</a:t>
            </a:r>
            <a:r>
              <a:rPr lang="en-US" altLang="zh-CN" sz="1700">
                <a:latin typeface="Calibri" panose="020F0502020204030204" charset="0"/>
                <a:sym typeface="+mn-ea"/>
              </a:rPr>
              <a:t> </a:t>
            </a:r>
            <a:endParaRPr lang="zh-CN" altLang="en-US" sz="1700">
              <a:latin typeface="Calibri" panose="020F0502020204030204" charset="0"/>
              <a:sym typeface="+mn-ea"/>
            </a:endParaRPr>
          </a:p>
          <a:p>
            <a:r>
              <a:rPr lang="zh-CN" altLang="en-US" sz="1700">
                <a:latin typeface="Calibri" panose="020F0502020204030204" charset="0"/>
                <a:sym typeface="+mn-ea"/>
              </a:rPr>
              <a:t>预征税额＝销售额</a:t>
            </a:r>
            <a:r>
              <a:rPr lang="en-US" altLang="en-US" sz="1700">
                <a:latin typeface="Calibri" panose="020F0502020204030204" charset="0"/>
                <a:sym typeface="+mn-ea"/>
              </a:rPr>
              <a:t>×</a:t>
            </a:r>
            <a:r>
              <a:rPr lang="zh-CN" altLang="en-US" sz="1700">
                <a:latin typeface="Calibri" panose="020F0502020204030204" charset="0"/>
                <a:sym typeface="+mn-ea"/>
              </a:rPr>
              <a:t>预征率</a:t>
            </a:r>
            <a:endParaRPr lang="zh-CN" altLang="en-US" sz="1700">
              <a:latin typeface="Calibri" panose="020F0502020204030204" charset="0"/>
              <a:sym typeface="+mn-ea"/>
            </a:endParaRPr>
          </a:p>
          <a:p>
            <a:r>
              <a:rPr lang="en-US" sz="1700">
                <a:latin typeface="Calibri" panose="020F0502020204030204" charset="0"/>
                <a:sym typeface="+mn-ea"/>
              </a:rPr>
              <a:t>C.</a:t>
            </a:r>
            <a:r>
              <a:rPr lang="zh-CN" altLang="en-US" sz="1700">
                <a:solidFill>
                  <a:srgbClr val="FF0000"/>
                </a:solidFill>
                <a:latin typeface="Calibri" panose="020F0502020204030204" charset="0"/>
                <a:sym typeface="+mn-ea"/>
              </a:rPr>
              <a:t>各省级分行和直属一级分行</a:t>
            </a:r>
            <a:r>
              <a:rPr lang="zh-CN" altLang="en-US" sz="1700">
                <a:latin typeface="Calibri" panose="020F0502020204030204" charset="0"/>
                <a:sym typeface="+mn-ea"/>
              </a:rPr>
              <a:t>按月汇总所属地市分行或支行上报的实物黄金销售额和进项税额，按照一般纳税人方法计算增值税应纳税额，根据已预征税额计算应补税额，向主管税务机关申报缴纳</a:t>
            </a:r>
            <a:r>
              <a:rPr lang="en-US" altLang="zh-CN" sz="1700">
                <a:latin typeface="Calibri" panose="020F0502020204030204" charset="0"/>
                <a:sym typeface="+mn-ea"/>
              </a:rPr>
              <a:t> </a:t>
            </a:r>
            <a:endParaRPr lang="zh-CN" altLang="en-US" sz="1700">
              <a:latin typeface="Calibri" panose="020F0502020204030204" charset="0"/>
              <a:sym typeface="+mn-ea"/>
            </a:endParaRPr>
          </a:p>
          <a:p>
            <a:r>
              <a:rPr lang="zh-CN" altLang="en-US" sz="1700">
                <a:latin typeface="Calibri" panose="020F0502020204030204" charset="0"/>
                <a:sym typeface="+mn-ea"/>
              </a:rPr>
              <a:t>应纳税额＝销项税额－进项税额</a:t>
            </a:r>
            <a:r>
              <a:rPr lang="en-US" altLang="zh-CN" sz="1700">
                <a:latin typeface="Calibri" panose="020F0502020204030204" charset="0"/>
                <a:sym typeface="+mn-ea"/>
              </a:rPr>
              <a:t>; </a:t>
            </a:r>
            <a:r>
              <a:rPr lang="zh-CN" altLang="en-US" sz="1700">
                <a:latin typeface="Calibri" panose="020F0502020204030204" charset="0"/>
                <a:sym typeface="+mn-ea"/>
              </a:rPr>
              <a:t> 应补税额＝应纳税额－预征税额</a:t>
            </a:r>
            <a:endParaRPr lang="zh-CN" altLang="en-US" sz="1700">
              <a:latin typeface="Calibri" panose="020F0502020204030204" charset="0"/>
              <a:sym typeface="+mn-ea"/>
            </a:endParaRPr>
          </a:p>
          <a:p>
            <a:r>
              <a:rPr lang="zh-CN" altLang="en-US" sz="1700">
                <a:latin typeface="Calibri" panose="020F0502020204030204" charset="0"/>
                <a:sym typeface="+mn-ea"/>
              </a:rPr>
              <a:t>当期进项税额大于销项税额的，其留抵税额结转下期抵扣，预征税额大于应纳税额的，在下期增值税应纳税额中抵减</a:t>
            </a:r>
            <a:endParaRPr lang="zh-CN" altLang="en-US" sz="1700">
              <a:latin typeface="Calibri" panose="020F0502020204030204" charset="0"/>
              <a:sym typeface="+mn-ea"/>
            </a:endParaRPr>
          </a:p>
          <a:p>
            <a:r>
              <a:rPr lang="en-US" altLang="zh-CN" sz="1700">
                <a:latin typeface="Calibri" panose="020F0502020204030204" charset="0"/>
                <a:sym typeface="+mn-ea"/>
              </a:rPr>
              <a:t>D.</a:t>
            </a:r>
            <a:r>
              <a:rPr lang="zh-CN" altLang="en-US" sz="1700">
                <a:latin typeface="Calibri" panose="020F0502020204030204" charset="0"/>
                <a:sym typeface="+mn-ea"/>
              </a:rPr>
              <a:t>从事实物黄金交易业务的各级金融机构取得的进项税额，应当按照现行规定划分不可抵扣的进项税额，</a:t>
            </a:r>
            <a:r>
              <a:rPr lang="zh-CN" altLang="en-US" sz="1700">
                <a:solidFill>
                  <a:srgbClr val="FF0000"/>
                </a:solidFill>
                <a:latin typeface="Calibri" panose="020F0502020204030204" charset="0"/>
                <a:sym typeface="+mn-ea"/>
              </a:rPr>
              <a:t>作进项税额转出处理</a:t>
            </a:r>
            <a:r>
              <a:rPr lang="en-US" altLang="zh-CN" sz="1700">
                <a:latin typeface="Calibri" panose="020F0502020204030204" charset="0"/>
                <a:sym typeface="+mn-ea"/>
              </a:rPr>
              <a:t> </a:t>
            </a:r>
            <a:endParaRPr lang="zh-CN" altLang="en-US" sz="1700">
              <a:latin typeface="Calibri" panose="020F0502020204030204" charset="0"/>
              <a:sym typeface="+mn-ea"/>
            </a:endParaRPr>
          </a:p>
          <a:p>
            <a:r>
              <a:rPr lang="en-US" sz="1700">
                <a:latin typeface="Calibri" panose="020F0502020204030204" charset="0"/>
                <a:sym typeface="+mn-ea"/>
              </a:rPr>
              <a:t>E.</a:t>
            </a:r>
            <a:r>
              <a:rPr lang="zh-CN" altLang="en-US" sz="1700">
                <a:latin typeface="Calibri" panose="020F0502020204030204" charset="0"/>
                <a:sym typeface="+mn-ea"/>
              </a:rPr>
              <a:t>预征率由各省级分行和直属一级分行所在地省级国家税务局税务局确定</a:t>
            </a:r>
            <a:r>
              <a:rPr lang="en-US" altLang="zh-CN" sz="1700">
                <a:latin typeface="Calibri" panose="020F0502020204030204" charset="0"/>
                <a:sym typeface="+mn-ea"/>
              </a:rPr>
              <a:t> </a:t>
            </a:r>
            <a:endParaRPr lang="en-US" altLang="zh-CN" sz="1700">
              <a:latin typeface="Calibri" panose="020F0502020204030204" charset="0"/>
              <a:sym typeface="+mn-ea"/>
            </a:endParaRPr>
          </a:p>
          <a:p>
            <a:r>
              <a:rPr lang="en-US" altLang="zh-CN" sz="1700">
                <a:latin typeface="Calibri" panose="020F0502020204030204" charset="0"/>
                <a:sym typeface="+mn-ea"/>
              </a:rPr>
              <a:t>F.</a:t>
            </a:r>
            <a:r>
              <a:rPr lang="zh-CN" altLang="en-US" sz="1700">
                <a:latin typeface="Calibri" panose="020F0502020204030204" charset="0"/>
                <a:sym typeface="+mn-ea"/>
              </a:rPr>
              <a:t>金融机构所属分行、支行、分理处、储蓄所等销售实物黄金时，应当向购买方开具国家税务总局统一监制的</a:t>
            </a:r>
            <a:r>
              <a:rPr lang="zh-CN" altLang="en-US" sz="1700">
                <a:solidFill>
                  <a:srgbClr val="FF0000"/>
                </a:solidFill>
                <a:latin typeface="Calibri" panose="020F0502020204030204" charset="0"/>
                <a:sym typeface="+mn-ea"/>
              </a:rPr>
              <a:t>普通发票</a:t>
            </a:r>
            <a:r>
              <a:rPr lang="zh-CN" altLang="en-US" sz="1700">
                <a:latin typeface="Calibri" panose="020F0502020204030204" charset="0"/>
                <a:sym typeface="+mn-ea"/>
              </a:rPr>
              <a:t>，不得开具银行自制的金融专业发票</a:t>
            </a:r>
            <a:endParaRPr lang="zh-CN" altLang="en-US" sz="1700">
              <a:latin typeface="Calibri" panose="020F0502020204030204" charset="0"/>
              <a:sym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t>7.</a:t>
            </a:r>
            <a:r>
              <a:rPr lang="zh-CN" altLang="en-US"/>
              <a:t>欠税公告内容</a:t>
            </a:r>
            <a:r>
              <a:rPr lang="en-US" altLang="zh-CN"/>
              <a:t> </a:t>
            </a:r>
            <a:endParaRPr lang="en-US" altLang="zh-CN"/>
          </a:p>
          <a:p>
            <a:r>
              <a:rPr lang="zh-CN" altLang="en-US"/>
              <a:t>（</a:t>
            </a:r>
            <a:r>
              <a:rPr lang="en-US" altLang="zh-CN"/>
              <a:t>1</a:t>
            </a:r>
            <a:r>
              <a:rPr lang="zh-CN" altLang="en-US"/>
              <a:t>）企业或者单位欠税的，公告企业或者单位的名称、纳税人识别号、法定代表人或者负责人姓名、证件类型、证件号码、经营地点、欠缴税费种、欠税所属期、欠税金额、已缴纳欠税对应形成的欠缴税款滞纳金金额、欠缴日期、公告机关</a:t>
            </a:r>
            <a:r>
              <a:rPr lang="en-US" altLang="zh-CN"/>
              <a:t>  </a:t>
            </a:r>
            <a:endParaRPr lang="en-US" altLang="zh-CN"/>
          </a:p>
          <a:p>
            <a:r>
              <a:rPr lang="zh-CN" altLang="en-US"/>
              <a:t>（</a:t>
            </a:r>
            <a:r>
              <a:rPr lang="en-US" altLang="zh-CN"/>
              <a:t>2</a:t>
            </a:r>
            <a:r>
              <a:rPr lang="zh-CN" altLang="en-US"/>
              <a:t>）个体工商户欠税的，公告个体工商户名称、经营者姓名、纳税人识别号、证件类型、证件号码、经营地点、欠缴税费种、欠税所属期、欠税金额、已缴纳欠税对应形成的欠缴税款滞纳金金额、欠缴日期、公告机关</a:t>
            </a:r>
            <a:r>
              <a:rPr lang="en-US" altLang="zh-CN"/>
              <a:t> </a:t>
            </a:r>
            <a:endParaRPr lang="en-US" altLang="zh-CN"/>
          </a:p>
          <a:p>
            <a:r>
              <a:rPr lang="zh-CN" altLang="en-US"/>
              <a:t>（</a:t>
            </a:r>
            <a:r>
              <a:rPr lang="en-US" altLang="zh-CN"/>
              <a:t>3</a:t>
            </a:r>
            <a:r>
              <a:rPr lang="zh-CN" altLang="en-US"/>
              <a:t>）个人（不含个体工商户）欠税的，公告其姓名、证件类型、证件号码、欠缴税费种、欠税所属期、欠税金额、已缴纳欠税对应形成的欠缴税款滞纳金金额、欠缴日期、公告机关</a:t>
            </a:r>
            <a:r>
              <a:rPr lang="en-US" altLang="zh-CN"/>
              <a:t> </a:t>
            </a:r>
            <a:endParaRPr lang="zh-CN" altLang="en-US"/>
          </a:p>
          <a:p>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fontScale="90000" lnSpcReduction="10000"/>
          </a:bodyPr>
          <a:p>
            <a:pPr fontAlgn="auto">
              <a:lnSpc>
                <a:spcPct val="100000"/>
              </a:lnSpc>
            </a:pPr>
            <a:r>
              <a:rPr lang="en-US" altLang="zh-CN"/>
              <a:t>8.</a:t>
            </a:r>
            <a:r>
              <a:rPr lang="zh-CN" altLang="en-US">
                <a:sym typeface="+mn-ea"/>
              </a:rPr>
              <a:t>欠税公告程序</a:t>
            </a:r>
            <a:endParaRPr lang="zh-CN" altLang="en-US"/>
          </a:p>
          <a:p>
            <a:pPr fontAlgn="auto">
              <a:lnSpc>
                <a:spcPct val="100000"/>
              </a:lnSpc>
            </a:pPr>
            <a:r>
              <a:rPr lang="zh-CN" altLang="en-US"/>
              <a:t>（</a:t>
            </a:r>
            <a:r>
              <a:rPr lang="en-US" altLang="zh-CN"/>
              <a:t>1</a:t>
            </a:r>
            <a:r>
              <a:rPr lang="zh-CN" altLang="en-US"/>
              <a:t>）</a:t>
            </a:r>
            <a:r>
              <a:rPr lang="zh-CN" altLang="en-US">
                <a:sym typeface="+mn-ea"/>
              </a:rPr>
              <a:t>推送：公告机关应当在公告前将拟公告内容推送至纳税人</a:t>
            </a:r>
            <a:endParaRPr lang="zh-CN" altLang="en-US">
              <a:sym typeface="+mn-ea"/>
            </a:endParaRPr>
          </a:p>
          <a:p>
            <a:pPr fontAlgn="auto">
              <a:lnSpc>
                <a:spcPct val="100000"/>
              </a:lnSpc>
            </a:pPr>
            <a:r>
              <a:rPr lang="zh-CN" altLang="en-US">
                <a:sym typeface="+mn-ea"/>
              </a:rPr>
              <a:t>（</a:t>
            </a:r>
            <a:r>
              <a:rPr lang="en-US" altLang="zh-CN">
                <a:sym typeface="+mn-ea"/>
              </a:rPr>
              <a:t>2</a:t>
            </a:r>
            <a:r>
              <a:rPr lang="zh-CN" altLang="en-US">
                <a:sym typeface="+mn-ea"/>
              </a:rPr>
              <a:t>）确认：纳税人应当在</a:t>
            </a:r>
            <a:r>
              <a:rPr lang="en-US" altLang="zh-CN">
                <a:solidFill>
                  <a:srgbClr val="FF0000"/>
                </a:solidFill>
                <a:sym typeface="+mn-ea"/>
              </a:rPr>
              <a:t>3</a:t>
            </a:r>
            <a:r>
              <a:rPr lang="zh-CN" altLang="en-US">
                <a:solidFill>
                  <a:srgbClr val="FF0000"/>
                </a:solidFill>
                <a:sym typeface="+mn-ea"/>
              </a:rPr>
              <a:t>个工作日内</a:t>
            </a:r>
            <a:r>
              <a:rPr lang="zh-CN" altLang="en-US">
                <a:sym typeface="+mn-ea"/>
              </a:rPr>
              <a:t>予以确认</a:t>
            </a:r>
            <a:r>
              <a:rPr lang="en-US" altLang="zh-CN">
                <a:sym typeface="+mn-ea"/>
              </a:rPr>
              <a:t>  </a:t>
            </a:r>
            <a:endParaRPr lang="en-US" altLang="zh-CN">
              <a:sym typeface="+mn-ea"/>
            </a:endParaRPr>
          </a:p>
          <a:p>
            <a:pPr fontAlgn="auto">
              <a:lnSpc>
                <a:spcPct val="100000"/>
              </a:lnSpc>
            </a:pPr>
            <a:r>
              <a:rPr lang="zh-CN" altLang="en-US">
                <a:sym typeface="+mn-ea"/>
              </a:rPr>
              <a:t>纳税人认为拟公告内容存在信息录入、计算错误的，可以在</a:t>
            </a:r>
            <a:r>
              <a:rPr lang="en-US" altLang="zh-CN">
                <a:sym typeface="+mn-ea"/>
              </a:rPr>
              <a:t>3</a:t>
            </a:r>
            <a:r>
              <a:rPr lang="zh-CN" altLang="en-US">
                <a:sym typeface="+mn-ea"/>
              </a:rPr>
              <a:t>个工作日内向公告机关提出异议处理，并提供有关证明材料。公告机关自收到异议之日起</a:t>
            </a:r>
            <a:r>
              <a:rPr lang="en-US" altLang="zh-CN">
                <a:sym typeface="+mn-ea"/>
              </a:rPr>
              <a:t>3</a:t>
            </a:r>
            <a:r>
              <a:rPr lang="zh-CN" altLang="en-US">
                <a:sym typeface="+mn-ea"/>
              </a:rPr>
              <a:t>个工作日内，对欠税公告内容与税务信息系统载明的数据进行核实，并将核实结果反馈纳税人；异议成立的，公告机关及时更正欠税公告内容。</a:t>
            </a:r>
            <a:r>
              <a:rPr lang="en-US" altLang="zh-CN">
                <a:sym typeface="+mn-ea"/>
              </a:rPr>
              <a:t> </a:t>
            </a:r>
            <a:endParaRPr lang="en-US" altLang="zh-CN">
              <a:sym typeface="+mn-ea"/>
            </a:endParaRPr>
          </a:p>
          <a:p>
            <a:pPr fontAlgn="auto">
              <a:lnSpc>
                <a:spcPct val="100000"/>
              </a:lnSpc>
            </a:pPr>
            <a:r>
              <a:rPr lang="zh-CN" altLang="en-US">
                <a:sym typeface="+mn-ea"/>
              </a:rPr>
              <a:t>纳税人在期限内确认、逾期未确认或者异议处理完成的，公告机关按规定予以公告</a:t>
            </a:r>
            <a:r>
              <a:rPr lang="en-US" altLang="zh-CN">
                <a:sym typeface="+mn-ea"/>
              </a:rPr>
              <a:t> </a:t>
            </a:r>
            <a:endParaRPr lang="zh-CN" altLang="en-US">
              <a:sym typeface="+mn-ea"/>
            </a:endParaRPr>
          </a:p>
          <a:p>
            <a:pPr fontAlgn="auto">
              <a:lnSpc>
                <a:spcPct val="100000"/>
              </a:lnSpc>
            </a:pPr>
            <a:r>
              <a:rPr lang="zh-CN" altLang="en-US">
                <a:sym typeface="+mn-ea"/>
              </a:rPr>
              <a:t>（</a:t>
            </a:r>
            <a:r>
              <a:rPr lang="en-US" altLang="zh-CN">
                <a:sym typeface="+mn-ea"/>
              </a:rPr>
              <a:t>3</a:t>
            </a:r>
            <a:r>
              <a:rPr lang="zh-CN" altLang="en-US">
                <a:sym typeface="+mn-ea"/>
              </a:rPr>
              <a:t>）批准、公告：欠税公告应当经公告机关负责人批准后，向社会公告</a:t>
            </a:r>
            <a:endParaRPr lang="zh-CN" altLang="en-US">
              <a:sym typeface="+mn-ea"/>
            </a:endParaRPr>
          </a:p>
          <a:p>
            <a:pPr fontAlgn="auto">
              <a:lnSpc>
                <a:spcPct val="100000"/>
              </a:lnSpc>
            </a:pPr>
            <a:r>
              <a:rPr lang="zh-CN" altLang="en-US">
                <a:sym typeface="+mn-ea"/>
              </a:rPr>
              <a:t>（</a:t>
            </a:r>
            <a:r>
              <a:rPr lang="en-US" altLang="zh-CN">
                <a:sym typeface="+mn-ea"/>
              </a:rPr>
              <a:t>4</a:t>
            </a:r>
            <a:r>
              <a:rPr lang="zh-CN" altLang="en-US">
                <a:sym typeface="+mn-ea"/>
              </a:rPr>
              <a:t>）</a:t>
            </a:r>
            <a:r>
              <a:rPr lang="zh-CN" altLang="en-US">
                <a:sym typeface="+mn-ea"/>
              </a:rPr>
              <a:t>更新：</a:t>
            </a:r>
            <a:r>
              <a:rPr lang="zh-CN" altLang="en-US">
                <a:sym typeface="+mn-ea"/>
              </a:rPr>
              <a:t>纳税人</a:t>
            </a:r>
            <a:r>
              <a:rPr lang="zh-CN" altLang="en-US">
                <a:solidFill>
                  <a:srgbClr val="FF0000"/>
                </a:solidFill>
                <a:sym typeface="+mn-ea"/>
              </a:rPr>
              <a:t>已缴清</a:t>
            </a:r>
            <a:r>
              <a:rPr lang="zh-CN" altLang="en-US">
                <a:sym typeface="+mn-ea"/>
              </a:rPr>
              <a:t>公告所列税款、税款滞纳金，或者因</a:t>
            </a:r>
            <a:r>
              <a:rPr lang="zh-CN" altLang="en-US">
                <a:solidFill>
                  <a:srgbClr val="FF0000"/>
                </a:solidFill>
                <a:sym typeface="+mn-ea"/>
              </a:rPr>
              <a:t>登记信息变更</a:t>
            </a:r>
            <a:r>
              <a:rPr lang="zh-CN" altLang="en-US">
                <a:sym typeface="+mn-ea"/>
              </a:rPr>
              <a:t>等导致欠税公告内容发生变化的，公告机关于</a:t>
            </a:r>
            <a:r>
              <a:rPr lang="zh-CN" altLang="en-US">
                <a:solidFill>
                  <a:srgbClr val="FF0000"/>
                </a:solidFill>
                <a:sym typeface="+mn-ea"/>
              </a:rPr>
              <a:t>次月</a:t>
            </a:r>
            <a:r>
              <a:rPr lang="zh-CN" altLang="en-US">
                <a:sym typeface="+mn-ea"/>
              </a:rPr>
              <a:t>发布欠税公告时更新相关内容</a:t>
            </a:r>
            <a:endParaRPr lang="zh-CN" altLang="en-US">
              <a:sym typeface="+mn-ea"/>
            </a:endParaRPr>
          </a:p>
          <a:p>
            <a:pPr fontAlgn="auto">
              <a:lnSpc>
                <a:spcPct val="100000"/>
              </a:lnSpc>
            </a:pPr>
            <a:r>
              <a:rPr lang="zh-CN" altLang="en-US">
                <a:sym typeface="+mn-ea"/>
              </a:rPr>
              <a:t>（</a:t>
            </a:r>
            <a:r>
              <a:rPr lang="en-US" altLang="zh-CN">
                <a:sym typeface="+mn-ea"/>
              </a:rPr>
              <a:t>5</a:t>
            </a:r>
            <a:r>
              <a:rPr lang="zh-CN" altLang="en-US">
                <a:sym typeface="+mn-ea"/>
              </a:rPr>
              <a:t>）异议处理</a:t>
            </a:r>
            <a:r>
              <a:rPr lang="en-US" altLang="zh-CN">
                <a:sym typeface="+mn-ea"/>
              </a:rPr>
              <a:t> </a:t>
            </a:r>
            <a:endParaRPr lang="en-US" altLang="zh-CN">
              <a:sym typeface="+mn-ea"/>
            </a:endParaRPr>
          </a:p>
          <a:p>
            <a:pPr fontAlgn="auto">
              <a:lnSpc>
                <a:spcPct val="100000"/>
              </a:lnSpc>
            </a:pPr>
            <a:r>
              <a:rPr lang="zh-CN" altLang="en-US">
                <a:sym typeface="+mn-ea"/>
              </a:rPr>
              <a:t>欠税公告发布后，纳税人认为欠税公告内容与其实际情况不符，或者欠税公告程序违法的，可以书面向公告机关提出异议，并提供有关证明材料。公告机关自收到异议之日起</a:t>
            </a:r>
            <a:r>
              <a:rPr lang="en-US" altLang="zh-CN">
                <a:sym typeface="+mn-ea"/>
              </a:rPr>
              <a:t>5</a:t>
            </a:r>
            <a:r>
              <a:rPr lang="zh-CN" altLang="en-US">
                <a:sym typeface="+mn-ea"/>
              </a:rPr>
              <a:t>个工作日内，对欠税数据来源、公告流程等进行核实，并将核实结果反馈纳税人；异议成立的，公告机关及时更正欠税公告内容</a:t>
            </a:r>
            <a:r>
              <a:rPr lang="en-US" altLang="zh-CN">
                <a:sym typeface="+mn-ea"/>
              </a:rPr>
              <a:t> </a:t>
            </a:r>
            <a:endParaRPr lang="zh-CN" altLang="en-US">
              <a:sym typeface="+mn-ea"/>
            </a:endParaRPr>
          </a:p>
          <a:p>
            <a:endParaRPr lang="zh-CN" altLang="en-US">
              <a:sym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9.</a:t>
            </a:r>
            <a:r>
              <a:rPr lang="zh-CN" altLang="en-US"/>
              <a:t>对税务机关的要求</a:t>
            </a:r>
            <a:endParaRPr lang="zh-CN" altLang="en-US"/>
          </a:p>
          <a:p>
            <a:r>
              <a:rPr lang="zh-CN" altLang="en-US"/>
              <a:t>（</a:t>
            </a:r>
            <a:r>
              <a:rPr lang="en-US" altLang="zh-CN"/>
              <a:t>1</a:t>
            </a:r>
            <a:r>
              <a:rPr lang="zh-CN" altLang="en-US"/>
              <a:t>）公告范围和保密：公告机关公告纳税人欠税情况不得超出规定的范围，并应当依照税收征管法及其实施细则的规定对纳税人的有关情况进行保密</a:t>
            </a:r>
            <a:r>
              <a:rPr lang="en-US" altLang="zh-CN"/>
              <a:t>  </a:t>
            </a:r>
            <a:endParaRPr lang="en-US" altLang="zh-CN"/>
          </a:p>
          <a:p>
            <a:r>
              <a:rPr lang="zh-CN"/>
              <a:t>（</a:t>
            </a:r>
            <a:r>
              <a:rPr lang="en-US" altLang="zh-CN"/>
              <a:t>2</a:t>
            </a:r>
            <a:r>
              <a:rPr lang="zh-CN" altLang="en-US"/>
              <a:t>）欠税管理：税务机关应当加强欠税管理。欠税发生后，除依照公告外，应当依法</a:t>
            </a:r>
            <a:r>
              <a:rPr lang="zh-CN" altLang="en-US">
                <a:solidFill>
                  <a:srgbClr val="FF0000"/>
                </a:solidFill>
              </a:rPr>
              <a:t>催缴</a:t>
            </a:r>
            <a:r>
              <a:rPr lang="zh-CN" altLang="en-US"/>
              <a:t>并严格按日计算</a:t>
            </a:r>
            <a:r>
              <a:rPr lang="zh-CN" altLang="en-US">
                <a:solidFill>
                  <a:srgbClr val="FF0000"/>
                </a:solidFill>
              </a:rPr>
              <a:t>加收</a:t>
            </a:r>
            <a:r>
              <a:rPr lang="zh-CN" altLang="en-US"/>
              <a:t>税款滞纳金，</a:t>
            </a:r>
            <a:r>
              <a:rPr lang="zh-CN" altLang="en-US">
                <a:solidFill>
                  <a:srgbClr val="FF0000"/>
                </a:solidFill>
              </a:rPr>
              <a:t>直至</a:t>
            </a:r>
            <a:r>
              <a:rPr lang="zh-CN" altLang="en-US"/>
              <a:t>实施强制措施、强制执行清缴欠税。任何单位和个人不得以欠税公告代替强制措施、强制执行等法定措施的实施，干扰清缴欠税。公告机关应当指定部门负责欠税公告工作，并明确其他有关职能部门的相关责任</a:t>
            </a:r>
            <a:r>
              <a:rPr lang="en-US" altLang="zh-CN"/>
              <a:t>  </a:t>
            </a:r>
            <a:endParaRPr lang="en-US" altLang="zh-CN"/>
          </a:p>
          <a:p>
            <a:r>
              <a:rPr lang="zh-CN" altLang="en-US"/>
              <a:t>（</a:t>
            </a:r>
            <a:r>
              <a:rPr lang="en-US" altLang="zh-CN"/>
              <a:t>3</a:t>
            </a:r>
            <a:r>
              <a:rPr lang="zh-CN" altLang="en-US"/>
              <a:t>）信用联动：税务机关将欠税公告与纳税缴费信用联动管理，积极参与社会信用体系建设</a:t>
            </a:r>
            <a:endParaRPr lang="en-US" altLang="zh-CN"/>
          </a:p>
          <a:p>
            <a:r>
              <a:rPr lang="zh-CN" altLang="en-US"/>
              <a:t>（</a:t>
            </a:r>
            <a:r>
              <a:rPr lang="en-US" altLang="zh-CN"/>
              <a:t>4</a:t>
            </a:r>
            <a:r>
              <a:rPr lang="zh-CN" altLang="en-US"/>
              <a:t>）未公告处理处分：公告机关应公告不公告，给国家税款造成损失的，上级税务机关除责令其改正外，应当按《中华人民共和国公务员法》、《中华人民共和国公职人员政务处分法》等规定，对相关责任人员予以处理处分</a:t>
            </a:r>
            <a:r>
              <a:rPr lang="en-US" altLang="zh-CN"/>
              <a:t>  </a:t>
            </a:r>
            <a:endParaRPr lang="en-US" altLang="zh-CN"/>
          </a:p>
          <a:p>
            <a:r>
              <a:rPr lang="zh-CN"/>
              <a:t>（</a:t>
            </a:r>
            <a:r>
              <a:rPr lang="en-US" altLang="zh-CN"/>
              <a:t>5</a:t>
            </a:r>
            <a:r>
              <a:rPr lang="zh-CN" altLang="en-US"/>
              <a:t>）档案管理：与欠税公告相关的资料应当列为税收征管资料档案，妥善保存。</a:t>
            </a:r>
            <a:endParaRPr lang="zh-CN" altLang="en-US"/>
          </a:p>
          <a:p>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solidFill>
                  <a:srgbClr val="FF0000"/>
                </a:solidFill>
              </a:rPr>
              <a:t>四</a:t>
            </a:r>
            <a:r>
              <a:rPr lang="en-US" altLang="zh-CN">
                <a:solidFill>
                  <a:srgbClr val="FF0000"/>
                </a:solidFill>
              </a:rPr>
              <a:t>.</a:t>
            </a:r>
            <a:r>
              <a:rPr lang="zh-CN" altLang="en-US">
                <a:solidFill>
                  <a:srgbClr val="FF0000"/>
                </a:solidFill>
              </a:rPr>
              <a:t>企业破产程序中的税费征管事项</a:t>
            </a:r>
            <a:endParaRPr lang="zh-CN" altLang="en-US">
              <a:solidFill>
                <a:srgbClr val="FF0000"/>
              </a:solidFill>
            </a:endParaRPr>
          </a:p>
          <a:p>
            <a:r>
              <a:rPr lang="zh-CN" altLang="en-US">
                <a:solidFill>
                  <a:srgbClr val="0070C0"/>
                </a:solidFill>
                <a:sym typeface="+mn-ea"/>
              </a:rPr>
              <a:t>（一）相关政策</a:t>
            </a:r>
            <a:endParaRPr lang="zh-CN" altLang="en-US">
              <a:solidFill>
                <a:srgbClr val="0070C0"/>
              </a:solidFill>
            </a:endParaRPr>
          </a:p>
          <a:p>
            <a:r>
              <a:rPr lang="zh-CN" altLang="en-US">
                <a:sym typeface="+mn-ea"/>
              </a:rPr>
              <a:t>国家税务总局、最高人民法院关于企业破产程序中若干税费征管事项的公告（国家税务总局、最高人民法院公告</a:t>
            </a:r>
            <a:r>
              <a:rPr lang="en-US" altLang="zh-CN">
                <a:sym typeface="+mn-ea"/>
              </a:rPr>
              <a:t>2025</a:t>
            </a:r>
            <a:r>
              <a:rPr lang="zh-CN" altLang="en-US">
                <a:sym typeface="+mn-ea"/>
              </a:rPr>
              <a:t>年第</a:t>
            </a:r>
            <a:r>
              <a:rPr lang="en-US" altLang="zh-CN">
                <a:sym typeface="+mn-ea"/>
              </a:rPr>
              <a:t>24</a:t>
            </a:r>
            <a:r>
              <a:rPr lang="zh-CN" altLang="en-US">
                <a:sym typeface="+mn-ea"/>
              </a:rPr>
              <a:t>号</a:t>
            </a:r>
            <a:r>
              <a:rPr lang="zh-CN" altLang="en-US">
                <a:sym typeface="+mn-ea"/>
              </a:rPr>
              <a:t>）</a:t>
            </a:r>
            <a:endParaRPr lang="zh-CN" altLang="en-US">
              <a:solidFill>
                <a:schemeClr val="tx1"/>
              </a:solidFill>
            </a:endParaRPr>
          </a:p>
          <a:p>
            <a:r>
              <a:rPr lang="zh-CN" altLang="en-US">
                <a:solidFill>
                  <a:srgbClr val="0070C0"/>
                </a:solidFill>
                <a:sym typeface="+mn-ea"/>
              </a:rPr>
              <a:t>（二）政策规定</a:t>
            </a:r>
            <a:endParaRPr lang="zh-CN" altLang="en-US">
              <a:solidFill>
                <a:srgbClr val="0070C0"/>
              </a:solidFill>
              <a:sym typeface="+mn-ea"/>
            </a:endParaRPr>
          </a:p>
          <a:p>
            <a:r>
              <a:rPr lang="en-US" altLang="zh-CN">
                <a:sym typeface="+mn-ea"/>
              </a:rPr>
              <a:t>1.</a:t>
            </a:r>
            <a:r>
              <a:rPr lang="zh-CN" altLang="en-US">
                <a:sym typeface="+mn-ea"/>
              </a:rPr>
              <a:t>执行时间</a:t>
            </a:r>
            <a:endParaRPr lang="zh-CN" altLang="en-US"/>
          </a:p>
          <a:p>
            <a:r>
              <a:rPr lang="zh-CN" altLang="en-US"/>
              <a:t>自公布之日起施行（</a:t>
            </a:r>
            <a:r>
              <a:rPr lang="en-US" altLang="zh-CN"/>
              <a:t>2025</a:t>
            </a:r>
            <a:r>
              <a:rPr lang="zh-CN" altLang="en-US"/>
              <a:t>年</a:t>
            </a:r>
            <a:r>
              <a:rPr lang="en-US" altLang="zh-CN"/>
              <a:t>11</a:t>
            </a:r>
            <a:r>
              <a:rPr lang="zh-CN" altLang="en-US"/>
              <a:t>月</a:t>
            </a:r>
            <a:r>
              <a:rPr lang="en-US" altLang="zh-CN"/>
              <a:t>27</a:t>
            </a:r>
            <a:r>
              <a:rPr lang="zh-CN" altLang="en-US"/>
              <a:t>日）</a:t>
            </a:r>
            <a:endParaRPr lang="en-US" altLang="zh-CN"/>
          </a:p>
          <a:p>
            <a:r>
              <a:rPr lang="zh-CN" altLang="en-US"/>
              <a:t>公告生效后，人民法院尚未裁定终结破产清算程序、终止重整程序、和解程序的，按照本公告规定执行</a:t>
            </a:r>
            <a:endParaRPr lang="zh-CN" altLang="en-US"/>
          </a:p>
          <a:p>
            <a:endParaRPr lang="zh-CN" alt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Autofit/>
          </a:bodyPr>
          <a:p>
            <a:pPr fontAlgn="auto"/>
            <a:r>
              <a:rPr lang="en-US" altLang="zh-CN" sz="2300"/>
              <a:t>2.</a:t>
            </a:r>
            <a:r>
              <a:rPr lang="zh-CN" altLang="en-US" sz="2300"/>
              <a:t>企业破产程序中税务机关申报税费债权类别及时间</a:t>
            </a:r>
            <a:endParaRPr lang="zh-CN" altLang="en-US" sz="2300"/>
          </a:p>
          <a:p>
            <a:pPr fontAlgn="auto"/>
            <a:r>
              <a:rPr lang="zh-CN" altLang="en-US" sz="2300"/>
              <a:t>在破产程序中</a:t>
            </a:r>
            <a:r>
              <a:rPr lang="zh-CN" altLang="en-US" sz="2300">
                <a:sym typeface="+mn-ea"/>
              </a:rPr>
              <a:t>不必申报</a:t>
            </a:r>
            <a:r>
              <a:rPr lang="zh-CN" altLang="en-US" sz="2300"/>
              <a:t>：债务人所欠</a:t>
            </a:r>
            <a:r>
              <a:rPr lang="zh-CN" altLang="en-US" sz="2300">
                <a:solidFill>
                  <a:srgbClr val="FF0000"/>
                </a:solidFill>
              </a:rPr>
              <a:t>职工</a:t>
            </a:r>
            <a:r>
              <a:rPr lang="zh-CN" altLang="en-US" sz="2300"/>
              <a:t>的工资和医疗、伤残补助、抚恤费用，所欠的应当划入职工个人账户的基本养老保险、基本医疗保险费用，以及法律、行政法规规定应当支付给职工的补偿金</a:t>
            </a:r>
            <a:endParaRPr lang="zh-CN" altLang="en-US" sz="2300"/>
          </a:p>
          <a:p>
            <a:pPr fontAlgn="auto"/>
            <a:endParaRPr lang="zh-CN" altLang="en-US" sz="2300"/>
          </a:p>
          <a:p>
            <a:pPr fontAlgn="auto"/>
            <a:endParaRPr lang="zh-CN" altLang="en-US" sz="2300"/>
          </a:p>
          <a:p>
            <a:pPr fontAlgn="auto"/>
            <a:endParaRPr lang="zh-CN" altLang="en-US" sz="2300"/>
          </a:p>
          <a:p>
            <a:pPr fontAlgn="auto"/>
            <a:endParaRPr lang="zh-CN" altLang="en-US" sz="2300"/>
          </a:p>
          <a:p>
            <a:pPr fontAlgn="auto"/>
            <a:endParaRPr lang="zh-CN" altLang="en-US" sz="2300"/>
          </a:p>
          <a:p>
            <a:pPr fontAlgn="auto"/>
            <a:endParaRPr lang="zh-CN" altLang="en-US" sz="2300"/>
          </a:p>
          <a:p>
            <a:pPr fontAlgn="auto"/>
            <a:endParaRPr lang="zh-CN" altLang="en-US" sz="2300"/>
          </a:p>
          <a:p>
            <a:pPr fontAlgn="auto"/>
            <a:endParaRPr lang="zh-CN" altLang="en-US" sz="2300"/>
          </a:p>
          <a:p>
            <a:pPr fontAlgn="auto"/>
            <a:endParaRPr lang="zh-CN" altLang="en-US" sz="2300"/>
          </a:p>
        </p:txBody>
      </p:sp>
      <p:graphicFrame>
        <p:nvGraphicFramePr>
          <p:cNvPr id="4" name="表格 3"/>
          <p:cNvGraphicFramePr/>
          <p:nvPr>
            <p:custDataLst>
              <p:tags r:id="rId1"/>
            </p:custDataLst>
          </p:nvPr>
        </p:nvGraphicFramePr>
        <p:xfrm>
          <a:off x="838200" y="2207260"/>
          <a:ext cx="10544175" cy="3709035"/>
        </p:xfrm>
        <a:graphic>
          <a:graphicData uri="http://schemas.openxmlformats.org/drawingml/2006/table">
            <a:tbl>
              <a:tblPr firstRow="1" bandRow="1">
                <a:tableStyleId>{5C22544A-7EE6-4342-B048-85BDC9FD1C3A}</a:tableStyleId>
              </a:tblPr>
              <a:tblGrid>
                <a:gridCol w="1720850"/>
                <a:gridCol w="3741420"/>
                <a:gridCol w="2244090"/>
                <a:gridCol w="2837815"/>
              </a:tblGrid>
              <a:tr h="396240">
                <a:tc gridSpan="2">
                  <a:txBody>
                    <a:bodyPr/>
                    <a:p>
                      <a:pPr>
                        <a:buNone/>
                      </a:pPr>
                      <a:r>
                        <a:rPr lang="zh-CN" altLang="en-US" sz="2000">
                          <a:latin typeface="华文中宋" panose="02010600040101010101" pitchFamily="2" charset="-122"/>
                          <a:ea typeface="华文中宋" panose="02010600040101010101" pitchFamily="2" charset="-122"/>
                        </a:rPr>
                        <a:t>税费债权</a:t>
                      </a:r>
                      <a:endParaRPr lang="zh-CN" altLang="en-US" sz="2000">
                        <a:latin typeface="华文中宋" panose="02010600040101010101" pitchFamily="2" charset="-122"/>
                        <a:ea typeface="华文中宋" panose="02010600040101010101" pitchFamily="2" charset="-122"/>
                      </a:endParaRPr>
                    </a:p>
                  </a:txBody>
                  <a:tcPr/>
                </a:tc>
                <a:tc hMerge="1">
                  <a:tcPr/>
                </a:tc>
                <a:tc>
                  <a:txBody>
                    <a:bodyPr/>
                    <a:p>
                      <a:pPr>
                        <a:buNone/>
                      </a:pPr>
                      <a:r>
                        <a:rPr lang="zh-CN" altLang="en-US" sz="2000">
                          <a:latin typeface="华文中宋" panose="02010600040101010101" pitchFamily="2" charset="-122"/>
                          <a:ea typeface="华文中宋" panose="02010600040101010101" pitchFamily="2" charset="-122"/>
                        </a:rPr>
                        <a:t>申报（清偿）时间</a:t>
                      </a:r>
                      <a:endParaRPr lang="zh-CN" altLang="en-US" sz="2000">
                        <a:latin typeface="华文中宋" panose="02010600040101010101" pitchFamily="2" charset="-122"/>
                        <a:ea typeface="华文中宋" panose="02010600040101010101" pitchFamily="2" charset="-122"/>
                      </a:endParaRPr>
                    </a:p>
                  </a:txBody>
                  <a:tcPr/>
                </a:tc>
                <a:tc>
                  <a:txBody>
                    <a:bodyPr/>
                    <a:p>
                      <a:pPr>
                        <a:buNone/>
                      </a:pPr>
                      <a:r>
                        <a:rPr lang="zh-CN" altLang="en-US" sz="2000">
                          <a:latin typeface="华文中宋" panose="02010600040101010101" pitchFamily="2" charset="-122"/>
                          <a:ea typeface="华文中宋" panose="02010600040101010101" pitchFamily="2" charset="-122"/>
                        </a:rPr>
                        <a:t>申报债权的类别类别</a:t>
                      </a:r>
                      <a:endParaRPr lang="zh-CN" altLang="en-US" sz="2000">
                        <a:latin typeface="华文中宋" panose="02010600040101010101" pitchFamily="2" charset="-122"/>
                        <a:ea typeface="华文中宋" panose="02010600040101010101" pitchFamily="2" charset="-122"/>
                      </a:endParaRPr>
                    </a:p>
                  </a:txBody>
                  <a:tcPr/>
                </a:tc>
              </a:tr>
              <a:tr h="701040">
                <a:tc gridSpan="2">
                  <a:txBody>
                    <a:bodyPr/>
                    <a:p>
                      <a:pPr algn="l">
                        <a:buClrTx/>
                        <a:buSzTx/>
                        <a:buFontTx/>
                        <a:buNone/>
                      </a:pPr>
                      <a:r>
                        <a:rPr lang="zh-CN" altLang="en-US" sz="2000">
                          <a:ea typeface="华文中宋" panose="02010600040101010101" pitchFamily="2" charset="-122"/>
                        </a:rPr>
                        <a:t>所欠税款（含教育费附加、地方教育附加）、社会保险费</a:t>
                      </a:r>
                      <a:endParaRPr lang="zh-CN" altLang="en-US" sz="2000">
                        <a:ea typeface="华文中宋" panose="02010600040101010101" pitchFamily="2" charset="-122"/>
                      </a:endParaRPr>
                    </a:p>
                  </a:txBody>
                  <a:tcPr/>
                </a:tc>
                <a:tc hMerge="1">
                  <a:tcPr/>
                </a:tc>
                <a:tc rowSpan="4">
                  <a:txBody>
                    <a:bodyPr/>
                    <a:p>
                      <a:pPr>
                        <a:buNone/>
                      </a:pPr>
                      <a:r>
                        <a:rPr lang="zh-CN" altLang="en-US" sz="2000">
                          <a:ea typeface="华文中宋" panose="02010600040101010101" pitchFamily="2" charset="-122"/>
                        </a:rPr>
                        <a:t>以人民法院裁定受理</a:t>
                      </a:r>
                      <a:r>
                        <a:rPr lang="zh-CN" altLang="en-US" sz="2000">
                          <a:solidFill>
                            <a:srgbClr val="FF0000"/>
                          </a:solidFill>
                          <a:ea typeface="华文中宋" panose="02010600040101010101" pitchFamily="2" charset="-122"/>
                        </a:rPr>
                        <a:t>破产申请之日为截止</a:t>
                      </a:r>
                      <a:r>
                        <a:rPr lang="zh-CN" altLang="en-US" sz="2000">
                          <a:ea typeface="华文中宋" panose="02010600040101010101" pitchFamily="2" charset="-122"/>
                        </a:rPr>
                        <a:t>日计算确定；</a:t>
                      </a:r>
                      <a:endParaRPr lang="zh-CN" altLang="en-US" sz="2000">
                        <a:ea typeface="华文中宋" panose="02010600040101010101" pitchFamily="2" charset="-122"/>
                      </a:endParaRPr>
                    </a:p>
                    <a:p>
                      <a:pPr algn="l">
                        <a:buClrTx/>
                        <a:buSzTx/>
                        <a:buNone/>
                      </a:pPr>
                      <a:r>
                        <a:rPr lang="zh-CN" altLang="en-US" sz="2000">
                          <a:ea typeface="华文中宋" panose="02010600040101010101" pitchFamily="2" charset="-122"/>
                          <a:sym typeface="+mn-ea"/>
                        </a:rPr>
                        <a:t>债权人</a:t>
                      </a:r>
                      <a:r>
                        <a:rPr lang="zh-CN" altLang="en-US" sz="2000">
                          <a:solidFill>
                            <a:srgbClr val="FF0000"/>
                          </a:solidFill>
                          <a:ea typeface="华文中宋" panose="02010600040101010101" pitchFamily="2" charset="-122"/>
                          <a:sym typeface="+mn-ea"/>
                        </a:rPr>
                        <a:t>会议第一次表决前</a:t>
                      </a:r>
                      <a:r>
                        <a:rPr lang="zh-CN" altLang="en-US" sz="2000">
                          <a:ea typeface="华文中宋" panose="02010600040101010101" pitchFamily="2" charset="-122"/>
                          <a:sym typeface="+mn-ea"/>
                        </a:rPr>
                        <a:t>补充申报</a:t>
                      </a:r>
                      <a:endParaRPr lang="zh-CN" altLang="en-US" sz="2000">
                        <a:ea typeface="华文中宋" panose="02010600040101010101" pitchFamily="2" charset="-122"/>
                        <a:sym typeface="+mn-ea"/>
                      </a:endParaRPr>
                    </a:p>
                  </a:txBody>
                  <a:tcPr/>
                </a:tc>
                <a:tc>
                  <a:txBody>
                    <a:bodyPr/>
                    <a:p>
                      <a:pPr>
                        <a:buNone/>
                      </a:pPr>
                      <a:r>
                        <a:rPr lang="zh-CN" altLang="en-US" sz="2000">
                          <a:ea typeface="华文中宋" panose="02010600040101010101" pitchFamily="2" charset="-122"/>
                        </a:rPr>
                        <a:t>按照企业破产法相关规定</a:t>
                      </a:r>
                      <a:r>
                        <a:rPr lang="zh-CN" altLang="en-US" sz="2000">
                          <a:solidFill>
                            <a:srgbClr val="FF0000"/>
                          </a:solidFill>
                          <a:ea typeface="华文中宋" panose="02010600040101010101" pitchFamily="2" charset="-122"/>
                        </a:rPr>
                        <a:t>单独</a:t>
                      </a:r>
                      <a:r>
                        <a:rPr lang="zh-CN" altLang="en-US" sz="2000">
                          <a:ea typeface="华文中宋" panose="02010600040101010101" pitchFamily="2" charset="-122"/>
                        </a:rPr>
                        <a:t>申报</a:t>
                      </a:r>
                      <a:endParaRPr lang="zh-CN" altLang="en-US" sz="2000">
                        <a:ea typeface="华文中宋" panose="02010600040101010101" pitchFamily="2" charset="-122"/>
                      </a:endParaRPr>
                    </a:p>
                  </a:txBody>
                  <a:tcPr/>
                </a:tc>
              </a:tr>
              <a:tr h="396240">
                <a:tc gridSpan="2">
                  <a:txBody>
                    <a:bodyPr/>
                    <a:p>
                      <a:pPr>
                        <a:buNone/>
                      </a:pPr>
                      <a:r>
                        <a:rPr lang="zh-CN" altLang="en-US" sz="2000">
                          <a:ea typeface="华文中宋" panose="02010600040101010101" pitchFamily="2" charset="-122"/>
                        </a:rPr>
                        <a:t>税款滞纳金以及因特别纳税调整产生的利息</a:t>
                      </a:r>
                      <a:endParaRPr lang="zh-CN" altLang="en-US" sz="2000">
                        <a:ea typeface="华文中宋" panose="02010600040101010101" pitchFamily="2" charset="-122"/>
                      </a:endParaRPr>
                    </a:p>
                  </a:txBody>
                  <a:tcPr/>
                </a:tc>
                <a:tc hMerge="1">
                  <a:tcPr/>
                </a:tc>
                <a:tc vMerge="1">
                  <a:tcPr/>
                </a:tc>
                <a:tc>
                  <a:txBody>
                    <a:bodyPr/>
                    <a:p>
                      <a:pPr>
                        <a:buNone/>
                      </a:pPr>
                      <a:r>
                        <a:rPr lang="zh-CN" altLang="en-US" sz="2000">
                          <a:ea typeface="华文中宋" panose="02010600040101010101" pitchFamily="2" charset="-122"/>
                        </a:rPr>
                        <a:t>按照</a:t>
                      </a:r>
                      <a:r>
                        <a:rPr lang="zh-CN" altLang="en-US" sz="2000">
                          <a:solidFill>
                            <a:srgbClr val="FF0000"/>
                          </a:solidFill>
                          <a:ea typeface="华文中宋" panose="02010600040101010101" pitchFamily="2" charset="-122"/>
                        </a:rPr>
                        <a:t>普通破产债权</a:t>
                      </a:r>
                      <a:r>
                        <a:rPr lang="zh-CN" altLang="en-US" sz="2000">
                          <a:ea typeface="华文中宋" panose="02010600040101010101" pitchFamily="2" charset="-122"/>
                        </a:rPr>
                        <a:t>申报</a:t>
                      </a:r>
                      <a:endParaRPr lang="zh-CN" altLang="en-US" sz="2000">
                        <a:ea typeface="华文中宋" panose="02010600040101010101" pitchFamily="2" charset="-122"/>
                      </a:endParaRPr>
                    </a:p>
                  </a:txBody>
                  <a:tcPr/>
                </a:tc>
              </a:tr>
              <a:tr h="396240">
                <a:tc gridSpan="2">
                  <a:txBody>
                    <a:bodyPr/>
                    <a:p>
                      <a:pPr>
                        <a:buNone/>
                      </a:pPr>
                      <a:r>
                        <a:rPr lang="zh-CN" altLang="en-US" sz="2000">
                          <a:ea typeface="华文中宋" panose="02010600040101010101" pitchFamily="2" charset="-122"/>
                        </a:rPr>
                        <a:t>企业所欠社会保险费滞纳金、罚款</a:t>
                      </a:r>
                      <a:endParaRPr lang="zh-CN" altLang="en-US" sz="2000">
                        <a:ea typeface="华文中宋" panose="02010600040101010101" pitchFamily="2" charset="-122"/>
                      </a:endParaRPr>
                    </a:p>
                  </a:txBody>
                  <a:tcPr/>
                </a:tc>
                <a:tc hMerge="1">
                  <a:tcPr/>
                </a:tc>
                <a:tc vMerge="1">
                  <a:tcPr/>
                </a:tc>
                <a:tc>
                  <a:txBody>
                    <a:bodyPr/>
                    <a:p>
                      <a:pPr>
                        <a:buNone/>
                      </a:pPr>
                      <a:r>
                        <a:rPr lang="zh-CN" altLang="en-US" sz="2000">
                          <a:ea typeface="华文中宋" panose="02010600040101010101" pitchFamily="2" charset="-122"/>
                        </a:rPr>
                        <a:t>按规定申报</a:t>
                      </a:r>
                      <a:endParaRPr lang="zh-CN" altLang="en-US" sz="2000">
                        <a:ea typeface="华文中宋" panose="02010600040101010101" pitchFamily="2" charset="-122"/>
                      </a:endParaRPr>
                    </a:p>
                  </a:txBody>
                  <a:tcPr/>
                </a:tc>
              </a:tr>
              <a:tr h="701040">
                <a:tc gridSpan="2">
                  <a:txBody>
                    <a:bodyPr/>
                    <a:p>
                      <a:pPr algn="l">
                        <a:buClrTx/>
                        <a:buSzTx/>
                        <a:buFontTx/>
                        <a:buNone/>
                      </a:pPr>
                      <a:r>
                        <a:rPr lang="zh-CN" altLang="en-US" sz="2000">
                          <a:ea typeface="华文中宋" panose="02010600040101010101" pitchFamily="2" charset="-122"/>
                        </a:rPr>
                        <a:t>税务机关征收的，法律责任和政策依据明确的非税收入及其滞纳金（违约金）</a:t>
                      </a:r>
                      <a:endParaRPr lang="zh-CN" altLang="en-US" sz="2000">
                        <a:ea typeface="华文中宋" panose="02010600040101010101" pitchFamily="2" charset="-122"/>
                      </a:endParaRPr>
                    </a:p>
                  </a:txBody>
                  <a:tcPr/>
                </a:tc>
                <a:tc hMerge="1">
                  <a:tcPr/>
                </a:tc>
                <a:tc vMerge="1">
                  <a:tcPr/>
                </a:tc>
                <a:tc>
                  <a:txBody>
                    <a:bodyPr/>
                    <a:p>
                      <a:pPr>
                        <a:buNone/>
                      </a:pPr>
                      <a:endParaRPr lang="zh-CN" altLang="en-US" sz="2000">
                        <a:ea typeface="华文中宋" panose="02010600040101010101" pitchFamily="2" charset="-122"/>
                      </a:endParaRPr>
                    </a:p>
                  </a:txBody>
                  <a:tcPr/>
                </a:tc>
              </a:tr>
              <a:tr h="417195">
                <a:tc rowSpan="2">
                  <a:txBody>
                    <a:bodyPr/>
                    <a:p>
                      <a:pPr>
                        <a:buNone/>
                      </a:pPr>
                      <a:r>
                        <a:rPr lang="zh-CN" altLang="en-US" sz="2000">
                          <a:ea typeface="华文中宋" panose="02010600040101010101" pitchFamily="2" charset="-122"/>
                        </a:rPr>
                        <a:t>破产程序中发生应缴税费</a:t>
                      </a:r>
                      <a:endParaRPr lang="zh-CN" altLang="en-US" sz="2000">
                        <a:ea typeface="华文中宋" panose="02010600040101010101" pitchFamily="2" charset="-122"/>
                      </a:endParaRPr>
                    </a:p>
                  </a:txBody>
                  <a:tcPr/>
                </a:tc>
                <a:tc>
                  <a:txBody>
                    <a:bodyPr/>
                    <a:p>
                      <a:pPr>
                        <a:buNone/>
                      </a:pPr>
                      <a:r>
                        <a:rPr lang="zh-CN" altLang="en-US" sz="2000">
                          <a:ea typeface="华文中宋" panose="02010600040101010101" pitchFamily="2" charset="-122"/>
                        </a:rPr>
                        <a:t>处置债务人财产发生的相关税费</a:t>
                      </a:r>
                      <a:endParaRPr lang="zh-CN" altLang="en-US" sz="2000">
                        <a:ea typeface="华文中宋" panose="02010600040101010101" pitchFamily="2" charset="-122"/>
                      </a:endParaRPr>
                    </a:p>
                  </a:txBody>
                  <a:tcPr/>
                </a:tc>
                <a:tc rowSpan="2">
                  <a:txBody>
                    <a:bodyPr/>
                    <a:p>
                      <a:pPr>
                        <a:buNone/>
                      </a:pPr>
                      <a:r>
                        <a:rPr lang="zh-CN" altLang="en-US" sz="2000">
                          <a:ea typeface="华文中宋" panose="02010600040101010101" pitchFamily="2" charset="-122"/>
                          <a:sym typeface="+mn-ea"/>
                        </a:rPr>
                        <a:t>由债务人财产</a:t>
                      </a:r>
                      <a:r>
                        <a:rPr lang="zh-CN" altLang="en-US" sz="2000">
                          <a:solidFill>
                            <a:srgbClr val="FF0000"/>
                          </a:solidFill>
                          <a:ea typeface="华文中宋" panose="02010600040101010101" pitchFamily="2" charset="-122"/>
                          <a:sym typeface="+mn-ea"/>
                        </a:rPr>
                        <a:t>随时清偿</a:t>
                      </a:r>
                      <a:endParaRPr lang="zh-CN" altLang="en-US" sz="2000">
                        <a:solidFill>
                          <a:srgbClr val="FF0000"/>
                        </a:solidFill>
                        <a:ea typeface="华文中宋" panose="02010600040101010101" pitchFamily="2" charset="-122"/>
                        <a:sym typeface="+mn-ea"/>
                      </a:endParaRPr>
                    </a:p>
                  </a:txBody>
                  <a:tcPr/>
                </a:tc>
                <a:tc>
                  <a:txBody>
                    <a:bodyPr/>
                    <a:p>
                      <a:pPr>
                        <a:buNone/>
                      </a:pPr>
                      <a:r>
                        <a:rPr lang="zh-CN" altLang="en-US" sz="2000">
                          <a:ea typeface="华文中宋" panose="02010600040101010101" pitchFamily="2" charset="-122"/>
                        </a:rPr>
                        <a:t>破产费用</a:t>
                      </a:r>
                      <a:endParaRPr lang="zh-CN" altLang="en-US" sz="2000">
                        <a:ea typeface="华文中宋" panose="02010600040101010101" pitchFamily="2" charset="-122"/>
                      </a:endParaRPr>
                    </a:p>
                  </a:txBody>
                  <a:tcPr/>
                </a:tc>
              </a:tr>
              <a:tr h="430530">
                <a:tc vMerge="1">
                  <a:tcPr/>
                </a:tc>
                <a:tc>
                  <a:txBody>
                    <a:bodyPr/>
                    <a:p>
                      <a:pPr>
                        <a:buNone/>
                      </a:pPr>
                      <a:r>
                        <a:rPr lang="zh-CN" altLang="en-US" sz="2000">
                          <a:ea typeface="华文中宋" panose="02010600040101010101" pitchFamily="2" charset="-122"/>
                          <a:sym typeface="+mn-ea"/>
                        </a:rPr>
                        <a:t>继续营业</a:t>
                      </a:r>
                      <a:r>
                        <a:rPr lang="zh-CN" altLang="en-US" sz="2000">
                          <a:ea typeface="华文中宋" panose="02010600040101010101" pitchFamily="2" charset="-122"/>
                        </a:rPr>
                        <a:t>的相关税费</a:t>
                      </a:r>
                      <a:endParaRPr lang="zh-CN" altLang="en-US" sz="2000">
                        <a:ea typeface="华文中宋" panose="02010600040101010101" pitchFamily="2" charset="-122"/>
                      </a:endParaRPr>
                    </a:p>
                  </a:txBody>
                  <a:tcPr/>
                </a:tc>
                <a:tc vMerge="1">
                  <a:tcPr/>
                </a:tc>
                <a:tc>
                  <a:txBody>
                    <a:bodyPr/>
                    <a:p>
                      <a:pPr>
                        <a:buNone/>
                      </a:pPr>
                      <a:r>
                        <a:rPr lang="zh-CN" altLang="en-US" sz="2000">
                          <a:ea typeface="华文中宋" panose="02010600040101010101" pitchFamily="2" charset="-122"/>
                          <a:sym typeface="+mn-ea"/>
                        </a:rPr>
                        <a:t>共益债务</a:t>
                      </a:r>
                      <a:endParaRPr lang="zh-CN" altLang="en-US" sz="2000">
                        <a:ea typeface="华文中宋" panose="02010600040101010101" pitchFamily="2" charset="-122"/>
                      </a:endParaRPr>
                    </a:p>
                  </a:txBody>
                  <a:tcPr/>
                </a:tc>
              </a:tr>
            </a:tbl>
          </a:graphicData>
        </a:graphic>
      </p:graphicFrame>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税费债权的确定（申报期限截止日）</a:t>
            </a:r>
            <a:endParaRPr lang="en-US" altLang="zh-CN"/>
          </a:p>
          <a:p>
            <a:r>
              <a:rPr lang="zh-CN" altLang="en-US"/>
              <a:t>（</a:t>
            </a:r>
            <a:r>
              <a:rPr lang="en-US" altLang="zh-CN"/>
              <a:t>1</a:t>
            </a:r>
            <a:r>
              <a:rPr lang="zh-CN" altLang="en-US"/>
              <a:t>）以人民法院裁定受理破产申请之日为截止日计算确定：在人民法院裁定受理破产申请前已发生的</a:t>
            </a:r>
            <a:r>
              <a:rPr lang="zh-CN" altLang="en-US">
                <a:solidFill>
                  <a:srgbClr val="FF0000"/>
                </a:solidFill>
              </a:rPr>
              <a:t>纳税、缴费</a:t>
            </a:r>
            <a:r>
              <a:rPr lang="zh-CN" altLang="en-US"/>
              <a:t>义务，但法定申报期限未届满的</a:t>
            </a:r>
            <a:r>
              <a:rPr lang="zh-CN" altLang="en-US">
                <a:solidFill>
                  <a:srgbClr val="FF0000"/>
                </a:solidFill>
              </a:rPr>
              <a:t>视为到期</a:t>
            </a:r>
            <a:r>
              <a:rPr lang="zh-CN" altLang="en-US"/>
              <a:t>，企业应当依法办理税费申报</a:t>
            </a:r>
            <a:endParaRPr lang="zh-CN" altLang="en-US"/>
          </a:p>
          <a:p>
            <a:r>
              <a:rPr lang="zh-CN" altLang="en-US"/>
              <a:t>（</a:t>
            </a:r>
            <a:r>
              <a:rPr lang="en-US" altLang="zh-CN"/>
              <a:t>2</a:t>
            </a:r>
            <a:r>
              <a:rPr lang="zh-CN" altLang="en-US"/>
              <a:t>）企业破产申请受理前的涉税费违法行为，税务机关应当在债权</a:t>
            </a:r>
            <a:r>
              <a:rPr lang="zh-CN" altLang="en-US">
                <a:solidFill>
                  <a:srgbClr val="FF0000"/>
                </a:solidFill>
              </a:rPr>
              <a:t>申报期限届满前</a:t>
            </a:r>
            <a:r>
              <a:rPr lang="zh-CN" altLang="en-US"/>
              <a:t>作出行政处理、处罚决定，并申报债权；债权申报期限届满后作出行政处理、处罚决定的，原则上应当在</a:t>
            </a:r>
            <a:r>
              <a:rPr lang="zh-CN" altLang="en-US">
                <a:solidFill>
                  <a:srgbClr val="FF0000"/>
                </a:solidFill>
              </a:rPr>
              <a:t>债权人会议第一次表决</a:t>
            </a:r>
            <a:r>
              <a:rPr lang="zh-CN" altLang="en-US"/>
              <a:t>破产财产分配方案、重整计划草案、和解协议草案前补充申报债权</a:t>
            </a:r>
            <a:endParaRPr lang="zh-CN" altLang="en-US"/>
          </a:p>
          <a:p>
            <a:r>
              <a:rPr lang="zh-CN" altLang="en-US"/>
              <a:t>共益债务</a:t>
            </a:r>
            <a:endParaRPr lang="zh-CN" altLang="en-US"/>
          </a:p>
          <a:p>
            <a:pPr fontAlgn="auto"/>
            <a:r>
              <a:rPr lang="zh-CN" altLang="en-US">
                <a:sym typeface="+mn-ea"/>
              </a:rPr>
              <a:t>人民法院受理破产申请后，发生的为债务人继续营业而支付的劳动报酬和社会保险费用以及由此产生的其他债务，为共益债务</a:t>
            </a:r>
            <a:endParaRPr lang="zh-CN" alt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lnSpcReduction="10000"/>
          </a:bodyPr>
          <a:p>
            <a:r>
              <a:rPr lang="en-US" altLang="zh-CN"/>
              <a:t>2.</a:t>
            </a:r>
            <a:r>
              <a:rPr lang="zh-CN" altLang="en-US"/>
              <a:t>企业在破产程序期间履行法定涉税义务</a:t>
            </a:r>
            <a:endParaRPr lang="zh-CN" altLang="en-US"/>
          </a:p>
          <a:p>
            <a:r>
              <a:rPr lang="zh-CN" altLang="en-US"/>
              <a:t>（</a:t>
            </a:r>
            <a:r>
              <a:rPr lang="en-US" altLang="zh-CN"/>
              <a:t>1</a:t>
            </a:r>
            <a:r>
              <a:rPr lang="zh-CN" altLang="en-US"/>
              <a:t>）在人民法院裁定受理破产申请之日起至人民法院裁定终结破产清算程序或者裁定终止重整程序、和解程序期间，企业应当接受税务机关的税务管理，履行法定义务。破产程序中发生应缴税费情形，企业应当按规定申报缴纳，税务机关依法主张权利</a:t>
            </a:r>
            <a:endParaRPr lang="zh-CN" altLang="en-US"/>
          </a:p>
          <a:p>
            <a:r>
              <a:rPr lang="zh-CN" altLang="en-US"/>
              <a:t>（</a:t>
            </a:r>
            <a:r>
              <a:rPr lang="en-US" altLang="zh-CN"/>
              <a:t>2</a:t>
            </a:r>
            <a:r>
              <a:rPr lang="zh-CN" altLang="en-US"/>
              <a:t>）管理人负责管理债务人财产和营业事务的，应当代表债务人依法履行破产程序期间申报纳税、扣缴税费、开具发票等涉税义务</a:t>
            </a:r>
            <a:endParaRPr lang="zh-CN" altLang="en-US"/>
          </a:p>
          <a:p>
            <a:r>
              <a:rPr lang="zh-CN" altLang="en-US"/>
              <a:t>管理人到税务机关办理涉税费事项时，应当</a:t>
            </a:r>
            <a:r>
              <a:rPr lang="zh-CN" altLang="en-US">
                <a:solidFill>
                  <a:srgbClr val="FF0000"/>
                </a:solidFill>
              </a:rPr>
              <a:t>持</a:t>
            </a:r>
            <a:r>
              <a:rPr lang="zh-CN" altLang="en-US"/>
              <a:t>人民法院受理破产申请的裁定书、指定管理人决定书、授权委托书、经办人身份证件等材料</a:t>
            </a:r>
            <a:r>
              <a:rPr lang="en-US" altLang="zh-CN"/>
              <a:t> </a:t>
            </a:r>
            <a:endParaRPr lang="zh-CN" altLang="en-US"/>
          </a:p>
          <a:p>
            <a:r>
              <a:rPr lang="zh-CN" altLang="en-US"/>
              <a:t>在办理税费事项时，可以使用</a:t>
            </a:r>
            <a:r>
              <a:rPr lang="zh-CN" altLang="en-US">
                <a:solidFill>
                  <a:srgbClr val="FF0000"/>
                </a:solidFill>
              </a:rPr>
              <a:t>管理人印章</a:t>
            </a:r>
            <a:r>
              <a:rPr lang="zh-CN" altLang="en-US"/>
              <a:t>代替债务人公章</a:t>
            </a:r>
            <a:endParaRPr lang="zh-CN" altLang="en-US"/>
          </a:p>
          <a:p>
            <a:r>
              <a:rPr lang="zh-CN" altLang="en-US"/>
              <a:t>税务机关应当按照</a:t>
            </a:r>
            <a:r>
              <a:rPr lang="zh-CN" altLang="en-US">
                <a:solidFill>
                  <a:srgbClr val="FF0000"/>
                </a:solidFill>
              </a:rPr>
              <a:t>实名办税</a:t>
            </a:r>
            <a:r>
              <a:rPr lang="zh-CN" altLang="en-US"/>
              <a:t>的相关要求对管理人的具体经办人员进行信息采集和验证。信息采集和验证后，管理人的具体经办人员可以在电子税务局、办税服务厅查询和办理债务人涉税费事项</a:t>
            </a:r>
            <a:endParaRPr lang="zh-CN" altLang="en-US"/>
          </a:p>
          <a:p>
            <a:r>
              <a:rPr lang="zh-CN" altLang="en-US"/>
              <a:t>需要开具发票的，管理人可以企业名义领用开具发票或者申请代开发票。企业因大额资产处置等特殊情况确需调整发票总额度的，经管理人申请，税务机关按照全面数字化的电子发票有关规定调整额度</a:t>
            </a:r>
            <a:endParaRPr lang="zh-CN" alt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3.</a:t>
            </a:r>
            <a:r>
              <a:rPr lang="zh-CN" altLang="en-US"/>
              <a:t>破产企业</a:t>
            </a:r>
            <a:r>
              <a:rPr lang="zh-CN" altLang="en-US">
                <a:sym typeface="+mn-ea"/>
              </a:rPr>
              <a:t>解除</a:t>
            </a:r>
            <a:r>
              <a:rPr lang="zh-CN" altLang="en-US"/>
              <a:t>非正常状态</a:t>
            </a:r>
            <a:endParaRPr lang="zh-CN" altLang="en-US"/>
          </a:p>
          <a:p>
            <a:r>
              <a:rPr lang="zh-CN" altLang="en-US"/>
              <a:t>破产企业需要办理非正常状态解除的，应当就逾期未申报行为补办纳税申报，税务机关出具处罚决定书，并立即解除企业非正常状态，依法向管理人申报相关税款、税款滞纳金和罚款的债权</a:t>
            </a:r>
            <a:endParaRPr lang="zh-CN" altLang="en-US"/>
          </a:p>
          <a:p>
            <a:r>
              <a:rPr lang="en-US" altLang="zh-CN"/>
              <a:t>4.</a:t>
            </a:r>
            <a:r>
              <a:rPr lang="zh-CN" altLang="en-US"/>
              <a:t>解除保全措施和中止强制执行措施</a:t>
            </a:r>
            <a:endParaRPr lang="zh-CN" altLang="en-US"/>
          </a:p>
          <a:p>
            <a:r>
              <a:rPr lang="zh-CN" altLang="en-US"/>
              <a:t>税务机关收到受理破产申请裁定书和指定管理人决定书后，应当依法解除对企业财产的查封、扣押、冻结等保全措施和中止强制执行措施</a:t>
            </a:r>
            <a:endParaRPr lang="zh-CN" altLang="en-US"/>
          </a:p>
          <a:p>
            <a:r>
              <a:rPr lang="en-US" altLang="zh-CN"/>
              <a:t>5.</a:t>
            </a:r>
            <a:r>
              <a:rPr lang="zh-CN" altLang="en-US"/>
              <a:t>依法受偿后未获清偿的涉税规定</a:t>
            </a:r>
            <a:endParaRPr lang="zh-CN" altLang="en-US"/>
          </a:p>
          <a:p>
            <a:r>
              <a:rPr lang="zh-CN" altLang="en-US">
                <a:solidFill>
                  <a:srgbClr val="FF0000"/>
                </a:solidFill>
              </a:rPr>
              <a:t>重整、和解</a:t>
            </a:r>
            <a:r>
              <a:rPr lang="zh-CN" altLang="en-US"/>
              <a:t>程序中，税务机关在依法受偿后，依据重整计划或者和解协议仍有未获清偿的税款滞纳金、罚款、因特别纳税调整产生的利息的，</a:t>
            </a:r>
            <a:r>
              <a:rPr lang="zh-CN" altLang="en-US">
                <a:solidFill>
                  <a:srgbClr val="FF0000"/>
                </a:solidFill>
              </a:rPr>
              <a:t>不影响</a:t>
            </a:r>
            <a:r>
              <a:rPr lang="zh-CN" altLang="en-US"/>
              <a:t>企业申请纳税缴费信用修复和后续纳税缴费信用评价，</a:t>
            </a:r>
            <a:r>
              <a:rPr lang="zh-CN" altLang="en-US">
                <a:solidFill>
                  <a:srgbClr val="FF0000"/>
                </a:solidFill>
              </a:rPr>
              <a:t>不影响</a:t>
            </a:r>
            <a:r>
              <a:rPr lang="zh-CN" altLang="en-US"/>
              <a:t>企业办理迁移、注销等涉税事宜</a:t>
            </a:r>
            <a:r>
              <a:rPr lang="en-US" altLang="zh-CN"/>
              <a:t> </a:t>
            </a:r>
            <a:endParaRPr lang="en-US" altLang="zh-CN"/>
          </a:p>
          <a:p>
            <a:r>
              <a:rPr lang="zh-CN" altLang="en-US"/>
              <a:t>经人民法院裁定</a:t>
            </a:r>
            <a:r>
              <a:rPr lang="zh-CN" altLang="en-US">
                <a:solidFill>
                  <a:srgbClr val="FF0000"/>
                </a:solidFill>
              </a:rPr>
              <a:t>宣告破产</a:t>
            </a:r>
            <a:r>
              <a:rPr lang="zh-CN" altLang="en-US"/>
              <a:t>的企业，持人民法院终结破产程序裁定书向税务机关申请税务注销的，税务机关即时出具清税文书，按照有关规定核销</a:t>
            </a:r>
            <a:r>
              <a:rPr lang="en-US" altLang="zh-CN"/>
              <a:t>“</a:t>
            </a:r>
            <a:r>
              <a:rPr lang="zh-CN" altLang="en-US"/>
              <a:t>死欠</a:t>
            </a:r>
            <a:r>
              <a:rPr lang="en-US" altLang="zh-CN"/>
              <a:t>” </a:t>
            </a:r>
            <a:endParaRPr lang="zh-CN" altLang="en-US"/>
          </a:p>
          <a:p>
            <a:endParaRPr lang="zh-CN" alt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rPr>
              <a:t>增值税法及实施条例主要变化</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sym typeface="+mn-ea"/>
              </a:rPr>
              <a:t>一</a:t>
            </a:r>
            <a:r>
              <a:rPr lang="en-US" altLang="zh-CN">
                <a:solidFill>
                  <a:srgbClr val="FF0000"/>
                </a:solidFill>
                <a:sym typeface="+mn-ea"/>
              </a:rPr>
              <a:t>.</a:t>
            </a:r>
            <a:r>
              <a:rPr lang="zh-CN" altLang="en-US">
                <a:solidFill>
                  <a:srgbClr val="FF0000"/>
                </a:solidFill>
                <a:sym typeface="+mn-ea"/>
              </a:rPr>
              <a:t>增值税法政策体系预判</a:t>
            </a:r>
            <a:endParaRPr lang="zh-CN" altLang="en-US">
              <a:solidFill>
                <a:srgbClr val="FF0000"/>
              </a:solidFill>
              <a:sym typeface="+mn-ea"/>
            </a:endParaRPr>
          </a:p>
          <a:p>
            <a:r>
              <a:rPr lang="en-US" altLang="zh-CN"/>
              <a:t>1.</a:t>
            </a:r>
            <a:r>
              <a:rPr lang="zh-CN" altLang="en-US"/>
              <a:t>增值税实施条例及相关单选规定将于</a:t>
            </a:r>
            <a:r>
              <a:rPr lang="en-US" altLang="zh-CN"/>
              <a:t>2025</a:t>
            </a:r>
            <a:r>
              <a:rPr lang="zh-CN" altLang="en-US"/>
              <a:t>年</a:t>
            </a:r>
            <a:r>
              <a:rPr lang="en-US" altLang="zh-CN"/>
              <a:t>12</a:t>
            </a:r>
            <a:r>
              <a:rPr lang="zh-CN" altLang="en-US"/>
              <a:t>月</a:t>
            </a:r>
            <a:r>
              <a:rPr lang="en-US" altLang="zh-CN"/>
              <a:t>31</a:t>
            </a:r>
            <a:r>
              <a:rPr lang="zh-CN" altLang="en-US"/>
              <a:t>日发布</a:t>
            </a:r>
            <a:endParaRPr lang="zh-CN" altLang="en-US"/>
          </a:p>
          <a:p>
            <a:r>
              <a:rPr lang="en-US" altLang="zh-CN"/>
              <a:t>2.</a:t>
            </a:r>
            <a:r>
              <a:rPr lang="zh-CN" altLang="en-US"/>
              <a:t>政策税法的政策体系</a:t>
            </a:r>
            <a:endParaRPr lang="zh-CN" altLang="en-US"/>
          </a:p>
          <a:p>
            <a:r>
              <a:rPr lang="zh-CN" altLang="en-US"/>
              <a:t>（</a:t>
            </a:r>
            <a:r>
              <a:rPr lang="en-US" altLang="zh-CN"/>
              <a:t>1</a:t>
            </a:r>
            <a:r>
              <a:rPr lang="zh-CN" altLang="en-US"/>
              <a:t>）增值税法</a:t>
            </a:r>
            <a:endParaRPr lang="zh-CN" altLang="en-US"/>
          </a:p>
          <a:p>
            <a:r>
              <a:rPr lang="zh-CN" altLang="en-US"/>
              <a:t>（</a:t>
            </a:r>
            <a:r>
              <a:rPr lang="en-US" altLang="zh-CN"/>
              <a:t>2</a:t>
            </a:r>
            <a:r>
              <a:rPr lang="zh-CN" altLang="en-US"/>
              <a:t>）增值税实施条例</a:t>
            </a:r>
            <a:endParaRPr lang="zh-CN" altLang="en-US"/>
          </a:p>
          <a:p>
            <a:r>
              <a:rPr lang="zh-CN" altLang="en-US"/>
              <a:t>（</a:t>
            </a:r>
            <a:r>
              <a:rPr lang="en-US" altLang="zh-CN"/>
              <a:t>3</a:t>
            </a:r>
            <a:r>
              <a:rPr lang="zh-CN" altLang="en-US"/>
              <a:t>）增值税单行规定（实施细则）</a:t>
            </a:r>
            <a:endParaRPr lang="zh-CN" altLang="en-US"/>
          </a:p>
          <a:p>
            <a:r>
              <a:rPr lang="zh-CN" altLang="en-US">
                <a:latin typeface="Calibri" panose="020F0502020204030204" charset="0"/>
              </a:rPr>
              <a:t>①货物、服务、无形资产、不动产的具体范围</a:t>
            </a:r>
            <a:endParaRPr lang="zh-CN" altLang="en-US">
              <a:latin typeface="Calibri" panose="020F0502020204030204" charset="0"/>
            </a:endParaRPr>
          </a:p>
          <a:p>
            <a:r>
              <a:rPr lang="zh-CN" altLang="en-US">
                <a:latin typeface="Calibri" panose="020F0502020204030204" charset="0"/>
              </a:rPr>
              <a:t>②境内消费（或境外消费）清单（或界定标准）</a:t>
            </a:r>
            <a:endParaRPr lang="zh-CN" altLang="en-US">
              <a:latin typeface="Calibri" panose="020F0502020204030204" charset="0"/>
            </a:endParaRPr>
          </a:p>
          <a:p>
            <a:r>
              <a:rPr lang="zh-CN" altLang="en-US">
                <a:latin typeface="Calibri" panose="020F0502020204030204" charset="0"/>
              </a:rPr>
              <a:t>③长期资产的进项税额抵扣办法</a:t>
            </a:r>
            <a:endParaRPr lang="zh-CN" altLang="en-US">
              <a:latin typeface="Calibri" panose="020F0502020204030204" charset="0"/>
            </a:endParaRPr>
          </a:p>
          <a:p>
            <a:r>
              <a:rPr lang="zh-CN" altLang="en-US">
                <a:latin typeface="Calibri" panose="020F0502020204030204" charset="0"/>
              </a:rPr>
              <a:t>④预缴税款的各项管理办法</a:t>
            </a:r>
            <a:endParaRPr lang="zh-CN" altLang="en-US">
              <a:latin typeface="Calibri" panose="020F0502020204030204" charset="0"/>
            </a:endParaRPr>
          </a:p>
          <a:p>
            <a:r>
              <a:rPr lang="zh-CN" altLang="en-US">
                <a:latin typeface="Calibri" panose="020F0502020204030204" charset="0"/>
              </a:rPr>
              <a:t>⑤出口货物或跨境服务的管理办法</a:t>
            </a:r>
            <a:endParaRPr lang="zh-CN" altLang="en-US">
              <a:latin typeface="Calibri" panose="020F0502020204030204" charset="0"/>
            </a:endParaRPr>
          </a:p>
          <a:p>
            <a:r>
              <a:rPr lang="zh-CN" altLang="en-US">
                <a:latin typeface="Calibri" panose="020F0502020204030204" charset="0"/>
              </a:rPr>
              <a:t>（</a:t>
            </a:r>
            <a:r>
              <a:rPr lang="en-US" altLang="zh-CN">
                <a:latin typeface="Calibri" panose="020F0502020204030204" charset="0"/>
              </a:rPr>
              <a:t>4</a:t>
            </a:r>
            <a:r>
              <a:rPr lang="zh-CN" altLang="en-US">
                <a:latin typeface="Calibri" panose="020F0502020204030204" charset="0"/>
              </a:rPr>
              <a:t>）过渡性政策</a:t>
            </a:r>
            <a:endParaRPr lang="zh-CN" altLang="en-US">
              <a:latin typeface="Calibri" panose="020F0502020204030204" charset="0"/>
            </a:endParaRPr>
          </a:p>
          <a:p>
            <a:r>
              <a:rPr lang="zh-CN" altLang="en-US">
                <a:latin typeface="Calibri" panose="020F0502020204030204" charset="0"/>
              </a:rPr>
              <a:t>失效、延续、保留</a:t>
            </a:r>
            <a:r>
              <a:rPr lang="en-US" altLang="zh-CN">
                <a:latin typeface="Calibri" panose="020F0502020204030204" charset="0"/>
              </a:rPr>
              <a:t>......</a:t>
            </a:r>
            <a:endParaRPr lang="en-US" altLang="zh-CN">
              <a:latin typeface="Calibri" panose="020F050202020403020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增值税法及实施条例主要变化</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sz="2000">
                <a:solidFill>
                  <a:srgbClr val="FF0000"/>
                </a:solidFill>
              </a:rPr>
              <a:t>二</a:t>
            </a:r>
            <a:r>
              <a:rPr lang="en-US" altLang="zh-CN" sz="2000">
                <a:solidFill>
                  <a:srgbClr val="FF0000"/>
                </a:solidFill>
              </a:rPr>
              <a:t>.</a:t>
            </a:r>
            <a:r>
              <a:rPr lang="zh-CN" altLang="en-US" sz="2000">
                <a:solidFill>
                  <a:srgbClr val="FF0000"/>
                </a:solidFill>
              </a:rPr>
              <a:t>增值税法及实施条例（征求意见）的主要变化</a:t>
            </a:r>
            <a:endParaRPr lang="zh-CN" altLang="en-US" sz="2000">
              <a:solidFill>
                <a:srgbClr val="FF0000"/>
              </a:solidFill>
            </a:endParaRPr>
          </a:p>
          <a:p>
            <a:r>
              <a:rPr lang="en-US" altLang="zh-CN" sz="2000">
                <a:solidFill>
                  <a:schemeClr val="accent1"/>
                </a:solidFill>
              </a:rPr>
              <a:t>.</a:t>
            </a:r>
            <a:r>
              <a:rPr lang="zh-CN" altLang="en-US" sz="2000">
                <a:solidFill>
                  <a:schemeClr val="accent1"/>
                </a:solidFill>
              </a:rPr>
              <a:t>（一）应税劳务（加工、修理修配）</a:t>
            </a:r>
            <a:endParaRPr lang="zh-CN" altLang="en-US" sz="2000">
              <a:solidFill>
                <a:schemeClr val="accent1"/>
              </a:solidFill>
            </a:endParaRPr>
          </a:p>
          <a:p>
            <a:r>
              <a:rPr lang="zh-CN" altLang="en-US" sz="2000"/>
              <a:t>1.并入</a:t>
            </a:r>
            <a:r>
              <a:rPr lang="en-US" altLang="zh-CN" sz="2000"/>
              <a:t>“</a:t>
            </a:r>
            <a:r>
              <a:rPr lang="zh-CN" altLang="en-US" sz="2000"/>
              <a:t>服务</a:t>
            </a:r>
            <a:r>
              <a:rPr lang="en-US" altLang="zh-CN" sz="2000"/>
              <a:t>”</a:t>
            </a:r>
            <a:r>
              <a:rPr lang="zh-CN" altLang="en-US" sz="2000"/>
              <a:t>：具体范围，由国务院</a:t>
            </a:r>
            <a:r>
              <a:rPr lang="en-US" altLang="zh-CN" sz="2000"/>
              <a:t> </a:t>
            </a:r>
            <a:r>
              <a:rPr lang="zh-CN" altLang="en-US" sz="2000"/>
              <a:t>财政、税务主管部门确定</a:t>
            </a:r>
            <a:endParaRPr lang="zh-CN" altLang="en-US" sz="2000"/>
          </a:p>
          <a:p>
            <a:r>
              <a:rPr lang="en-US" altLang="zh-CN" sz="2000"/>
              <a:t>2.</a:t>
            </a:r>
            <a:r>
              <a:rPr lang="zh-CN" altLang="en-US" sz="2000"/>
              <a:t>税率：平移（征收率统一</a:t>
            </a:r>
            <a:r>
              <a:rPr lang="en-US" altLang="zh-CN" sz="2000"/>
              <a:t>3%</a:t>
            </a:r>
            <a:r>
              <a:rPr lang="zh-CN" altLang="en-US" sz="2000"/>
              <a:t>，可能有过渡期）</a:t>
            </a:r>
            <a:endParaRPr lang="zh-CN" altLang="en-US" sz="2000"/>
          </a:p>
          <a:p>
            <a:r>
              <a:rPr lang="zh-CN" altLang="en-US" sz="2000">
                <a:solidFill>
                  <a:schemeClr val="accent1"/>
                </a:solidFill>
              </a:rPr>
              <a:t>（二）视同销售（应税交易）</a:t>
            </a:r>
            <a:endParaRPr lang="zh-CN" altLang="en-US" sz="2000">
              <a:solidFill>
                <a:schemeClr val="accent1"/>
              </a:solidFill>
            </a:endParaRPr>
          </a:p>
          <a:p>
            <a:endParaRPr lang="zh-CN" altLang="en-US">
              <a:solidFill>
                <a:srgbClr val="FF0000"/>
              </a:solidFill>
            </a:endParaRPr>
          </a:p>
          <a:p>
            <a:endParaRPr lang="en-US" altLang="zh-CN"/>
          </a:p>
        </p:txBody>
      </p:sp>
      <p:graphicFrame>
        <p:nvGraphicFramePr>
          <p:cNvPr id="4" name="表格 3"/>
          <p:cNvGraphicFramePr/>
          <p:nvPr>
            <p:custDataLst>
              <p:tags r:id="rId1"/>
            </p:custDataLst>
          </p:nvPr>
        </p:nvGraphicFramePr>
        <p:xfrm>
          <a:off x="651510" y="2734310"/>
          <a:ext cx="11219815" cy="3887470"/>
        </p:xfrm>
        <a:graphic>
          <a:graphicData uri="http://schemas.openxmlformats.org/drawingml/2006/table">
            <a:tbl>
              <a:tblPr firstRow="1" bandRow="1">
                <a:tableStyleId>{5C22544A-7EE6-4342-B048-85BDC9FD1C3A}</a:tableStyleId>
              </a:tblPr>
              <a:tblGrid>
                <a:gridCol w="2927350"/>
                <a:gridCol w="8292465"/>
              </a:tblGrid>
              <a:tr h="203835">
                <a:tc>
                  <a:txBody>
                    <a:bodyPr/>
                    <a:p>
                      <a:pPr>
                        <a:buNone/>
                      </a:pPr>
                      <a:r>
                        <a:rPr lang="zh-CN" altLang="en-US" sz="1800">
                          <a:ea typeface="华文中宋" panose="02010600040101010101" pitchFamily="2" charset="-122"/>
                          <a:sym typeface="+mn-ea"/>
                        </a:rPr>
                        <a:t>增值税法</a:t>
                      </a:r>
                      <a:endParaRPr lang="zh-CN" altLang="en-US"/>
                    </a:p>
                  </a:txBody>
                  <a:tcPr/>
                </a:tc>
                <a:tc>
                  <a:txBody>
                    <a:bodyPr/>
                    <a:p>
                      <a:pPr>
                        <a:buNone/>
                      </a:pPr>
                      <a:r>
                        <a:rPr lang="zh-CN" altLang="en-US" sz="1800">
                          <a:ea typeface="华文中宋" panose="02010600040101010101" pitchFamily="2" charset="-122"/>
                          <a:sym typeface="+mn-ea"/>
                        </a:rPr>
                        <a:t>增值税暂行条例（</a:t>
                      </a:r>
                      <a:r>
                        <a:rPr lang="en-US" altLang="zh-CN" sz="1800">
                          <a:ea typeface="华文中宋" panose="02010600040101010101" pitchFamily="2" charset="-122"/>
                          <a:sym typeface="+mn-ea"/>
                        </a:rPr>
                        <a:t>2017</a:t>
                      </a:r>
                      <a:r>
                        <a:rPr lang="zh-CN" altLang="en-US" sz="1800">
                          <a:ea typeface="华文中宋" panose="02010600040101010101" pitchFamily="2" charset="-122"/>
                          <a:sym typeface="+mn-ea"/>
                        </a:rPr>
                        <a:t>）或</a:t>
                      </a:r>
                      <a:r>
                        <a:rPr lang="en-US" altLang="zh-CN" sz="1800">
                          <a:ea typeface="华文中宋" panose="02010600040101010101" pitchFamily="2" charset="-122"/>
                          <a:sym typeface="+mn-ea"/>
                        </a:rPr>
                        <a:t>36</a:t>
                      </a:r>
                      <a:r>
                        <a:rPr lang="zh-CN" altLang="en-US" sz="1800">
                          <a:ea typeface="华文中宋" panose="02010600040101010101" pitchFamily="2" charset="-122"/>
                          <a:sym typeface="+mn-ea"/>
                        </a:rPr>
                        <a:t>号公告</a:t>
                      </a:r>
                      <a:endParaRPr lang="zh-CN" altLang="en-US" sz="1800">
                        <a:ea typeface="华文中宋" panose="02010600040101010101" pitchFamily="2" charset="-122"/>
                        <a:sym typeface="+mn-ea"/>
                      </a:endParaRPr>
                    </a:p>
                  </a:txBody>
                  <a:tcPr/>
                </a:tc>
              </a:tr>
              <a:tr h="3521710">
                <a:tc>
                  <a:txBody>
                    <a:bodyPr/>
                    <a:p>
                      <a:pPr>
                        <a:buNone/>
                      </a:pPr>
                      <a:r>
                        <a:rPr lang="zh-CN" altLang="en-US" sz="1800" b="1">
                          <a:solidFill>
                            <a:schemeClr val="tx1"/>
                          </a:solidFill>
                          <a:ea typeface="华文中宋" panose="02010600040101010101" pitchFamily="2" charset="-122"/>
                          <a:sym typeface="+mn-ea"/>
                        </a:rPr>
                        <a:t>第五条</a:t>
                      </a:r>
                      <a:r>
                        <a:rPr lang="en-US" altLang="zh-CN" sz="1800" b="1">
                          <a:solidFill>
                            <a:schemeClr val="tx1"/>
                          </a:solidFill>
                          <a:ea typeface="华文中宋" panose="02010600040101010101" pitchFamily="2" charset="-122"/>
                          <a:sym typeface="+mn-ea"/>
                        </a:rPr>
                        <a:t> </a:t>
                      </a:r>
                      <a:r>
                        <a:rPr lang="zh-CN" altLang="en-US" sz="1800" b="1">
                          <a:solidFill>
                            <a:schemeClr val="tx1"/>
                          </a:solidFill>
                          <a:ea typeface="华文中宋" panose="02010600040101010101" pitchFamily="2" charset="-122"/>
                          <a:sym typeface="+mn-ea"/>
                        </a:rPr>
                        <a:t>有下列情形之一的，</a:t>
                      </a:r>
                      <a:r>
                        <a:rPr lang="zh-CN" altLang="en-US" sz="1800" b="1">
                          <a:solidFill>
                            <a:srgbClr val="FF0000"/>
                          </a:solidFill>
                          <a:ea typeface="华文中宋" panose="02010600040101010101" pitchFamily="2" charset="-122"/>
                          <a:sym typeface="+mn-ea"/>
                        </a:rPr>
                        <a:t>视同应税交易</a:t>
                      </a:r>
                      <a:r>
                        <a:rPr lang="zh-CN" altLang="en-US" sz="1800" b="1">
                          <a:solidFill>
                            <a:schemeClr val="tx1"/>
                          </a:solidFill>
                          <a:ea typeface="华文中宋" panose="02010600040101010101" pitchFamily="2" charset="-122"/>
                          <a:sym typeface="+mn-ea"/>
                        </a:rPr>
                        <a:t>，应当依照本法规定缴纳增值税：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（一）单位和个体工商户将自产或者委托加工的货物用于集体福利或者个人消费；</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（二）单位和个体工商户</a:t>
                      </a:r>
                      <a:r>
                        <a:rPr lang="zh-CN" altLang="en-US" sz="1800" b="1">
                          <a:solidFill>
                            <a:srgbClr val="FF0000"/>
                          </a:solidFill>
                          <a:ea typeface="华文中宋" panose="02010600040101010101" pitchFamily="2" charset="-122"/>
                          <a:sym typeface="+mn-ea"/>
                        </a:rPr>
                        <a:t>无偿转让</a:t>
                      </a:r>
                      <a:r>
                        <a:rPr lang="zh-CN" altLang="en-US" sz="1800" b="1">
                          <a:solidFill>
                            <a:schemeClr val="tx1"/>
                          </a:solidFill>
                          <a:ea typeface="华文中宋" panose="02010600040101010101" pitchFamily="2" charset="-122"/>
                          <a:sym typeface="+mn-ea"/>
                        </a:rPr>
                        <a:t>货物；</a:t>
                      </a:r>
                      <a:endParaRPr lang="zh-CN" altLang="en-US" sz="1800" b="1">
                        <a:solidFill>
                          <a:schemeClr val="tx1"/>
                        </a:solidFill>
                        <a:ea typeface="华文中宋" panose="02010600040101010101" pitchFamily="2" charset="-122"/>
                      </a:endParaRPr>
                    </a:p>
                    <a:p>
                      <a:pPr>
                        <a:buNone/>
                      </a:pPr>
                      <a:r>
                        <a:rPr lang="zh-CN" altLang="en-US" sz="1800" b="1">
                          <a:solidFill>
                            <a:srgbClr val="FF0000"/>
                          </a:solidFill>
                          <a:ea typeface="华文中宋" panose="02010600040101010101" pitchFamily="2" charset="-122"/>
                          <a:sym typeface="+mn-ea"/>
                        </a:rPr>
                        <a:t>（三）单位和个人</a:t>
                      </a:r>
                      <a:r>
                        <a:rPr lang="zh-CN" altLang="en-US" sz="1800" b="1">
                          <a:solidFill>
                            <a:schemeClr val="tx1"/>
                          </a:solidFill>
                          <a:ea typeface="华文中宋" panose="02010600040101010101" pitchFamily="2" charset="-122"/>
                          <a:sym typeface="+mn-ea"/>
                        </a:rPr>
                        <a:t>无偿转让无形资产、不动产或者</a:t>
                      </a:r>
                      <a:r>
                        <a:rPr lang="zh-CN" altLang="en-US" sz="1800" b="1">
                          <a:solidFill>
                            <a:srgbClr val="FF0000"/>
                          </a:solidFill>
                          <a:ea typeface="华文中宋" panose="02010600040101010101" pitchFamily="2" charset="-122"/>
                          <a:sym typeface="+mn-ea"/>
                        </a:rPr>
                        <a:t>金融商品。</a:t>
                      </a:r>
                      <a:endParaRPr lang="zh-CN" altLang="en-US"/>
                    </a:p>
                  </a:txBody>
                  <a:tcPr/>
                </a:tc>
                <a:tc>
                  <a:txBody>
                    <a:bodyPr/>
                    <a:p>
                      <a:pPr>
                        <a:buNone/>
                      </a:pPr>
                      <a:r>
                        <a:rPr lang="zh-CN" altLang="en-US" sz="1600" b="1">
                          <a:ea typeface="华文中宋" panose="02010600040101010101" pitchFamily="2" charset="-122"/>
                        </a:rPr>
                        <a:t>（一）</a:t>
                      </a:r>
                      <a:r>
                        <a:rPr lang="zh-CN" altLang="en-US" sz="1600" b="1">
                          <a:ea typeface="华文中宋" panose="02010600040101010101" pitchFamily="2" charset="-122"/>
                          <a:sym typeface="+mn-ea"/>
                        </a:rPr>
                        <a:t>将货物交付其他单位或者个人代销；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（二）销售代销货物；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（三）设有两个以上机构并实行统一核算的纳税人，将货物从一个机构移送其他机构用于销售，但相关机构设在同一县（市）的除外；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（四）将自产或者委托加工的货物用于非增值税应税项目；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（五）将自产、委托加工的货物用于集体福利或者个人消费；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（六）将自产、委托加工或者购进的货物作为投资，提供给其他单位或者个体工商户；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（七）将自产、委托加工或者购进的货物分配给股东或者投资者；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（八）将自产、委托加工或者购进的货物无偿赠送其他单位或者个人。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（一）单位或者个体工商户向其他单位或者个人无偿提供服务，但用于公益事业或者以社会公众为对象的除外。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（二）单位或者个人向其他单位或者个人无偿转让无形资产或者不动产，但用于公益事业或者以社会公众为对象的除外。 </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（三）财政部和国家税务总局规定的其他情形。</a:t>
                      </a:r>
                      <a:endParaRPr lang="zh-CN" altLang="en-US" sz="1600"/>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rPr>
              <a:t>②其他生产和经营单位</a:t>
            </a:r>
            <a:endParaRPr lang="zh-CN" altLang="en-US">
              <a:latin typeface="Calibri" panose="020F0502020204030204" charset="0"/>
            </a:endParaRPr>
          </a:p>
          <a:p>
            <a:r>
              <a:rPr lang="en-US" altLang="zh-CN">
                <a:latin typeface="Calibri" panose="020F0502020204030204" charset="0"/>
              </a:rPr>
              <a:t>A.</a:t>
            </a:r>
            <a:r>
              <a:rPr lang="zh-CN" altLang="en-US">
                <a:latin typeface="Calibri" panose="020F0502020204030204" charset="0"/>
              </a:rPr>
              <a:t>标准</a:t>
            </a:r>
            <a:r>
              <a:rPr lang="zh-CN" altLang="en-US">
                <a:latin typeface="Calibri" panose="020F0502020204030204" charset="0"/>
              </a:rPr>
              <a:t>黄金</a:t>
            </a:r>
            <a:endParaRPr lang="zh-CN" altLang="en-US">
              <a:latin typeface="Calibri" panose="020F0502020204030204" charset="0"/>
            </a:endParaRPr>
          </a:p>
          <a:p>
            <a:r>
              <a:rPr lang="zh-CN" altLang="en-US">
                <a:latin typeface="Calibri" panose="020F0502020204030204" charset="0"/>
              </a:rPr>
              <a:t>纳税人不通过交易所销售标准黄金，应按照现行规定</a:t>
            </a:r>
            <a:r>
              <a:rPr lang="zh-CN" altLang="en-US">
                <a:solidFill>
                  <a:srgbClr val="FF0000"/>
                </a:solidFill>
                <a:latin typeface="Calibri" panose="020F0502020204030204" charset="0"/>
              </a:rPr>
              <a:t>缴纳</a:t>
            </a:r>
            <a:r>
              <a:rPr lang="zh-CN" altLang="en-US">
                <a:latin typeface="Calibri" panose="020F0502020204030204" charset="0"/>
              </a:rPr>
              <a:t>增值税</a:t>
            </a:r>
            <a:endParaRPr lang="zh-CN" altLang="en-US">
              <a:latin typeface="Calibri" panose="020F0502020204030204" charset="0"/>
            </a:endParaRPr>
          </a:p>
          <a:p>
            <a:r>
              <a:rPr lang="zh-CN" altLang="en-US">
                <a:latin typeface="Calibri" panose="020F0502020204030204" charset="0"/>
              </a:rPr>
              <a:t>按</a:t>
            </a:r>
            <a:r>
              <a:rPr lang="en-US" altLang="zh-CN">
                <a:latin typeface="Calibri" panose="020F0502020204030204" charset="0"/>
              </a:rPr>
              <a:t>“</a:t>
            </a:r>
            <a:r>
              <a:rPr lang="zh-CN" altLang="en-US">
                <a:latin typeface="Calibri" panose="020F0502020204030204" charset="0"/>
              </a:rPr>
              <a:t>其他黄金</a:t>
            </a:r>
            <a:r>
              <a:rPr lang="en-US" altLang="zh-CN">
                <a:latin typeface="Calibri" panose="020F0502020204030204" charset="0"/>
              </a:rPr>
              <a:t>”</a:t>
            </a:r>
            <a:r>
              <a:rPr lang="zh-CN" altLang="en-US">
                <a:latin typeface="Calibri" panose="020F0502020204030204" charset="0"/>
              </a:rPr>
              <a:t>（</a:t>
            </a:r>
            <a:r>
              <a:rPr lang="en-US" altLang="zh-CN">
                <a:solidFill>
                  <a:srgbClr val="FF0000"/>
                </a:solidFill>
                <a:latin typeface="Calibri" panose="020F0502020204030204" charset="0"/>
              </a:rPr>
              <a:t>102</a:t>
            </a:r>
            <a:r>
              <a:rPr lang="zh-CN" altLang="en-US">
                <a:latin typeface="Calibri" panose="020F0502020204030204" charset="0"/>
              </a:rPr>
              <a:t>）开具发票</a:t>
            </a:r>
            <a:endParaRPr lang="zh-CN" altLang="en-US">
              <a:latin typeface="Calibri" panose="020F0502020204030204" charset="0"/>
            </a:endParaRPr>
          </a:p>
          <a:p>
            <a:r>
              <a:rPr lang="en-US" altLang="zh-CN">
                <a:latin typeface="Calibri" panose="020F0502020204030204" charset="0"/>
              </a:rPr>
              <a:t>B.</a:t>
            </a:r>
            <a:r>
              <a:rPr lang="zh-CN" altLang="en-US">
                <a:latin typeface="Calibri" panose="020F0502020204030204" charset="0"/>
              </a:rPr>
              <a:t>非标准</a:t>
            </a:r>
            <a:r>
              <a:rPr lang="zh-CN" altLang="en-US">
                <a:latin typeface="Calibri" panose="020F0502020204030204" charset="0"/>
              </a:rPr>
              <a:t>黄金</a:t>
            </a:r>
            <a:endParaRPr lang="zh-CN" altLang="en-US">
              <a:latin typeface="Calibri" panose="020F0502020204030204" charset="0"/>
            </a:endParaRPr>
          </a:p>
          <a:p>
            <a:r>
              <a:rPr lang="zh-CN" altLang="en-US">
                <a:latin typeface="Calibri" panose="020F0502020204030204" charset="0"/>
              </a:rPr>
              <a:t>黄金生产和经营单位销售黄金和黄金矿砂（含伴生金）</a:t>
            </a:r>
            <a:r>
              <a:rPr lang="zh-CN" altLang="en-US">
                <a:solidFill>
                  <a:srgbClr val="FF0000"/>
                </a:solidFill>
                <a:latin typeface="Calibri" panose="020F0502020204030204" charset="0"/>
              </a:rPr>
              <a:t>免征</a:t>
            </a:r>
            <a:r>
              <a:rPr lang="zh-CN" altLang="en-US">
                <a:latin typeface="Calibri" panose="020F0502020204030204" charset="0"/>
              </a:rPr>
              <a:t>增值税</a:t>
            </a:r>
            <a:endParaRPr lang="zh-CN" altLang="en-US">
              <a:latin typeface="Calibri" panose="020F0502020204030204" charset="0"/>
            </a:endParaRPr>
          </a:p>
          <a:p>
            <a:r>
              <a:rPr lang="zh-CN" altLang="en-US">
                <a:latin typeface="Calibri" panose="020F0502020204030204" charset="0"/>
              </a:rPr>
              <a:t>按</a:t>
            </a:r>
            <a:r>
              <a:rPr lang="en-US" altLang="zh-CN">
                <a:latin typeface="Calibri" panose="020F0502020204030204" charset="0"/>
              </a:rPr>
              <a:t>“</a:t>
            </a:r>
            <a:r>
              <a:rPr lang="zh-CN" altLang="en-US">
                <a:latin typeface="Calibri" panose="020F0502020204030204" charset="0"/>
              </a:rPr>
              <a:t>黄金</a:t>
            </a:r>
            <a:r>
              <a:rPr lang="en-US" altLang="zh-CN">
                <a:latin typeface="Calibri" panose="020F0502020204030204" charset="0"/>
              </a:rPr>
              <a:t>”</a:t>
            </a:r>
            <a:r>
              <a:rPr lang="zh-CN" altLang="en-US">
                <a:latin typeface="Calibri" panose="020F0502020204030204" charset="0"/>
              </a:rPr>
              <a:t>（</a:t>
            </a:r>
            <a:r>
              <a:rPr lang="en-US" altLang="zh-CN">
                <a:solidFill>
                  <a:srgbClr val="FF0000"/>
                </a:solidFill>
                <a:latin typeface="Calibri" panose="020F0502020204030204" charset="0"/>
              </a:rPr>
              <a:t>100</a:t>
            </a:r>
            <a:r>
              <a:rPr lang="zh-CN" altLang="en-US">
                <a:latin typeface="Calibri" panose="020F0502020204030204" charset="0"/>
              </a:rPr>
              <a:t>）、“</a:t>
            </a:r>
            <a:r>
              <a:rPr lang="zh-CN" altLang="en-US">
                <a:latin typeface="Calibri" panose="020F0502020204030204" charset="0"/>
                <a:sym typeface="+mn-ea"/>
              </a:rPr>
              <a:t>黄金矿砂（含伴生金）”（</a:t>
            </a:r>
            <a:r>
              <a:rPr lang="zh-CN" altLang="en-US">
                <a:solidFill>
                  <a:srgbClr val="FF0000"/>
                </a:solidFill>
                <a:latin typeface="Calibri" panose="020F0502020204030204" charset="0"/>
                <a:sym typeface="+mn-ea"/>
              </a:rPr>
              <a:t>101</a:t>
            </a:r>
            <a:r>
              <a:rPr lang="zh-CN" altLang="en-US">
                <a:latin typeface="Calibri" panose="020F0502020204030204" charset="0"/>
                <a:sym typeface="+mn-ea"/>
              </a:rPr>
              <a:t>）或</a:t>
            </a:r>
            <a:r>
              <a:rPr lang="zh-CN" altLang="en-US">
                <a:latin typeface="Calibri" panose="020F0502020204030204" charset="0"/>
                <a:sym typeface="+mn-ea"/>
              </a:rPr>
              <a:t>“其他黄金</a:t>
            </a:r>
            <a:r>
              <a:rPr lang="en-US" altLang="zh-CN">
                <a:latin typeface="Calibri" panose="020F0502020204030204" charset="0"/>
                <a:sym typeface="+mn-ea"/>
              </a:rPr>
              <a:t>”</a:t>
            </a:r>
            <a:r>
              <a:rPr lang="zh-CN" altLang="en-US">
                <a:latin typeface="Calibri" panose="020F0502020204030204" charset="0"/>
                <a:sym typeface="+mn-ea"/>
              </a:rPr>
              <a:t>（</a:t>
            </a:r>
            <a:r>
              <a:rPr lang="en-US" altLang="zh-CN">
                <a:solidFill>
                  <a:srgbClr val="FF0000"/>
                </a:solidFill>
                <a:latin typeface="Calibri" panose="020F0502020204030204" charset="0"/>
                <a:sym typeface="+mn-ea"/>
              </a:rPr>
              <a:t>102</a:t>
            </a:r>
            <a:r>
              <a:rPr lang="zh-CN" altLang="en-US">
                <a:latin typeface="Calibri" panose="020F0502020204030204" charset="0"/>
                <a:sym typeface="+mn-ea"/>
              </a:rPr>
              <a:t>）开具发票</a:t>
            </a:r>
            <a:endParaRPr lang="zh-CN" altLang="en-US">
              <a:latin typeface="Calibri" panose="020F0502020204030204" charset="0"/>
            </a:endParaRPr>
          </a:p>
          <a:p>
            <a:r>
              <a:rPr lang="zh-CN" altLang="en-US">
                <a:latin typeface="Calibri" panose="020F0502020204030204" charset="0"/>
              </a:rPr>
              <a:t>进口黄金（含标准黄金）和黄金矿砂</a:t>
            </a:r>
            <a:r>
              <a:rPr lang="zh-CN" altLang="en-US">
                <a:solidFill>
                  <a:srgbClr val="FF0000"/>
                </a:solidFill>
                <a:latin typeface="Calibri" panose="020F0502020204030204" charset="0"/>
              </a:rPr>
              <a:t>免征</a:t>
            </a:r>
            <a:r>
              <a:rPr lang="zh-CN" altLang="en-US">
                <a:latin typeface="Calibri" panose="020F0502020204030204" charset="0"/>
              </a:rPr>
              <a:t>进口环节增值税</a:t>
            </a:r>
            <a:r>
              <a:rPr lang="en-US" altLang="zh-CN">
                <a:latin typeface="Calibri" panose="020F0502020204030204" charset="0"/>
              </a:rPr>
              <a:t> </a:t>
            </a:r>
            <a:endParaRPr lang="zh-CN" altLang="en-US">
              <a:latin typeface="Calibri" panose="020F0502020204030204" charset="0"/>
            </a:endParaRPr>
          </a:p>
          <a:p>
            <a:endParaRPr lang="zh-CN" altLang="en-US">
              <a:latin typeface="Calibri" panose="020F0502020204030204"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增值税法及实施条例主要变化</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sz="2000">
                <a:solidFill>
                  <a:schemeClr val="accent1"/>
                </a:solidFill>
              </a:rPr>
              <a:t>（三）境内交易行为的认定</a:t>
            </a:r>
            <a:endParaRPr lang="zh-CN" altLang="en-US" sz="2000">
              <a:solidFill>
                <a:schemeClr val="accent1"/>
              </a:solidFill>
            </a:endParaRPr>
          </a:p>
          <a:p>
            <a:endParaRPr lang="zh-CN" altLang="en-US" sz="2000">
              <a:solidFill>
                <a:schemeClr val="accent1"/>
              </a:solidFill>
            </a:endParaRPr>
          </a:p>
          <a:p>
            <a:endParaRPr lang="zh-CN" altLang="en-US">
              <a:solidFill>
                <a:srgbClr val="FF0000"/>
              </a:solidFill>
            </a:endParaRPr>
          </a:p>
          <a:p>
            <a:endParaRPr lang="en-US" altLang="zh-CN"/>
          </a:p>
        </p:txBody>
      </p:sp>
      <p:graphicFrame>
        <p:nvGraphicFramePr>
          <p:cNvPr id="5" name="表格 4"/>
          <p:cNvGraphicFramePr/>
          <p:nvPr/>
        </p:nvGraphicFramePr>
        <p:xfrm>
          <a:off x="754380" y="1190625"/>
          <a:ext cx="10646410" cy="4968240"/>
        </p:xfrm>
        <a:graphic>
          <a:graphicData uri="http://schemas.openxmlformats.org/drawingml/2006/table">
            <a:tbl>
              <a:tblPr firstRow="1" bandRow="1">
                <a:tableStyleId>{5C22544A-7EE6-4342-B048-85BDC9FD1C3A}</a:tableStyleId>
              </a:tblPr>
              <a:tblGrid>
                <a:gridCol w="5323205"/>
                <a:gridCol w="5323205"/>
              </a:tblGrid>
              <a:tr h="396240">
                <a:tc>
                  <a:txBody>
                    <a:bodyPr/>
                    <a:p>
                      <a:pPr>
                        <a:buNone/>
                      </a:pPr>
                      <a:r>
                        <a:rPr lang="zh-CN" altLang="en-US" sz="1800">
                          <a:sym typeface="+mn-ea"/>
                        </a:rPr>
                        <a:t>增值税法及实施条例（征求意见稿）</a:t>
                      </a:r>
                      <a:endParaRPr lang="zh-CN" altLang="en-US"/>
                    </a:p>
                  </a:txBody>
                  <a:tcPr/>
                </a:tc>
                <a:tc>
                  <a:txBody>
                    <a:bodyPr/>
                    <a:p>
                      <a:pPr>
                        <a:buNone/>
                      </a:pPr>
                      <a:r>
                        <a:rPr lang="zh-CN" altLang="en-US" sz="1800">
                          <a:sym typeface="+mn-ea"/>
                        </a:rPr>
                        <a:t>增值税暂行条例、实施细则及其他</a:t>
                      </a:r>
                      <a:endParaRPr lang="zh-CN" altLang="en-US"/>
                    </a:p>
                  </a:txBody>
                  <a:tcPr/>
                </a:tc>
              </a:tr>
              <a:tr h="396240">
                <a:tc>
                  <a:txBody>
                    <a:bodyPr/>
                    <a:p>
                      <a:pPr>
                        <a:buNone/>
                      </a:pPr>
                      <a:r>
                        <a:rPr lang="zh-CN" altLang="en-US" sz="1800" b="1">
                          <a:ea typeface="华文中宋" panose="02010600040101010101" pitchFamily="2" charset="-122"/>
                          <a:sym typeface="+mn-ea"/>
                        </a:rPr>
                        <a:t>第四条 在境内发生应税交易,是指下列情形:</a:t>
                      </a:r>
                      <a:endParaRPr lang="zh-CN" altLang="en-US" sz="1800" b="1">
                        <a:solidFill>
                          <a:srgbClr val="FF0000"/>
                        </a:solidFill>
                        <a:ea typeface="华文中宋" panose="02010600040101010101" pitchFamily="2" charset="-122"/>
                      </a:endParaRPr>
                    </a:p>
                    <a:p>
                      <a:pPr>
                        <a:buNone/>
                      </a:pPr>
                      <a:r>
                        <a:rPr lang="zh-CN" altLang="en-US" sz="1800" b="1">
                          <a:ea typeface="华文中宋" panose="02010600040101010101" pitchFamily="2" charset="-122"/>
                          <a:sym typeface="+mn-ea"/>
                        </a:rPr>
                        <a:t> (一)销售货物的,货物的起运地或者所在地在境内;</a:t>
                      </a:r>
                      <a:endParaRPr lang="zh-CN" altLang="en-US" sz="1800" b="1">
                        <a:ea typeface="华文中宋" panose="02010600040101010101" pitchFamily="2" charset="-122"/>
                      </a:endParaRPr>
                    </a:p>
                    <a:p>
                      <a:pPr>
                        <a:buNone/>
                      </a:pPr>
                      <a:r>
                        <a:rPr lang="zh-CN" altLang="en-US" sz="1800" b="1">
                          <a:ea typeface="华文中宋" panose="02010600040101010101" pitchFamily="2" charset="-122"/>
                          <a:sym typeface="+mn-ea"/>
                        </a:rPr>
                        <a:t> (二)销售或者租赁不动产、转让自然资源使用权的，</a:t>
                      </a: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不动产、自然资源所在地在境内;</a:t>
                      </a:r>
                      <a:endParaRPr lang="zh-CN" altLang="en-US" sz="1800" b="1">
                        <a:ea typeface="华文中宋" panose="02010600040101010101" pitchFamily="2" charset="-122"/>
                      </a:endParaRPr>
                    </a:p>
                    <a:p>
                      <a:pPr>
                        <a:buNone/>
                      </a:pPr>
                      <a:r>
                        <a:rPr lang="zh-CN" altLang="en-US" sz="1800" b="1">
                          <a:ea typeface="华文中宋" panose="02010600040101010101" pitchFamily="2" charset="-122"/>
                          <a:sym typeface="+mn-ea"/>
                        </a:rPr>
                        <a:t> (三)销售</a:t>
                      </a:r>
                      <a:r>
                        <a:rPr lang="zh-CN" altLang="en-US" sz="1800" b="1">
                          <a:solidFill>
                            <a:srgbClr val="FF0000"/>
                          </a:solidFill>
                          <a:ea typeface="华文中宋" panose="02010600040101010101" pitchFamily="2" charset="-122"/>
                          <a:sym typeface="+mn-ea"/>
                        </a:rPr>
                        <a:t>金融商品</a:t>
                      </a:r>
                      <a:r>
                        <a:rPr lang="zh-CN" altLang="en-US" sz="1800" b="1">
                          <a:ea typeface="华文中宋" panose="02010600040101010101" pitchFamily="2" charset="-122"/>
                          <a:sym typeface="+mn-ea"/>
                        </a:rPr>
                        <a:t>的,金融商品</a:t>
                      </a:r>
                      <a:r>
                        <a:rPr lang="zh-CN" altLang="en-US" sz="1800" b="1">
                          <a:solidFill>
                            <a:srgbClr val="FF0000"/>
                          </a:solidFill>
                          <a:ea typeface="华文中宋" panose="02010600040101010101" pitchFamily="2" charset="-122"/>
                          <a:sym typeface="+mn-ea"/>
                        </a:rPr>
                        <a:t>在境内发行</a:t>
                      </a:r>
                      <a:r>
                        <a:rPr lang="zh-CN" altLang="en-US" sz="1800" b="1">
                          <a:ea typeface="华文中宋" panose="02010600040101010101" pitchFamily="2" charset="-122"/>
                          <a:sym typeface="+mn-ea"/>
                        </a:rPr>
                        <a:t>,或者</a:t>
                      </a:r>
                      <a:r>
                        <a:rPr lang="zh-CN" altLang="en-US" sz="1800" b="1">
                          <a:solidFill>
                            <a:srgbClr val="FF0000"/>
                          </a:solidFill>
                          <a:ea typeface="华文中宋" panose="02010600040101010101" pitchFamily="2" charset="-122"/>
                          <a:sym typeface="+mn-ea"/>
                        </a:rPr>
                        <a:t>销售方为境内</a:t>
                      </a:r>
                      <a:r>
                        <a:rPr lang="zh-CN" altLang="en-US" sz="1800" b="1">
                          <a:ea typeface="华文中宋" panose="02010600040101010101" pitchFamily="2" charset="-122"/>
                          <a:sym typeface="+mn-ea"/>
                        </a:rPr>
                        <a:t>单位和个人;</a:t>
                      </a:r>
                      <a:endParaRPr lang="zh-CN" altLang="en-US" sz="1800" b="1">
                        <a:ea typeface="华文中宋" panose="02010600040101010101" pitchFamily="2" charset="-122"/>
                      </a:endParaRPr>
                    </a:p>
                    <a:p>
                      <a:pPr>
                        <a:buNone/>
                      </a:pPr>
                      <a:r>
                        <a:rPr lang="zh-CN" altLang="en-US" sz="1800" b="1">
                          <a:ea typeface="华文中宋" panose="02010600040101010101" pitchFamily="2" charset="-122"/>
                          <a:sym typeface="+mn-ea"/>
                        </a:rPr>
                        <a:t> (四)除本条第二项、第三项规定外,销售服务、无形资产的,服务、无形资产</a:t>
                      </a:r>
                      <a:r>
                        <a:rPr lang="zh-CN" altLang="en-US" sz="1800" b="1">
                          <a:solidFill>
                            <a:srgbClr val="FF0000"/>
                          </a:solidFill>
                          <a:ea typeface="华文中宋" panose="02010600040101010101" pitchFamily="2" charset="-122"/>
                          <a:sym typeface="+mn-ea"/>
                        </a:rPr>
                        <a:t>在境内消费</a:t>
                      </a:r>
                      <a:r>
                        <a:rPr lang="zh-CN" altLang="en-US" sz="1800" b="1">
                          <a:ea typeface="华文中宋" panose="02010600040101010101" pitchFamily="2" charset="-122"/>
                          <a:sym typeface="+mn-ea"/>
                        </a:rPr>
                        <a:t>,或者</a:t>
                      </a:r>
                      <a:r>
                        <a:rPr lang="zh-CN" altLang="en-US" sz="1800" b="1">
                          <a:solidFill>
                            <a:srgbClr val="FF0000"/>
                          </a:solidFill>
                          <a:ea typeface="华文中宋" panose="02010600040101010101" pitchFamily="2" charset="-122"/>
                          <a:sym typeface="+mn-ea"/>
                        </a:rPr>
                        <a:t>销售方为境内</a:t>
                      </a:r>
                      <a:r>
                        <a:rPr lang="zh-CN" altLang="en-US" sz="1800" b="1">
                          <a:ea typeface="华文中宋" panose="02010600040101010101" pitchFamily="2" charset="-122"/>
                          <a:sym typeface="+mn-ea"/>
                        </a:rPr>
                        <a:t>单位和个人。</a:t>
                      </a:r>
                      <a:endParaRPr lang="zh-CN" altLang="en-US" sz="1800" b="1">
                        <a:ea typeface="华文中宋" panose="02010600040101010101" pitchFamily="2" charset="-122"/>
                        <a:sym typeface="+mn-ea"/>
                      </a:endParaRPr>
                    </a:p>
                    <a:p>
                      <a:pPr>
                        <a:buNone/>
                      </a:pPr>
                      <a:r>
                        <a:rPr lang="en-US" altLang="zh-CN"/>
                        <a:t>                ——</a:t>
                      </a:r>
                      <a:r>
                        <a:rPr lang="zh-CN" altLang="en-US" b="1">
                          <a:ea typeface="华文中宋" panose="02010600040101010101" pitchFamily="2" charset="-122"/>
                        </a:rPr>
                        <a:t> 增值税法</a:t>
                      </a:r>
                      <a:endParaRPr lang="zh-CN" altLang="en-US"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（一）销售货物的起运地或者所在地在境内；</a:t>
                      </a:r>
                      <a:r>
                        <a:rPr lang="en-US" altLang="zh-CN" sz="1800" b="1">
                          <a:ea typeface="华文中宋" panose="02010600040101010101" pitchFamily="2" charset="-122"/>
                          <a:sym typeface="+mn-ea"/>
                        </a:rPr>
                        <a:t> </a:t>
                      </a:r>
                      <a:endParaRPr lang="en-US" altLang="zh-CN" sz="1800" b="1">
                        <a:ea typeface="华文中宋" panose="02010600040101010101" pitchFamily="2" charset="-122"/>
                        <a:sym typeface="+mn-ea"/>
                      </a:endParaRPr>
                    </a:p>
                    <a:p>
                      <a:pPr>
                        <a:buNone/>
                      </a:pPr>
                      <a:r>
                        <a:rPr lang="zh-CN" altLang="en-US" sz="1800" b="1">
                          <a:ea typeface="华文中宋" panose="02010600040101010101" pitchFamily="2" charset="-122"/>
                          <a:sym typeface="+mn-ea"/>
                        </a:rPr>
                        <a:t>（二）提供的应税劳务发生在境内。</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实施细则</a:t>
                      </a:r>
                      <a:r>
                        <a:rPr lang="en-US" altLang="zh-CN" sz="1800" b="1">
                          <a:ea typeface="华文中宋" panose="02010600040101010101" pitchFamily="2" charset="-122"/>
                          <a:sym typeface="+mn-ea"/>
                        </a:rPr>
                        <a:t> </a:t>
                      </a:r>
                      <a:endParaRPr lang="zh-CN" altLang="en-US" sz="1800" b="1">
                        <a:ea typeface="华文中宋" panose="02010600040101010101" pitchFamily="2" charset="-122"/>
                      </a:endParaRPr>
                    </a:p>
                    <a:p>
                      <a:pPr>
                        <a:buNone/>
                      </a:pPr>
                      <a:r>
                        <a:rPr lang="zh-CN" altLang="en-US" sz="1800" b="1">
                          <a:ea typeface="华文中宋" panose="02010600040101010101" pitchFamily="2" charset="-122"/>
                          <a:sym typeface="+mn-ea"/>
                        </a:rPr>
                        <a:t>（一）服务（租赁不动产除外）或者无形资产（自然资源使用权除外）的</a:t>
                      </a:r>
                      <a:r>
                        <a:rPr lang="zh-CN" altLang="en-US" sz="1800" b="1">
                          <a:solidFill>
                            <a:srgbClr val="FF0000"/>
                          </a:solidFill>
                          <a:ea typeface="华文中宋" panose="02010600040101010101" pitchFamily="2" charset="-122"/>
                          <a:sym typeface="+mn-ea"/>
                        </a:rPr>
                        <a:t>销售方或者购买方</a:t>
                      </a:r>
                      <a:r>
                        <a:rPr lang="zh-CN" altLang="en-US" sz="1800" b="1">
                          <a:ea typeface="华文中宋" panose="02010600040101010101" pitchFamily="2" charset="-122"/>
                          <a:sym typeface="+mn-ea"/>
                        </a:rPr>
                        <a:t>在境内；</a:t>
                      </a:r>
                      <a:endParaRPr lang="zh-CN" altLang="en-US" sz="1800" b="1">
                        <a:ea typeface="华文中宋" panose="02010600040101010101" pitchFamily="2" charset="-122"/>
                      </a:endParaRPr>
                    </a:p>
                    <a:p>
                      <a:pPr>
                        <a:buNone/>
                      </a:pPr>
                      <a:r>
                        <a:rPr lang="en-US" altLang="zh-CN" sz="1800" b="1">
                          <a:ea typeface="华文中宋" panose="02010600040101010101" pitchFamily="2" charset="-122"/>
                          <a:sym typeface="+mn-ea"/>
                        </a:rPr>
                        <a:t>......</a:t>
                      </a:r>
                      <a:endParaRPr lang="en-US" altLang="zh-CN" sz="1800" b="1">
                        <a:ea typeface="华文中宋" panose="02010600040101010101" pitchFamily="2" charset="-122"/>
                      </a:endParaRPr>
                    </a:p>
                    <a:p>
                      <a:pPr>
                        <a:buNone/>
                      </a:pPr>
                      <a:r>
                        <a:rPr lang="zh-CN" altLang="en-US" sz="1800" b="1">
                          <a:ea typeface="华文中宋" panose="02010600040101010101" pitchFamily="2" charset="-122"/>
                          <a:sym typeface="+mn-ea"/>
                        </a:rPr>
                        <a:t>下列情形不属于在境内销售服务或者无形资产：</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sym typeface="+mn-ea"/>
                        </a:rPr>
                        <a:t>（一）境外单位或者个人向境内单位或者个人销售完全在境外发生的服务。</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财税【</a:t>
                      </a:r>
                      <a:r>
                        <a:rPr lang="en-US" altLang="zh-CN" sz="1800" b="1">
                          <a:ea typeface="华文中宋" panose="02010600040101010101" pitchFamily="2" charset="-122"/>
                          <a:sym typeface="+mn-ea"/>
                        </a:rPr>
                        <a:t>2016</a:t>
                      </a:r>
                      <a:r>
                        <a:rPr lang="zh-CN" altLang="en-US" sz="1800" b="1">
                          <a:ea typeface="华文中宋" panose="02010600040101010101" pitchFamily="2" charset="-122"/>
                          <a:sym typeface="+mn-ea"/>
                        </a:rPr>
                        <a:t>】</a:t>
                      </a:r>
                      <a:r>
                        <a:rPr lang="en-US" altLang="zh-CN" sz="1800" b="1">
                          <a:ea typeface="华文中宋" panose="02010600040101010101" pitchFamily="2" charset="-122"/>
                          <a:sym typeface="+mn-ea"/>
                        </a:rPr>
                        <a:t>36</a:t>
                      </a:r>
                      <a:r>
                        <a:rPr lang="zh-CN" altLang="en-US" sz="1800" b="1">
                          <a:ea typeface="华文中宋" panose="02010600040101010101" pitchFamily="2" charset="-122"/>
                          <a:sym typeface="+mn-ea"/>
                        </a:rPr>
                        <a:t>号</a:t>
                      </a:r>
                      <a:endParaRPr lang="zh-CN" altLang="en-US"/>
                    </a:p>
                  </a:txBody>
                  <a:tcPr/>
                </a:tc>
              </a:tr>
              <a:tr h="396240">
                <a:tc>
                  <a:txBody>
                    <a:bodyPr/>
                    <a:p>
                      <a:pPr>
                        <a:buNone/>
                      </a:pPr>
                      <a:r>
                        <a:rPr lang="zh-CN" altLang="en-US" b="1">
                          <a:ea typeface="华文中宋" panose="02010600040101010101" pitchFamily="2" charset="-122"/>
                        </a:rPr>
                        <a:t>增值税法第四条第四项所称服务、无形资产在 </a:t>
                      </a:r>
                      <a:endParaRPr lang="zh-CN" altLang="en-US" b="1">
                        <a:ea typeface="华文中宋" panose="02010600040101010101" pitchFamily="2" charset="-122"/>
                      </a:endParaRPr>
                    </a:p>
                    <a:p>
                      <a:pPr>
                        <a:buNone/>
                      </a:pPr>
                      <a:r>
                        <a:rPr lang="zh-CN" altLang="en-US" b="1">
                          <a:solidFill>
                            <a:srgbClr val="FF0000"/>
                          </a:solidFill>
                          <a:ea typeface="华文中宋" panose="02010600040101010101" pitchFamily="2" charset="-122"/>
                        </a:rPr>
                        <a:t>境内消费</a:t>
                      </a:r>
                      <a:r>
                        <a:rPr lang="zh-CN" altLang="en-US" b="1">
                          <a:ea typeface="华文中宋" panose="02010600040101010101" pitchFamily="2" charset="-122"/>
                        </a:rPr>
                        <a:t>，是指下列情形： </a:t>
                      </a:r>
                      <a:endParaRPr lang="zh-CN" altLang="en-US" b="1">
                        <a:ea typeface="华文中宋" panose="02010600040101010101" pitchFamily="2" charset="-122"/>
                      </a:endParaRPr>
                    </a:p>
                    <a:p>
                      <a:pPr>
                        <a:buNone/>
                      </a:pPr>
                      <a:r>
                        <a:rPr lang="zh-CN" altLang="en-US" b="1">
                          <a:ea typeface="华文中宋" panose="02010600040101010101" pitchFamily="2" charset="-122"/>
                        </a:rPr>
                        <a:t>（一）境外单位或者个人向境内单位或者个人销售服务、无形资产，在</a:t>
                      </a:r>
                      <a:r>
                        <a:rPr lang="zh-CN" altLang="en-US" b="1">
                          <a:solidFill>
                            <a:srgbClr val="FF0000"/>
                          </a:solidFill>
                          <a:ea typeface="华文中宋" panose="02010600040101010101" pitchFamily="2" charset="-122"/>
                        </a:rPr>
                        <a:t>境外现场消费</a:t>
                      </a:r>
                      <a:r>
                        <a:rPr lang="zh-CN" altLang="en-US" b="1">
                          <a:ea typeface="华文中宋" panose="02010600040101010101" pitchFamily="2" charset="-122"/>
                        </a:rPr>
                        <a:t>的服务除外； </a:t>
                      </a:r>
                      <a:endParaRPr lang="zh-CN" altLang="en-US" b="1">
                        <a:ea typeface="华文中宋" panose="02010600040101010101" pitchFamily="2" charset="-122"/>
                      </a:endParaRPr>
                    </a:p>
                    <a:p>
                      <a:pPr>
                        <a:buNone/>
                      </a:pPr>
                      <a:r>
                        <a:rPr lang="zh-CN" altLang="en-US" b="1">
                          <a:ea typeface="华文中宋" panose="02010600040101010101" pitchFamily="2" charset="-122"/>
                        </a:rPr>
                        <a:t>（二）境外单位或者个人销售的服务、无形资产与境内的货物、不动产、自然资源</a:t>
                      </a:r>
                      <a:r>
                        <a:rPr lang="zh-CN" altLang="en-US" b="1">
                          <a:solidFill>
                            <a:srgbClr val="FF0000"/>
                          </a:solidFill>
                          <a:ea typeface="华文中宋" panose="02010600040101010101" pitchFamily="2" charset="-122"/>
                        </a:rPr>
                        <a:t>直接相关</a:t>
                      </a:r>
                      <a:r>
                        <a:rPr lang="zh-CN" altLang="en-US" b="1">
                          <a:ea typeface="华文中宋" panose="02010600040101010101" pitchFamily="2" charset="-122"/>
                        </a:rPr>
                        <a:t>； </a:t>
                      </a:r>
                      <a:endParaRPr lang="zh-CN" altLang="en-US" b="1">
                        <a:ea typeface="华文中宋" panose="02010600040101010101" pitchFamily="2" charset="-122"/>
                      </a:endParaRPr>
                    </a:p>
                    <a:p>
                      <a:pPr>
                        <a:buNone/>
                      </a:pPr>
                      <a:r>
                        <a:rPr lang="en-US" altLang="zh-CN" b="1">
                          <a:ea typeface="华文中宋" panose="02010600040101010101" pitchFamily="2" charset="-122"/>
                        </a:rPr>
                        <a:t>               ——</a:t>
                      </a:r>
                      <a:r>
                        <a:rPr lang="zh-CN" altLang="en-US" b="1">
                          <a:ea typeface="华文中宋" panose="02010600040101010101" pitchFamily="2" charset="-122"/>
                        </a:rPr>
                        <a:t>增值税实施条例</a:t>
                      </a:r>
                      <a:endParaRPr lang="zh-CN" altLang="en-US" b="1">
                        <a:ea typeface="华文中宋" panose="02010600040101010101" pitchFamily="2" charset="-122"/>
                      </a:endParaRPr>
                    </a:p>
                  </a:txBody>
                  <a:tcPr/>
                </a:tc>
                <a:tc>
                  <a:txBody>
                    <a:bodyPr/>
                    <a:p>
                      <a:pPr>
                        <a:buNone/>
                      </a:pPr>
                      <a:endParaRPr lang="zh-CN" altLang="en-US"/>
                    </a:p>
                  </a:txBody>
                  <a:tcPr/>
                </a:tc>
              </a:tr>
            </a:tbl>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增值税法及实施条例主要变化</a:t>
            </a:r>
            <a:endParaRPr lang="zh-CN" altLang="en-US"/>
          </a:p>
        </p:txBody>
      </p:sp>
      <p:sp>
        <p:nvSpPr>
          <p:cNvPr id="3" name="内容占位符 2"/>
          <p:cNvSpPr>
            <a:spLocks noGrp="1"/>
          </p:cNvSpPr>
          <p:nvPr>
            <p:ph idx="1"/>
          </p:nvPr>
        </p:nvSpPr>
        <p:spPr/>
        <p:txBody>
          <a:bodyPr/>
          <a:p>
            <a:r>
              <a:rPr lang="zh-CN" altLang="en-US">
                <a:solidFill>
                  <a:schemeClr val="accent1"/>
                </a:solidFill>
              </a:rPr>
              <a:t>（四）</a:t>
            </a:r>
            <a:r>
              <a:rPr lang="en-US" altLang="zh-CN">
                <a:solidFill>
                  <a:schemeClr val="accent1"/>
                </a:solidFill>
              </a:rPr>
              <a:t>“</a:t>
            </a:r>
            <a:r>
              <a:rPr lang="zh-CN" altLang="en-US">
                <a:solidFill>
                  <a:schemeClr val="accent1"/>
                </a:solidFill>
              </a:rPr>
              <a:t>混合销售</a:t>
            </a:r>
            <a:r>
              <a:rPr lang="en-US" altLang="zh-CN">
                <a:solidFill>
                  <a:schemeClr val="accent1"/>
                </a:solidFill>
              </a:rPr>
              <a:t>”</a:t>
            </a:r>
            <a:r>
              <a:rPr lang="zh-CN" altLang="en-US">
                <a:solidFill>
                  <a:schemeClr val="accent1"/>
                </a:solidFill>
              </a:rPr>
              <a:t>的处理</a:t>
            </a:r>
            <a:endParaRPr lang="zh-CN" altLang="en-US">
              <a:solidFill>
                <a:schemeClr val="accent1"/>
              </a:solidFill>
            </a:endParaRPr>
          </a:p>
          <a:p>
            <a:endParaRPr lang="zh-CN" altLang="en-US">
              <a:solidFill>
                <a:schemeClr val="accent1"/>
              </a:solidFill>
            </a:endParaRPr>
          </a:p>
        </p:txBody>
      </p:sp>
      <p:graphicFrame>
        <p:nvGraphicFramePr>
          <p:cNvPr id="4" name="表格 3"/>
          <p:cNvGraphicFramePr/>
          <p:nvPr>
            <p:custDataLst>
              <p:tags r:id="rId1"/>
            </p:custDataLst>
          </p:nvPr>
        </p:nvGraphicFramePr>
        <p:xfrm>
          <a:off x="756285" y="1183005"/>
          <a:ext cx="10937240" cy="2605405"/>
        </p:xfrm>
        <a:graphic>
          <a:graphicData uri="http://schemas.openxmlformats.org/drawingml/2006/table">
            <a:tbl>
              <a:tblPr firstRow="1" bandRow="1">
                <a:tableStyleId>{5C22544A-7EE6-4342-B048-85BDC9FD1C3A}</a:tableStyleId>
              </a:tblPr>
              <a:tblGrid>
                <a:gridCol w="5468620"/>
                <a:gridCol w="5468620"/>
              </a:tblGrid>
              <a:tr h="410210">
                <a:tc>
                  <a:txBody>
                    <a:bodyPr/>
                    <a:p>
                      <a:pPr>
                        <a:buNone/>
                      </a:pPr>
                      <a:r>
                        <a:rPr lang="zh-CN" altLang="en-US"/>
                        <a:t>增值税法及实施条例</a:t>
                      </a:r>
                      <a:endParaRPr lang="zh-CN" altLang="en-US"/>
                    </a:p>
                  </a:txBody>
                  <a:tcPr/>
                </a:tc>
                <a:tc>
                  <a:txBody>
                    <a:bodyPr/>
                    <a:p>
                      <a:pPr>
                        <a:buNone/>
                      </a:pPr>
                      <a:r>
                        <a:rPr lang="zh-CN" altLang="en-US"/>
                        <a:t>增值税暂行条例、实施细则及其他</a:t>
                      </a:r>
                      <a:endParaRPr lang="zh-CN" altLang="en-US"/>
                    </a:p>
                  </a:txBody>
                  <a:tcPr/>
                </a:tc>
              </a:tr>
              <a:tr h="1784985">
                <a:tc>
                  <a:txBody>
                    <a:bodyPr/>
                    <a:p>
                      <a:pPr>
                        <a:buNone/>
                      </a:pPr>
                      <a:r>
                        <a:rPr lang="zh-CN" altLang="en-US" sz="1800" b="1">
                          <a:ea typeface="华文中宋" panose="02010600040101010101" pitchFamily="2" charset="-122"/>
                          <a:sym typeface="+mn-ea"/>
                        </a:rPr>
                        <a:t>第十三条</a:t>
                      </a: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纳税人发生</a:t>
                      </a:r>
                      <a:r>
                        <a:rPr lang="zh-CN" altLang="en-US" sz="1800" b="1">
                          <a:solidFill>
                            <a:srgbClr val="FF0000"/>
                          </a:solidFill>
                          <a:ea typeface="华文中宋" panose="02010600040101010101" pitchFamily="2" charset="-122"/>
                          <a:sym typeface="+mn-ea"/>
                        </a:rPr>
                        <a:t>一项应税交易涉及两个以上</a:t>
                      </a:r>
                      <a:r>
                        <a:rPr lang="zh-CN" altLang="en-US" sz="1800" b="1">
                          <a:ea typeface="华文中宋" panose="02010600040101010101" pitchFamily="2" charset="-122"/>
                          <a:sym typeface="+mn-ea"/>
                        </a:rPr>
                        <a:t>税率、征收率的，按照应税交易的</a:t>
                      </a:r>
                      <a:r>
                        <a:rPr lang="zh-CN" altLang="en-US" sz="1800" b="1">
                          <a:solidFill>
                            <a:srgbClr val="FF0000"/>
                          </a:solidFill>
                          <a:ea typeface="华文中宋" panose="02010600040101010101" pitchFamily="2" charset="-122"/>
                          <a:sym typeface="+mn-ea"/>
                        </a:rPr>
                        <a:t>主要业务</a:t>
                      </a:r>
                      <a:r>
                        <a:rPr lang="zh-CN" altLang="en-US" sz="1800" b="1">
                          <a:ea typeface="华文中宋" panose="02010600040101010101" pitchFamily="2" charset="-122"/>
                          <a:sym typeface="+mn-ea"/>
                        </a:rPr>
                        <a:t>适用税率、征收率。</a:t>
                      </a:r>
                      <a:r>
                        <a:rPr lang="en-US" altLang="zh-CN" sz="1800" b="1">
                          <a:ea typeface="华文中宋" panose="02010600040101010101" pitchFamily="2" charset="-122"/>
                          <a:sym typeface="+mn-ea"/>
                        </a:rPr>
                        <a:t>    </a:t>
                      </a:r>
                      <a:endParaRPr lang="en-US" altLang="zh-CN" sz="1800" b="1">
                        <a:ea typeface="华文中宋" panose="02010600040101010101" pitchFamily="2" charset="-122"/>
                        <a:sym typeface="+mn-ea"/>
                      </a:endParaRPr>
                    </a:p>
                    <a:p>
                      <a:pPr>
                        <a:buNone/>
                      </a:pP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增值税法</a:t>
                      </a:r>
                      <a:endParaRPr lang="zh-CN" altLang="en-US" sz="1800" b="1">
                        <a:ea typeface="华文中宋" panose="02010600040101010101" pitchFamily="2" charset="-122"/>
                        <a:sym typeface="+mn-ea"/>
                      </a:endParaRPr>
                    </a:p>
                  </a:txBody>
                  <a:tcPr/>
                </a:tc>
                <a:tc>
                  <a:txBody>
                    <a:bodyPr/>
                    <a:p>
                      <a:pPr>
                        <a:buNone/>
                      </a:pPr>
                      <a:r>
                        <a:rPr lang="zh-CN" altLang="en-US" sz="1800" b="1">
                          <a:ea typeface="华文中宋" panose="02010600040101010101" pitchFamily="2" charset="-122"/>
                          <a:sym typeface="+mn-ea"/>
                        </a:rPr>
                        <a:t>第五条</a:t>
                      </a: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一项销售行为如果既涉及货物又涉及非增值税应税劳务，为混合销售行为</a:t>
                      </a:r>
                      <a:endParaRPr lang="zh-CN" altLang="en-US" sz="1800" b="1">
                        <a:ea typeface="华文中宋" panose="02010600040101010101" pitchFamily="2" charset="-122"/>
                      </a:endParaRPr>
                    </a:p>
                    <a:p>
                      <a:pPr>
                        <a:buNone/>
                      </a:pP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实施细则</a:t>
                      </a:r>
                      <a:endParaRPr lang="zh-CN" altLang="en-US" sz="1800" b="1">
                        <a:ea typeface="华文中宋" panose="02010600040101010101" pitchFamily="2" charset="-122"/>
                      </a:endParaRPr>
                    </a:p>
                    <a:p>
                      <a:pPr>
                        <a:buNone/>
                      </a:pPr>
                      <a:r>
                        <a:rPr lang="zh-CN" altLang="en-US" sz="1800" b="1">
                          <a:ea typeface="华文中宋" panose="02010600040101010101" pitchFamily="2" charset="-122"/>
                          <a:sym typeface="+mn-ea"/>
                        </a:rPr>
                        <a:t>第四十条</a:t>
                      </a: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一项销售行为如果既涉及服务又涉及货物，为混合销售。</a:t>
                      </a:r>
                      <a:endParaRPr lang="zh-CN" altLang="en-US" sz="1800" b="1">
                        <a:ea typeface="华文中宋" panose="02010600040101010101" pitchFamily="2" charset="-122"/>
                      </a:endParaRPr>
                    </a:p>
                    <a:p>
                      <a:pPr>
                        <a:buNone/>
                      </a:pPr>
                      <a:r>
                        <a:rPr lang="en-US" altLang="zh-CN" sz="1800" b="1">
                          <a:ea typeface="华文中宋" panose="02010600040101010101" pitchFamily="2" charset="-122"/>
                          <a:sym typeface="+mn-ea"/>
                        </a:rPr>
                        <a:t>......        </a:t>
                      </a:r>
                      <a:r>
                        <a:rPr lang="en-US" altLang="zh-CN" sz="1800" b="1">
                          <a:solidFill>
                            <a:schemeClr val="tx1"/>
                          </a:solidFill>
                          <a:uFillTx/>
                          <a:ea typeface="华文中宋" panose="02010600040101010101" pitchFamily="2" charset="-122"/>
                          <a:sym typeface="+mn-ea"/>
                        </a:rPr>
                        <a:t>——</a:t>
                      </a:r>
                      <a:r>
                        <a:rPr lang="zh-CN" altLang="en-US" sz="1800" b="1">
                          <a:solidFill>
                            <a:schemeClr val="tx1"/>
                          </a:solidFill>
                          <a:uFillTx/>
                          <a:ea typeface="华文中宋" panose="02010600040101010101" pitchFamily="2" charset="-122"/>
                          <a:sym typeface="+mn-ea"/>
                        </a:rPr>
                        <a:t>财税【</a:t>
                      </a:r>
                      <a:r>
                        <a:rPr lang="en-US" altLang="zh-CN" sz="1800" b="1">
                          <a:solidFill>
                            <a:schemeClr val="tx1"/>
                          </a:solidFill>
                          <a:uFillTx/>
                          <a:ea typeface="华文中宋" panose="02010600040101010101" pitchFamily="2" charset="-122"/>
                          <a:sym typeface="+mn-ea"/>
                        </a:rPr>
                        <a:t>2016</a:t>
                      </a:r>
                      <a:r>
                        <a:rPr lang="zh-CN" altLang="en-US" sz="1800" b="1">
                          <a:solidFill>
                            <a:schemeClr val="tx1"/>
                          </a:solidFill>
                          <a:uFillTx/>
                          <a:ea typeface="华文中宋" panose="02010600040101010101" pitchFamily="2" charset="-122"/>
                          <a:sym typeface="+mn-ea"/>
                        </a:rPr>
                        <a:t>】</a:t>
                      </a:r>
                      <a:r>
                        <a:rPr lang="en-US" altLang="zh-CN" sz="1800" b="1">
                          <a:solidFill>
                            <a:schemeClr val="tx1"/>
                          </a:solidFill>
                          <a:uFillTx/>
                          <a:ea typeface="华文中宋" panose="02010600040101010101" pitchFamily="2" charset="-122"/>
                          <a:sym typeface="+mn-ea"/>
                        </a:rPr>
                        <a:t>36</a:t>
                      </a:r>
                      <a:r>
                        <a:rPr lang="zh-CN" altLang="en-US" sz="1800" b="1">
                          <a:solidFill>
                            <a:schemeClr val="tx1"/>
                          </a:solidFill>
                          <a:uFillTx/>
                          <a:ea typeface="华文中宋" panose="02010600040101010101" pitchFamily="2" charset="-122"/>
                          <a:sym typeface="+mn-ea"/>
                        </a:rPr>
                        <a:t>号</a:t>
                      </a:r>
                      <a:endParaRPr lang="zh-CN" altLang="en-US"/>
                    </a:p>
                  </a:txBody>
                  <a:tcPr/>
                </a:tc>
              </a:tr>
              <a:tr h="410210">
                <a:tc>
                  <a:txBody>
                    <a:bodyPr/>
                    <a:p>
                      <a:pPr>
                        <a:buNone/>
                      </a:pPr>
                      <a:r>
                        <a:rPr lang="zh-CN" altLang="en-US" b="1">
                          <a:ea typeface="华文中宋" panose="02010600040101010101" pitchFamily="2" charset="-122"/>
                        </a:rPr>
                        <a:t>增值税法第十三条按照主要业务适用税率、征收率的一项应税交易，应同时符合以下条件： </a:t>
                      </a:r>
                      <a:endParaRPr lang="zh-CN" altLang="en-US" b="1">
                        <a:ea typeface="华文中宋" panose="02010600040101010101" pitchFamily="2" charset="-122"/>
                      </a:endParaRPr>
                    </a:p>
                    <a:p>
                      <a:pPr>
                        <a:buNone/>
                      </a:pPr>
                      <a:r>
                        <a:rPr lang="zh-CN" altLang="en-US" b="1">
                          <a:ea typeface="华文中宋" panose="02010600040101010101" pitchFamily="2" charset="-122"/>
                        </a:rPr>
                        <a:t>（一）一项应税交易中包含两个以上涉及不同税率、征收率的业务。 </a:t>
                      </a:r>
                      <a:endParaRPr lang="zh-CN" altLang="en-US" b="1">
                        <a:ea typeface="华文中宋" panose="02010600040101010101" pitchFamily="2" charset="-122"/>
                      </a:endParaRPr>
                    </a:p>
                    <a:p>
                      <a:pPr>
                        <a:buNone/>
                      </a:pPr>
                      <a:r>
                        <a:rPr lang="zh-CN" altLang="en-US" b="1">
                          <a:ea typeface="华文中宋" panose="02010600040101010101" pitchFamily="2" charset="-122"/>
                        </a:rPr>
                        <a:t>（二）业务之间具有明显的主附关系。主要业务居于主体地位，体现交易的实质和目的；附属业务是主要业务的必要补充，并以主要业务的发生为前提。</a:t>
                      </a:r>
                      <a:endParaRPr lang="zh-CN" altLang="en-US" b="1">
                        <a:ea typeface="华文中宋" panose="02010600040101010101" pitchFamily="2" charset="-122"/>
                      </a:endParaRPr>
                    </a:p>
                    <a:p>
                      <a:pPr>
                        <a:buNone/>
                      </a:pPr>
                      <a:r>
                        <a:rPr lang="zh-CN" altLang="en-US" b="1">
                          <a:ea typeface="华文中宋" panose="02010600040101010101" pitchFamily="2" charset="-122"/>
                        </a:rPr>
                        <a:t> </a:t>
                      </a:r>
                      <a:r>
                        <a:rPr lang="en-US" altLang="zh-CN" b="1">
                          <a:ea typeface="华文中宋" panose="02010600040101010101" pitchFamily="2" charset="-122"/>
                        </a:rPr>
                        <a:t>                          </a:t>
                      </a:r>
                      <a:r>
                        <a:rPr lang="en-US" altLang="zh-CN" sz="1800" b="1">
                          <a:ea typeface="华文中宋" panose="02010600040101010101" pitchFamily="2" charset="-122"/>
                          <a:sym typeface="+mn-ea"/>
                        </a:rPr>
                        <a:t>——</a:t>
                      </a:r>
                      <a:r>
                        <a:rPr lang="zh-CN" altLang="en-US" sz="1800" b="1">
                          <a:ea typeface="华文中宋" panose="02010600040101010101" pitchFamily="2" charset="-122"/>
                          <a:sym typeface="+mn-ea"/>
                        </a:rPr>
                        <a:t>增值税实施条例</a:t>
                      </a:r>
                      <a:r>
                        <a:rPr lang="en-US" altLang="zh-CN" b="1">
                          <a:ea typeface="华文中宋" panose="02010600040101010101" pitchFamily="2" charset="-122"/>
                        </a:rPr>
                        <a:t>  </a:t>
                      </a:r>
                      <a:endParaRPr lang="en-US" altLang="zh-CN" b="1">
                        <a:ea typeface="华文中宋" panose="02010600040101010101" pitchFamily="2" charset="-122"/>
                      </a:endParaRPr>
                    </a:p>
                  </a:txBody>
                  <a:tcPr/>
                </a:tc>
                <a:tc>
                  <a:txBody>
                    <a:bodyPr/>
                    <a:p>
                      <a:pPr>
                        <a:buNone/>
                      </a:pPr>
                      <a:r>
                        <a:rPr lang="zh-CN" altLang="en-US" b="1">
                          <a:ea typeface="华文中宋" panose="02010600040101010101" pitchFamily="2" charset="-122"/>
                        </a:rPr>
                        <a:t>从事货物的生产、批发或者零售的单位和个体工商户的混合销售行为，按照销售货物缴纳增值税；其他单位和个体工商户的混合销售行为，按照销售服务缴纳增值税。 ——36号公告</a:t>
                      </a:r>
                      <a:endParaRPr lang="zh-CN" altLang="en-US" b="1">
                        <a:ea typeface="华文中宋" panose="02010600040101010101" pitchFamily="2" charset="-122"/>
                      </a:endParaRPr>
                    </a:p>
                    <a:p>
                      <a:pPr>
                        <a:buNone/>
                      </a:pPr>
                      <a:r>
                        <a:rPr lang="zh-CN" altLang="en-US" b="1">
                          <a:ea typeface="华文中宋" panose="02010600040101010101" pitchFamily="2" charset="-122"/>
                        </a:rPr>
                        <a:t>销售货物并安装、电信销售货物并服务等按兼营业务处理</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增值税法及实施条例主要变化</a:t>
            </a:r>
            <a:endParaRPr lang="zh-CN" altLang="en-US"/>
          </a:p>
        </p:txBody>
      </p:sp>
      <p:sp>
        <p:nvSpPr>
          <p:cNvPr id="3" name="内容占位符 2"/>
          <p:cNvSpPr>
            <a:spLocks noGrp="1"/>
          </p:cNvSpPr>
          <p:nvPr>
            <p:ph idx="1"/>
          </p:nvPr>
        </p:nvSpPr>
        <p:spPr/>
        <p:txBody>
          <a:bodyPr/>
          <a:p>
            <a:r>
              <a:rPr lang="zh-CN" altLang="en-US">
                <a:solidFill>
                  <a:schemeClr val="accent1"/>
                </a:solidFill>
              </a:rPr>
              <a:t>（五）销售额（差额计税可能过渡政策）</a:t>
            </a:r>
            <a:endParaRPr lang="zh-CN" altLang="en-US">
              <a:solidFill>
                <a:schemeClr val="accent1"/>
              </a:solidFill>
            </a:endParaRPr>
          </a:p>
          <a:p>
            <a:endParaRPr lang="zh-CN" altLang="en-US">
              <a:solidFill>
                <a:schemeClr val="accent1"/>
              </a:solidFill>
            </a:endParaRPr>
          </a:p>
        </p:txBody>
      </p:sp>
      <p:graphicFrame>
        <p:nvGraphicFramePr>
          <p:cNvPr id="4" name="表格 3"/>
          <p:cNvGraphicFramePr/>
          <p:nvPr>
            <p:custDataLst>
              <p:tags r:id="rId1"/>
            </p:custDataLst>
          </p:nvPr>
        </p:nvGraphicFramePr>
        <p:xfrm>
          <a:off x="712470" y="1124585"/>
          <a:ext cx="11018520" cy="5760720"/>
        </p:xfrm>
        <a:graphic>
          <a:graphicData uri="http://schemas.openxmlformats.org/drawingml/2006/table">
            <a:tbl>
              <a:tblPr firstRow="1" bandRow="1">
                <a:tableStyleId>{5C22544A-7EE6-4342-B048-85BDC9FD1C3A}</a:tableStyleId>
              </a:tblPr>
              <a:tblGrid>
                <a:gridCol w="4184015"/>
                <a:gridCol w="6834505"/>
              </a:tblGrid>
              <a:tr h="365760">
                <a:tc>
                  <a:txBody>
                    <a:bodyPr/>
                    <a:p>
                      <a:pPr>
                        <a:buNone/>
                      </a:pPr>
                      <a:r>
                        <a:rPr lang="zh-CN" altLang="en-US" sz="1600" b="1">
                          <a:ea typeface="华文中宋" panose="02010600040101010101" pitchFamily="2" charset="-122"/>
                        </a:rPr>
                        <a:t>增值税法及实施条例</a:t>
                      </a:r>
                      <a:endParaRPr lang="zh-CN" altLang="en-US" sz="1600" b="1">
                        <a:ea typeface="华文中宋" panose="02010600040101010101" pitchFamily="2" charset="-122"/>
                      </a:endParaRPr>
                    </a:p>
                  </a:txBody>
                  <a:tcPr/>
                </a:tc>
                <a:tc>
                  <a:txBody>
                    <a:bodyPr/>
                    <a:p>
                      <a:pPr>
                        <a:buNone/>
                      </a:pPr>
                      <a:r>
                        <a:rPr lang="zh-CN" altLang="en-US" b="1">
                          <a:ea typeface="华文中宋" panose="02010600040101010101" pitchFamily="2" charset="-122"/>
                        </a:rPr>
                        <a:t>增值税暂行条例、实施细则及其他</a:t>
                      </a:r>
                      <a:endParaRPr lang="zh-CN" altLang="en-US" b="1">
                        <a:ea typeface="华文中宋" panose="02010600040101010101" pitchFamily="2" charset="-122"/>
                      </a:endParaRPr>
                    </a:p>
                  </a:txBody>
                  <a:tcPr/>
                </a:tc>
              </a:tr>
              <a:tr h="365760">
                <a:tc>
                  <a:txBody>
                    <a:bodyPr/>
                    <a:p>
                      <a:pPr>
                        <a:buNone/>
                      </a:pPr>
                      <a:r>
                        <a:rPr lang="zh-CN" altLang="en-US" sz="1600" b="1">
                          <a:ea typeface="华文中宋" panose="02010600040101010101" pitchFamily="2" charset="-122"/>
                        </a:rPr>
                        <a:t>第十七条</a:t>
                      </a:r>
                      <a:r>
                        <a:rPr lang="en-US" altLang="zh-CN" sz="1600" b="1">
                          <a:ea typeface="华文中宋" panose="02010600040101010101" pitchFamily="2" charset="-122"/>
                        </a:rPr>
                        <a:t> </a:t>
                      </a:r>
                      <a:r>
                        <a:rPr lang="zh-CN" altLang="en-US" sz="1600" b="1">
                          <a:ea typeface="华文中宋" panose="02010600040101010101" pitchFamily="2" charset="-122"/>
                        </a:rPr>
                        <a:t>销售额，是指纳税人发生应税交易取得的</a:t>
                      </a:r>
                      <a:r>
                        <a:rPr lang="zh-CN" altLang="en-US" sz="1600" b="1">
                          <a:solidFill>
                            <a:srgbClr val="FF0000"/>
                          </a:solidFill>
                          <a:ea typeface="华文中宋" panose="02010600040101010101" pitchFamily="2" charset="-122"/>
                        </a:rPr>
                        <a:t>与之相关的价款，包括货币和非货币形式的经济利益对应的全部价款，</a:t>
                      </a:r>
                      <a:r>
                        <a:rPr lang="zh-CN" altLang="en-US" sz="1600" b="1">
                          <a:ea typeface="华文中宋" panose="02010600040101010101" pitchFamily="2" charset="-122"/>
                        </a:rPr>
                        <a:t>不包括按照一般计税方法计算的销项税额和按照简易计税方法计算的应纳税额。</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第六条　销售额为纳税人发生应税销售行为收取的全部价款</a:t>
                      </a:r>
                      <a:r>
                        <a:rPr lang="zh-CN" altLang="en-US" sz="1600" b="1">
                          <a:ea typeface="华文中宋" panose="02010600040101010101" pitchFamily="2" charset="-122"/>
                        </a:rPr>
                        <a:t>和价外费用，但是不包括收取的销项税额。</a:t>
                      </a:r>
                      <a:endParaRPr lang="zh-CN" altLang="en-US" sz="1600" b="1">
                        <a:ea typeface="华文中宋" panose="02010600040101010101" pitchFamily="2" charset="-122"/>
                      </a:endParaRPr>
                    </a:p>
                  </a:txBody>
                  <a:tcPr/>
                </a:tc>
              </a:tr>
              <a:tr h="365760">
                <a:tc>
                  <a:txBody>
                    <a:bodyPr/>
                    <a:p>
                      <a:pPr>
                        <a:buNone/>
                      </a:pPr>
                      <a:r>
                        <a:rPr lang="zh-CN" altLang="en-US" sz="1600" b="1">
                          <a:ea typeface="华文中宋" panose="02010600040101010101" pitchFamily="2" charset="-122"/>
                        </a:rPr>
                        <a:t>增值税法第十七条所称全部价款，包括纳税人发生应税交易取得的各种性质的价外费用，但下列项目除外：</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（一）代为收取的政府性基金或者行政事业性收费；</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（二）受托加工应征消费税的消费品所代收代缴的消费税；</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（三）向购买方收取的代购买方缴纳的车辆购置税；</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（四）以委托方名义开具发票代委托方收取的款项。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条例第六条第一款所称价外费用，包括价外向购买方收取的手续费、补贴、基金、集资费、返还利润、奖励费、违约金、滞纳金、延期付款利息、赔偿金、代收款项、代垫款项、包装费、包装物租金、储备费、优质费、运输装卸费以及其他各种性质的价外收费。但下列项目不包括在内：</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（一）受托加工应征消费税的消费品所代收代缴的消费税；</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sz="1600" b="1">
                          <a:ea typeface="华文中宋" panose="02010600040101010101" pitchFamily="2" charset="-122"/>
                        </a:rPr>
                        <a:t>.....</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（三）同时符合以下条件代为收取的政府性基金或者行政事业性收费：</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sz="1600" b="1">
                          <a:ea typeface="华文中宋" panose="02010600040101010101" pitchFamily="2" charset="-122"/>
                        </a:rPr>
                        <a:t>......</a:t>
                      </a:r>
                      <a:endParaRPr lang="en-US" sz="1600" b="1">
                        <a:ea typeface="华文中宋" panose="02010600040101010101" pitchFamily="2" charset="-122"/>
                      </a:endParaRPr>
                    </a:p>
                    <a:p>
                      <a:pPr>
                        <a:buNone/>
                      </a:pPr>
                      <a:r>
                        <a:rPr lang="zh-CN" altLang="en-US" sz="1600" b="1">
                          <a:ea typeface="华文中宋" panose="02010600040101010101" pitchFamily="2" charset="-122"/>
                        </a:rPr>
                        <a:t>（四）销售货物的同时代办保险等而向购买方收取的保险费，以及向购买方收取的代购买方缴纳的车辆购置税、车辆牌照费。</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　价外费用，是指价外收取的各种性质的收费，但不包括以下项目：</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（二）以委托方名义开具发票代委托方收取的款项</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增值税法及实施条例主要变化</a:t>
            </a:r>
            <a:endParaRPr lang="zh-CN" altLang="en-US"/>
          </a:p>
        </p:txBody>
      </p:sp>
      <p:sp>
        <p:nvSpPr>
          <p:cNvPr id="3" name="内容占位符 2"/>
          <p:cNvSpPr>
            <a:spLocks noGrp="1"/>
          </p:cNvSpPr>
          <p:nvPr>
            <p:ph idx="1"/>
          </p:nvPr>
        </p:nvSpPr>
        <p:spPr/>
        <p:txBody>
          <a:bodyPr/>
          <a:p>
            <a:r>
              <a:rPr lang="zh-CN" altLang="en-US">
                <a:solidFill>
                  <a:schemeClr val="accent1"/>
                </a:solidFill>
              </a:rPr>
              <a:t>（六）可抵扣的进项税额</a:t>
            </a:r>
            <a:endParaRPr lang="zh-CN" altLang="en-US">
              <a:solidFill>
                <a:schemeClr val="accent1"/>
              </a:solidFill>
            </a:endParaRPr>
          </a:p>
          <a:p>
            <a:endParaRPr lang="zh-CN" altLang="en-US">
              <a:solidFill>
                <a:schemeClr val="accent1"/>
              </a:solidFill>
            </a:endParaRPr>
          </a:p>
        </p:txBody>
      </p:sp>
      <p:graphicFrame>
        <p:nvGraphicFramePr>
          <p:cNvPr id="4" name="表格 3"/>
          <p:cNvGraphicFramePr/>
          <p:nvPr>
            <p:custDataLst>
              <p:tags r:id="rId1"/>
            </p:custDataLst>
          </p:nvPr>
        </p:nvGraphicFramePr>
        <p:xfrm>
          <a:off x="529590" y="1107440"/>
          <a:ext cx="11164570" cy="5699760"/>
        </p:xfrm>
        <a:graphic>
          <a:graphicData uri="http://schemas.openxmlformats.org/drawingml/2006/table">
            <a:tbl>
              <a:tblPr firstRow="1" bandRow="1">
                <a:tableStyleId>{5C22544A-7EE6-4342-B048-85BDC9FD1C3A}</a:tableStyleId>
              </a:tblPr>
              <a:tblGrid>
                <a:gridCol w="4321810"/>
                <a:gridCol w="6842760"/>
              </a:tblGrid>
              <a:tr h="372110">
                <a:tc>
                  <a:txBody>
                    <a:bodyPr/>
                    <a:p>
                      <a:pPr>
                        <a:buNone/>
                      </a:pPr>
                      <a:r>
                        <a:rPr lang="zh-CN" altLang="en-US" sz="1800" b="1">
                          <a:ea typeface="华文中宋" panose="02010600040101010101" pitchFamily="2" charset="-122"/>
                        </a:rPr>
                        <a:t>增值税法及实施条例</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增值税暂行条例、实施细则及其他</a:t>
                      </a:r>
                      <a:endParaRPr lang="zh-CN" altLang="en-US" sz="1800" b="1">
                        <a:ea typeface="华文中宋" panose="02010600040101010101" pitchFamily="2" charset="-122"/>
                      </a:endParaRPr>
                    </a:p>
                  </a:txBody>
                  <a:tcPr/>
                </a:tc>
              </a:tr>
              <a:tr h="5327650">
                <a:tc>
                  <a:txBody>
                    <a:bodyPr/>
                    <a:p>
                      <a:pPr>
                        <a:buNone/>
                      </a:pPr>
                      <a:r>
                        <a:rPr lang="zh-CN" altLang="en-US" sz="1800" b="1">
                          <a:solidFill>
                            <a:schemeClr val="tx1"/>
                          </a:solidFill>
                          <a:ea typeface="华文中宋" panose="02010600040101010101" pitchFamily="2" charset="-122"/>
                          <a:sym typeface="+mn-ea"/>
                        </a:rPr>
                        <a:t>第二十二条</a:t>
                      </a:r>
                      <a:r>
                        <a:rPr lang="en-US" altLang="zh-CN" sz="1800" b="1">
                          <a:solidFill>
                            <a:schemeClr val="tx1"/>
                          </a:solidFill>
                          <a:ea typeface="华文中宋" panose="02010600040101010101" pitchFamily="2" charset="-122"/>
                          <a:sym typeface="+mn-ea"/>
                        </a:rPr>
                        <a:t> </a:t>
                      </a:r>
                      <a:r>
                        <a:rPr lang="zh-CN" altLang="en-US" sz="1800" b="1">
                          <a:solidFill>
                            <a:schemeClr val="tx1"/>
                          </a:solidFill>
                          <a:ea typeface="华文中宋" panose="02010600040101010101" pitchFamily="2" charset="-122"/>
                          <a:sym typeface="+mn-ea"/>
                        </a:rPr>
                        <a:t>纳税人的下列进项税额不得从其销项税额中抵扣：</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（一）适用简易计税方法计税项目</a:t>
                      </a:r>
                      <a:r>
                        <a:rPr lang="zh-CN" altLang="en-US" sz="1800" b="1">
                          <a:solidFill>
                            <a:srgbClr val="FF0000"/>
                          </a:solidFill>
                          <a:ea typeface="华文中宋" panose="02010600040101010101" pitchFamily="2" charset="-122"/>
                          <a:sym typeface="+mn-ea"/>
                        </a:rPr>
                        <a:t>对应</a:t>
                      </a:r>
                      <a:r>
                        <a:rPr lang="zh-CN" altLang="en-US" sz="1800" b="1">
                          <a:solidFill>
                            <a:schemeClr val="tx1"/>
                          </a:solidFill>
                          <a:ea typeface="华文中宋" panose="02010600040101010101" pitchFamily="2" charset="-122"/>
                          <a:sym typeface="+mn-ea"/>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（二）免征增值税项目</a:t>
                      </a:r>
                      <a:r>
                        <a:rPr lang="zh-CN" altLang="en-US" sz="1800" b="1">
                          <a:solidFill>
                            <a:srgbClr val="FF0000"/>
                          </a:solidFill>
                          <a:ea typeface="华文中宋" panose="02010600040101010101" pitchFamily="2" charset="-122"/>
                          <a:sym typeface="+mn-ea"/>
                        </a:rPr>
                        <a:t>对应</a:t>
                      </a:r>
                      <a:r>
                        <a:rPr lang="zh-CN" altLang="en-US" sz="1800" b="1">
                          <a:solidFill>
                            <a:schemeClr val="tx1"/>
                          </a:solidFill>
                          <a:ea typeface="华文中宋" panose="02010600040101010101" pitchFamily="2" charset="-122"/>
                          <a:sym typeface="+mn-ea"/>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（三）非正常损失项目</a:t>
                      </a:r>
                      <a:r>
                        <a:rPr lang="zh-CN" altLang="en-US" sz="1800" b="1">
                          <a:solidFill>
                            <a:srgbClr val="FF0000"/>
                          </a:solidFill>
                          <a:ea typeface="华文中宋" panose="02010600040101010101" pitchFamily="2" charset="-122"/>
                          <a:sym typeface="+mn-ea"/>
                        </a:rPr>
                        <a:t>对应</a:t>
                      </a:r>
                      <a:r>
                        <a:rPr lang="zh-CN" altLang="en-US" sz="1800" b="1">
                          <a:solidFill>
                            <a:schemeClr val="tx1"/>
                          </a:solidFill>
                          <a:ea typeface="华文中宋" panose="02010600040101010101" pitchFamily="2" charset="-122"/>
                          <a:sym typeface="+mn-ea"/>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（四）购进并用于集体福利或者个人消费的货物、服务、无形资产、不动产</a:t>
                      </a:r>
                      <a:r>
                        <a:rPr lang="zh-CN" altLang="en-US" sz="1800" b="1">
                          <a:solidFill>
                            <a:srgbClr val="FF0000"/>
                          </a:solidFill>
                          <a:ea typeface="华文中宋" panose="02010600040101010101" pitchFamily="2" charset="-122"/>
                          <a:sym typeface="+mn-ea"/>
                        </a:rPr>
                        <a:t>对应</a:t>
                      </a:r>
                      <a:r>
                        <a:rPr lang="zh-CN" altLang="en-US" sz="1800" b="1">
                          <a:solidFill>
                            <a:schemeClr val="tx1"/>
                          </a:solidFill>
                          <a:ea typeface="华文中宋" panose="02010600040101010101" pitchFamily="2" charset="-122"/>
                          <a:sym typeface="+mn-ea"/>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（五）购进并</a:t>
                      </a:r>
                      <a:r>
                        <a:rPr lang="zh-CN" altLang="en-US" sz="1800" b="1">
                          <a:solidFill>
                            <a:srgbClr val="FF0000"/>
                          </a:solidFill>
                          <a:ea typeface="华文中宋" panose="02010600040101010101" pitchFamily="2" charset="-122"/>
                          <a:sym typeface="+mn-ea"/>
                        </a:rPr>
                        <a:t>直接用于</a:t>
                      </a:r>
                      <a:r>
                        <a:rPr lang="zh-CN" altLang="en-US" sz="1800" b="1">
                          <a:solidFill>
                            <a:schemeClr val="tx1"/>
                          </a:solidFill>
                          <a:ea typeface="华文中宋" panose="02010600040101010101" pitchFamily="2" charset="-122"/>
                          <a:sym typeface="+mn-ea"/>
                        </a:rPr>
                        <a:t>消费的餐饮服务、居民日常服务和娱乐服务对应的进项税额；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sym typeface="+mn-ea"/>
                        </a:rPr>
                        <a:t>（六）</a:t>
                      </a:r>
                      <a:r>
                        <a:rPr lang="zh-CN" altLang="en-US" sz="1800" b="1">
                          <a:solidFill>
                            <a:srgbClr val="FF0000"/>
                          </a:solidFill>
                          <a:ea typeface="华文中宋" panose="02010600040101010101" pitchFamily="2" charset="-122"/>
                          <a:sym typeface="+mn-ea"/>
                        </a:rPr>
                        <a:t>国务院规定的其他进项税额</a:t>
                      </a:r>
                      <a:r>
                        <a:rPr lang="zh-CN" altLang="en-US" sz="1800" b="1">
                          <a:solidFill>
                            <a:schemeClr val="tx1"/>
                          </a:solidFill>
                          <a:ea typeface="华文中宋" panose="02010600040101010101" pitchFamily="2" charset="-122"/>
                          <a:sym typeface="+mn-ea"/>
                        </a:rPr>
                        <a:t>。</a:t>
                      </a:r>
                      <a:endParaRPr lang="zh-CN" altLang="en-US" sz="1800" b="1">
                        <a:solidFill>
                          <a:schemeClr val="tx1"/>
                        </a:solidFill>
                        <a:ea typeface="华文中宋" panose="02010600040101010101" pitchFamily="2" charset="-122"/>
                      </a:endParaRPr>
                    </a:p>
                    <a:p>
                      <a:pPr>
                        <a:buNone/>
                      </a:pPr>
                      <a:endParaRPr lang="zh-CN" altLang="en-US" sz="1800"/>
                    </a:p>
                  </a:txBody>
                  <a:tcPr/>
                </a:tc>
                <a:tc>
                  <a:txBody>
                    <a:bodyPr/>
                    <a:p>
                      <a:pPr>
                        <a:buNone/>
                      </a:pPr>
                      <a:r>
                        <a:rPr lang="zh-CN" altLang="en-US" sz="1800" b="1">
                          <a:ea typeface="华文中宋" panose="02010600040101010101" pitchFamily="2" charset="-122"/>
                          <a:sym typeface="+mn-ea"/>
                        </a:rPr>
                        <a:t>第十条下列项目的进项税额不得从销项税额中抵扣：</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sym typeface="+mn-ea"/>
                        </a:rPr>
                        <a:t>（一）用于简易计税方法计税项目、免征增值税项目、集体福利或者个人消费的购进货物、劳务、服务、无形资产和不动产；</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sym typeface="+mn-ea"/>
                        </a:rPr>
                        <a:t>（二）非正常损失的购进货物，以及相关的劳务和交通运输服务；</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sym typeface="+mn-ea"/>
                        </a:rPr>
                        <a:t>（三）非正常损失的在产品、产成品所耗用的购进货物（不包括固定资产）、劳务和交通运输服务；</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sym typeface="+mn-ea"/>
                        </a:rPr>
                        <a:t>（四）国务院规定的其他项目。</a:t>
                      </a:r>
                      <a:endParaRPr lang="zh-CN" altLang="en-US" sz="1800" b="1">
                        <a:ea typeface="华文中宋" panose="02010600040101010101" pitchFamily="2" charset="-122"/>
                      </a:endParaRPr>
                    </a:p>
                    <a:p>
                      <a:pPr>
                        <a:buNone/>
                      </a:pPr>
                      <a:endParaRPr lang="zh-CN" altLang="en-US" sz="1800" b="1">
                        <a:ea typeface="华文中宋" panose="02010600040101010101" pitchFamily="2" charset="-122"/>
                      </a:endParaRPr>
                    </a:p>
                    <a:p>
                      <a:pPr>
                        <a:buNone/>
                      </a:pPr>
                      <a:r>
                        <a:rPr lang="zh-CN" altLang="en-US" sz="1800" b="1">
                          <a:ea typeface="华文中宋" panose="02010600040101010101" pitchFamily="2" charset="-122"/>
                          <a:sym typeface="+mn-ea"/>
                        </a:rPr>
                        <a:t>第二十七条</a:t>
                      </a: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下列项目的进项税额不得从销项税额中抵扣：</a:t>
                      </a:r>
                      <a:r>
                        <a:rPr lang="en-US" altLang="zh-CN" sz="1800" b="1">
                          <a:ea typeface="华文中宋" panose="02010600040101010101" pitchFamily="2" charset="-122"/>
                          <a:sym typeface="+mn-ea"/>
                        </a:rPr>
                        <a:t> </a:t>
                      </a:r>
                      <a:endParaRPr lang="en-US" altLang="zh-CN" sz="1800" b="1">
                        <a:ea typeface="华文中宋" panose="02010600040101010101" pitchFamily="2" charset="-122"/>
                      </a:endParaRPr>
                    </a:p>
                    <a:p>
                      <a:pPr algn="l">
                        <a:buClrTx/>
                        <a:buSzTx/>
                        <a:buNone/>
                      </a:pPr>
                      <a:r>
                        <a:rPr lang="zh-CN" altLang="en-US" sz="1800" b="1">
                          <a:ea typeface="华文中宋" panose="02010600040101010101" pitchFamily="2" charset="-122"/>
                          <a:sym typeface="+mn-ea"/>
                        </a:rPr>
                        <a:t>（一）用于简易计税方法计税项目、免征增值税项目、集体福利或者个人消费的购进货物、加工修理修配劳务、服务、无形资产和不动产。其中涉及的固定资产、无形资产、不动产，仅指专用于上述项目的固定资产、无形资产（不包括其他权益性无形资产）、不动产。</a:t>
                      </a:r>
                      <a:endParaRPr lang="zh-CN" altLang="en-US" sz="1800" b="1">
                        <a:ea typeface="华文中宋" panose="02010600040101010101" pitchFamily="2" charset="-122"/>
                      </a:endParaRPr>
                    </a:p>
                    <a:p>
                      <a:pPr algn="l">
                        <a:buClrTx/>
                        <a:buSzTx/>
                        <a:buNone/>
                      </a:pPr>
                      <a:r>
                        <a:rPr lang="zh-CN" altLang="en-US" sz="1800" b="1">
                          <a:ea typeface="华文中宋" panose="02010600040101010101" pitchFamily="2" charset="-122"/>
                          <a:sym typeface="+mn-ea"/>
                        </a:rPr>
                        <a:t>.....</a:t>
                      </a:r>
                      <a:endParaRPr lang="zh-CN" altLang="en-US" sz="1800" b="1">
                        <a:ea typeface="华文中宋" panose="02010600040101010101" pitchFamily="2" charset="-122"/>
                      </a:endParaRPr>
                    </a:p>
                    <a:p>
                      <a:pPr algn="l">
                        <a:buClrTx/>
                        <a:buSzTx/>
                        <a:buNone/>
                      </a:pPr>
                      <a:r>
                        <a:rPr lang="zh-CN" altLang="en-US" sz="1800" b="1">
                          <a:ea typeface="华文中宋" panose="02010600040101010101" pitchFamily="2" charset="-122"/>
                          <a:sym typeface="+mn-ea"/>
                        </a:rPr>
                        <a:t>(六）购进的</a:t>
                      </a:r>
                      <a:r>
                        <a:rPr lang="zh-CN" altLang="en-US" sz="1800" b="1">
                          <a:ea typeface="华文中宋" panose="02010600040101010101" pitchFamily="2" charset="-122"/>
                        </a:rPr>
                        <a:t>旅客运输服务、贷款服务、餐饮服务、居民</a:t>
                      </a:r>
                      <a:r>
                        <a:rPr lang="zh-CN" altLang="en-US" sz="1800" b="1">
                          <a:ea typeface="华文中宋" panose="02010600040101010101" pitchFamily="2" charset="-122"/>
                          <a:sym typeface="+mn-ea"/>
                        </a:rPr>
                        <a:t>日常服务和娱乐服务。</a:t>
                      </a:r>
                      <a:endParaRPr lang="zh-CN" altLang="en-US" sz="1800" b="1">
                        <a:ea typeface="华文中宋" panose="02010600040101010101" pitchFamily="2" charset="-122"/>
                      </a:endParaRPr>
                    </a:p>
                    <a:p>
                      <a:pPr>
                        <a:buNone/>
                      </a:pPr>
                      <a:r>
                        <a:rPr lang="en-US" altLang="zh-CN" sz="1800" b="1">
                          <a:solidFill>
                            <a:schemeClr val="tx1"/>
                          </a:solidFill>
                          <a:uFillTx/>
                          <a:ea typeface="华文中宋" panose="02010600040101010101" pitchFamily="2" charset="-122"/>
                          <a:sym typeface="+mn-ea"/>
                        </a:rPr>
                        <a:t>              ——</a:t>
                      </a:r>
                      <a:r>
                        <a:rPr lang="zh-CN" altLang="en-US" sz="1800" b="1">
                          <a:solidFill>
                            <a:schemeClr val="tx1"/>
                          </a:solidFill>
                          <a:uFillTx/>
                          <a:ea typeface="华文中宋" panose="02010600040101010101" pitchFamily="2" charset="-122"/>
                          <a:sym typeface="+mn-ea"/>
                        </a:rPr>
                        <a:t>财税【</a:t>
                      </a:r>
                      <a:r>
                        <a:rPr lang="en-US" altLang="zh-CN" sz="1800" b="1">
                          <a:solidFill>
                            <a:schemeClr val="tx1"/>
                          </a:solidFill>
                          <a:uFillTx/>
                          <a:ea typeface="华文中宋" panose="02010600040101010101" pitchFamily="2" charset="-122"/>
                          <a:sym typeface="+mn-ea"/>
                        </a:rPr>
                        <a:t>2016</a:t>
                      </a:r>
                      <a:r>
                        <a:rPr lang="zh-CN" altLang="en-US" sz="1800" b="1">
                          <a:solidFill>
                            <a:schemeClr val="tx1"/>
                          </a:solidFill>
                          <a:uFillTx/>
                          <a:ea typeface="华文中宋" panose="02010600040101010101" pitchFamily="2" charset="-122"/>
                          <a:sym typeface="+mn-ea"/>
                        </a:rPr>
                        <a:t>】</a:t>
                      </a:r>
                      <a:r>
                        <a:rPr lang="en-US" altLang="zh-CN" sz="1800" b="1">
                          <a:solidFill>
                            <a:schemeClr val="tx1"/>
                          </a:solidFill>
                          <a:uFillTx/>
                          <a:ea typeface="华文中宋" panose="02010600040101010101" pitchFamily="2" charset="-122"/>
                          <a:sym typeface="+mn-ea"/>
                        </a:rPr>
                        <a:t>36</a:t>
                      </a:r>
                      <a:r>
                        <a:rPr lang="zh-CN" altLang="en-US" sz="1800" b="1">
                          <a:solidFill>
                            <a:schemeClr val="tx1"/>
                          </a:solidFill>
                          <a:uFillTx/>
                          <a:ea typeface="华文中宋" panose="02010600040101010101" pitchFamily="2" charset="-122"/>
                          <a:sym typeface="+mn-ea"/>
                        </a:rPr>
                        <a:t>号</a:t>
                      </a:r>
                      <a:endParaRPr lang="zh-CN" altLang="en-US" sz="1800" b="1">
                        <a:ea typeface="华文中宋" panose="02010600040101010101" pitchFamily="2" charset="-122"/>
                      </a:endParaRPr>
                    </a:p>
                    <a:p>
                      <a:pPr>
                        <a:buNone/>
                      </a:pPr>
                      <a:endParaRPr lang="zh-CN" altLang="en-US" sz="1800"/>
                    </a:p>
                  </a:txBody>
                  <a:tcPr/>
                </a:tc>
              </a:tr>
            </a:tbl>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增值税法及实施条例主要变化</a:t>
            </a:r>
            <a:endParaRPr lang="zh-CN" altLang="en-US"/>
          </a:p>
        </p:txBody>
      </p:sp>
      <p:sp>
        <p:nvSpPr>
          <p:cNvPr id="3" name="内容占位符 2"/>
          <p:cNvSpPr>
            <a:spLocks noGrp="1"/>
          </p:cNvSpPr>
          <p:nvPr>
            <p:ph idx="1"/>
          </p:nvPr>
        </p:nvSpPr>
        <p:spPr/>
        <p:txBody>
          <a:bodyPr/>
          <a:p>
            <a:r>
              <a:rPr lang="zh-CN" altLang="en-US">
                <a:solidFill>
                  <a:schemeClr val="accent1"/>
                </a:solidFill>
              </a:rPr>
              <a:t>（六）可抵扣的进项税额</a:t>
            </a:r>
            <a:endParaRPr lang="zh-CN" altLang="en-US">
              <a:solidFill>
                <a:schemeClr val="accent1"/>
              </a:solidFill>
            </a:endParaRPr>
          </a:p>
          <a:p>
            <a:endParaRPr lang="zh-CN" altLang="en-US">
              <a:solidFill>
                <a:schemeClr val="accent1"/>
              </a:solidFill>
            </a:endParaRPr>
          </a:p>
        </p:txBody>
      </p:sp>
      <p:graphicFrame>
        <p:nvGraphicFramePr>
          <p:cNvPr id="4" name="表格 3"/>
          <p:cNvGraphicFramePr/>
          <p:nvPr>
            <p:custDataLst>
              <p:tags r:id="rId1"/>
            </p:custDataLst>
          </p:nvPr>
        </p:nvGraphicFramePr>
        <p:xfrm>
          <a:off x="529590" y="1107440"/>
          <a:ext cx="10885170" cy="5106670"/>
        </p:xfrm>
        <a:graphic>
          <a:graphicData uri="http://schemas.openxmlformats.org/drawingml/2006/table">
            <a:tbl>
              <a:tblPr firstRow="1" bandRow="1">
                <a:tableStyleId>{5C22544A-7EE6-4342-B048-85BDC9FD1C3A}</a:tableStyleId>
              </a:tblPr>
              <a:tblGrid>
                <a:gridCol w="7776210"/>
                <a:gridCol w="3108960"/>
              </a:tblGrid>
              <a:tr h="365760">
                <a:tc>
                  <a:txBody>
                    <a:bodyPr/>
                    <a:p>
                      <a:pPr>
                        <a:buNone/>
                      </a:pPr>
                      <a:r>
                        <a:rPr lang="zh-CN" altLang="en-US" sz="1600" b="1">
                          <a:ea typeface="华文中宋" panose="02010600040101010101" pitchFamily="2" charset="-122"/>
                        </a:rPr>
                        <a:t>增值税法及实施条例</a:t>
                      </a:r>
                      <a:endParaRPr lang="zh-CN" altLang="en-US" sz="16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增值税暂行条例、实施细则</a:t>
                      </a:r>
                      <a:endParaRPr lang="zh-CN" altLang="en-US" sz="1800" b="1">
                        <a:ea typeface="华文中宋" panose="02010600040101010101" pitchFamily="2" charset="-122"/>
                      </a:endParaRPr>
                    </a:p>
                  </a:txBody>
                  <a:tcPr/>
                </a:tc>
              </a:tr>
              <a:tr h="4740910">
                <a:tc>
                  <a:txBody>
                    <a:bodyPr/>
                    <a:p>
                      <a:pPr>
                        <a:buNone/>
                      </a:pPr>
                      <a:r>
                        <a:rPr lang="zh-CN" altLang="en-US" sz="1600" b="1">
                          <a:solidFill>
                            <a:schemeClr val="tx1"/>
                          </a:solidFill>
                          <a:ea typeface="华文中宋" panose="02010600040101010101" pitchFamily="2" charset="-122"/>
                        </a:rPr>
                        <a:t>第二十条</a:t>
                      </a:r>
                      <a:r>
                        <a:rPr lang="en-US" altLang="zh-CN" sz="1600" b="1">
                          <a:solidFill>
                            <a:schemeClr val="tx1"/>
                          </a:solidFill>
                          <a:ea typeface="华文中宋" panose="02010600040101010101" pitchFamily="2" charset="-122"/>
                        </a:rPr>
                        <a:t> </a:t>
                      </a:r>
                      <a:r>
                        <a:rPr lang="zh-CN" altLang="en-US" sz="1600" b="1">
                          <a:solidFill>
                            <a:schemeClr val="tx1"/>
                          </a:solidFill>
                          <a:ea typeface="华文中宋" panose="02010600040101010101" pitchFamily="2" charset="-122"/>
                        </a:rPr>
                        <a:t>纳税人购进</a:t>
                      </a:r>
                      <a:r>
                        <a:rPr lang="zh-CN" altLang="en-US" sz="1600" b="1">
                          <a:solidFill>
                            <a:srgbClr val="FF0000"/>
                          </a:solidFill>
                          <a:ea typeface="华文中宋" panose="02010600040101010101" pitchFamily="2" charset="-122"/>
                        </a:rPr>
                        <a:t>贷款服务</a:t>
                      </a:r>
                      <a:r>
                        <a:rPr lang="zh-CN" altLang="en-US" sz="1600" b="1">
                          <a:solidFill>
                            <a:schemeClr val="tx1"/>
                          </a:solidFill>
                          <a:ea typeface="华文中宋" panose="02010600040101010101" pitchFamily="2" charset="-122"/>
                        </a:rPr>
                        <a:t>，及其向贷款方支付的与该笔贷款直接相关的投融资顾问费、手续费、咨询费等费</a:t>
                      </a:r>
                      <a:r>
                        <a:rPr lang="en-US" altLang="zh-CN" sz="1600" b="1">
                          <a:solidFill>
                            <a:schemeClr val="tx1"/>
                          </a:solidFill>
                          <a:ea typeface="华文中宋" panose="02010600040101010101" pitchFamily="2" charset="-122"/>
                        </a:rPr>
                        <a:t> </a:t>
                      </a:r>
                      <a:r>
                        <a:rPr lang="zh-CN" altLang="en-US" sz="1600" b="1">
                          <a:solidFill>
                            <a:schemeClr val="tx1"/>
                          </a:solidFill>
                          <a:ea typeface="华文中宋" panose="02010600040101010101" pitchFamily="2" charset="-122"/>
                        </a:rPr>
                        <a:t>用，对应的进项税额</a:t>
                      </a:r>
                      <a:r>
                        <a:rPr lang="zh-CN" altLang="en-US" sz="1600" b="1">
                          <a:solidFill>
                            <a:srgbClr val="FF0000"/>
                          </a:solidFill>
                          <a:ea typeface="华文中宋" panose="02010600040101010101" pitchFamily="2" charset="-122"/>
                        </a:rPr>
                        <a:t>不得</a:t>
                      </a:r>
                      <a:r>
                        <a:rPr lang="zh-CN" altLang="en-US" sz="1600" b="1">
                          <a:solidFill>
                            <a:schemeClr val="tx1"/>
                          </a:solidFill>
                          <a:ea typeface="华文中宋" panose="02010600040101010101" pitchFamily="2" charset="-122"/>
                        </a:rPr>
                        <a:t>从销项税额中抵扣。</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a:t>
                      </a:r>
                      <a:endParaRPr lang="zh-CN" altLang="en-US"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sym typeface="+mn-ea"/>
                        </a:rPr>
                        <a:t>第二十二条</a:t>
                      </a:r>
                      <a:r>
                        <a:rPr lang="en-US" altLang="zh-CN" sz="1600" b="1">
                          <a:solidFill>
                            <a:schemeClr val="tx1"/>
                          </a:solidFill>
                          <a:ea typeface="华文中宋" panose="02010600040101010101" pitchFamily="2" charset="-122"/>
                          <a:sym typeface="+mn-ea"/>
                        </a:rPr>
                        <a:t> </a:t>
                      </a:r>
                      <a:r>
                        <a:rPr lang="zh-CN" altLang="en-US" sz="1600" b="1">
                          <a:solidFill>
                            <a:schemeClr val="tx1"/>
                          </a:solidFill>
                          <a:ea typeface="华文中宋" panose="02010600040101010101" pitchFamily="2" charset="-122"/>
                        </a:rPr>
                        <a:t>纳税人购进货物、服务、无形资产、不动产用于增值税法第六条以外的非应税交易的，对应的进项税额不得从销项税额中抵扣。</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a:t>
                      </a:r>
                      <a:endParaRPr lang="zh-CN" altLang="en-US"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rPr>
                        <a:t>第二十六条</a:t>
                      </a:r>
                      <a:r>
                        <a:rPr lang="en-US" altLang="zh-CN" sz="1600" b="1">
                          <a:solidFill>
                            <a:schemeClr val="tx1"/>
                          </a:solidFill>
                          <a:ea typeface="华文中宋" panose="02010600040101010101" pitchFamily="2" charset="-122"/>
                        </a:rPr>
                        <a:t> </a:t>
                      </a:r>
                      <a:r>
                        <a:rPr lang="zh-CN" altLang="en-US" sz="1600" b="1">
                          <a:solidFill>
                            <a:schemeClr val="tx1"/>
                          </a:solidFill>
                          <a:ea typeface="华文中宋" panose="02010600040101010101" pitchFamily="2" charset="-122"/>
                        </a:rPr>
                        <a:t>一般纳税人取得的固定资产、无形资产或者不动产（以下统称长期资产），对应的进项税额按照以下规定处理：</a:t>
                      </a:r>
                      <a:r>
                        <a:rPr lang="en-US" altLang="zh-CN" sz="1600" b="1">
                          <a:solidFill>
                            <a:schemeClr val="tx1"/>
                          </a:solidFill>
                          <a:ea typeface="华文中宋" panose="02010600040101010101" pitchFamily="2" charset="-122"/>
                        </a:rPr>
                        <a:t> </a:t>
                      </a:r>
                      <a:endParaRPr lang="en-US" altLang="zh-CN"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rPr>
                        <a:t>（一）</a:t>
                      </a:r>
                      <a:r>
                        <a:rPr lang="zh-CN" altLang="en-US" sz="1600" b="1">
                          <a:solidFill>
                            <a:srgbClr val="FF0000"/>
                          </a:solidFill>
                          <a:ea typeface="华文中宋" panose="02010600040101010101" pitchFamily="2" charset="-122"/>
                        </a:rPr>
                        <a:t>专用</a:t>
                      </a:r>
                      <a:r>
                        <a:rPr lang="zh-CN" altLang="en-US" sz="1600" b="1">
                          <a:solidFill>
                            <a:schemeClr val="tx1"/>
                          </a:solidFill>
                          <a:ea typeface="华文中宋" panose="02010600040101010101" pitchFamily="2" charset="-122"/>
                        </a:rPr>
                        <a:t>于一般计税方法计税项目的，对应的进项税额可以全额从销项税额中抵扣；</a:t>
                      </a:r>
                      <a:r>
                        <a:rPr lang="zh-CN" altLang="en-US" sz="1600" b="1">
                          <a:solidFill>
                            <a:srgbClr val="FF0000"/>
                          </a:solidFill>
                          <a:ea typeface="华文中宋" panose="02010600040101010101" pitchFamily="2" charset="-122"/>
                        </a:rPr>
                        <a:t>专用</a:t>
                      </a:r>
                      <a:r>
                        <a:rPr lang="zh-CN" altLang="en-US" sz="1600" b="1">
                          <a:solidFill>
                            <a:schemeClr val="tx1"/>
                          </a:solidFill>
                          <a:ea typeface="华文中宋" panose="02010600040101010101" pitchFamily="2" charset="-122"/>
                        </a:rPr>
                        <a:t>于简易计税方法计税项目、免征增值税项目、非应税交易、集体福利或者个人消费（以下统称五类不允许抵扣项目）的，对应的进项税额不得从销项税额中抵扣。</a:t>
                      </a:r>
                      <a:r>
                        <a:rPr lang="en-US" altLang="zh-CN" sz="1600" b="1">
                          <a:solidFill>
                            <a:schemeClr val="tx1"/>
                          </a:solidFill>
                          <a:ea typeface="华文中宋" panose="02010600040101010101" pitchFamily="2" charset="-122"/>
                        </a:rPr>
                        <a:t> </a:t>
                      </a:r>
                      <a:endParaRPr lang="en-US" altLang="zh-CN"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rPr>
                        <a:t>（二）既用于一般计税方法计税项目，又用于五类不允许抵扣项目的（以下简称混合用途），原值</a:t>
                      </a:r>
                      <a:r>
                        <a:rPr lang="zh-CN" altLang="en-US" sz="1600" b="1">
                          <a:solidFill>
                            <a:srgbClr val="FF0000"/>
                          </a:solidFill>
                          <a:ea typeface="华文中宋" panose="02010600040101010101" pitchFamily="2" charset="-122"/>
                        </a:rPr>
                        <a:t>不超过 50</a:t>
                      </a:r>
                      <a:r>
                        <a:rPr lang="en-US" altLang="zh-CN" sz="1600" b="1">
                          <a:solidFill>
                            <a:srgbClr val="FF0000"/>
                          </a:solidFill>
                          <a:ea typeface="华文中宋" panose="02010600040101010101" pitchFamily="2" charset="-122"/>
                        </a:rPr>
                        <a:t>0 </a:t>
                      </a:r>
                      <a:r>
                        <a:rPr lang="zh-CN" altLang="en-US" sz="1600" b="1">
                          <a:solidFill>
                            <a:srgbClr val="FF0000"/>
                          </a:solidFill>
                          <a:ea typeface="华文中宋" panose="02010600040101010101" pitchFamily="2" charset="-122"/>
                        </a:rPr>
                        <a:t>万元</a:t>
                      </a:r>
                      <a:r>
                        <a:rPr lang="zh-CN" altLang="en-US" sz="1600" b="1">
                          <a:solidFill>
                            <a:schemeClr val="tx1"/>
                          </a:solidFill>
                          <a:ea typeface="华文中宋" panose="02010600040101010101" pitchFamily="2" charset="-122"/>
                        </a:rPr>
                        <a:t>的单项长期资产，对应的进项税额可以全额从销项税额中抵扣；原值</a:t>
                      </a:r>
                      <a:r>
                        <a:rPr lang="zh-CN" altLang="en-US" sz="1600" b="1">
                          <a:solidFill>
                            <a:srgbClr val="FF0000"/>
                          </a:solidFill>
                          <a:ea typeface="华文中宋" panose="02010600040101010101" pitchFamily="2" charset="-122"/>
                        </a:rPr>
                        <a:t>超过</a:t>
                      </a:r>
                      <a:r>
                        <a:rPr lang="en-US" altLang="zh-CN" sz="1600" b="1">
                          <a:solidFill>
                            <a:srgbClr val="FF0000"/>
                          </a:solidFill>
                          <a:ea typeface="华文中宋" panose="02010600040101010101" pitchFamily="2" charset="-122"/>
                        </a:rPr>
                        <a:t> 500 </a:t>
                      </a:r>
                      <a:r>
                        <a:rPr lang="zh-CN" altLang="en-US" sz="1600" b="1">
                          <a:solidFill>
                            <a:srgbClr val="FF0000"/>
                          </a:solidFill>
                          <a:ea typeface="华文中宋" panose="02010600040101010101" pitchFamily="2" charset="-122"/>
                        </a:rPr>
                        <a:t>万元</a:t>
                      </a:r>
                      <a:r>
                        <a:rPr lang="zh-CN" altLang="en-US" sz="1600" b="1">
                          <a:solidFill>
                            <a:schemeClr val="tx1"/>
                          </a:solidFill>
                          <a:ea typeface="华文中宋" panose="02010600040101010101" pitchFamily="2" charset="-122"/>
                        </a:rPr>
                        <a:t>的单项长期资产，购进时先全额抵扣进项税额，同时在混合用途期间，应当根据折旧或者摊销年限，再计算五类不允许抵扣项目对应的不得从销项税额中抵扣的进项税额</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逐年调整。</a:t>
                      </a:r>
                      <a:r>
                        <a:rPr lang="en-US" altLang="zh-CN" sz="1600" b="1">
                          <a:solidFill>
                            <a:schemeClr val="tx1"/>
                          </a:solidFill>
                          <a:ea typeface="华文中宋" panose="02010600040101010101" pitchFamily="2" charset="-122"/>
                        </a:rPr>
                        <a:t> </a:t>
                      </a:r>
                      <a:endParaRPr lang="en-US" altLang="zh-CN"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rPr>
                        <a:t>（三）长期资产在用于允许抵扣进项税额项目和不允许抵扣进项税额项目之间发生用途改变的，按照改变当期的期初净值计算确定允许抵扣和不得抵扣的进项税额。</a:t>
                      </a:r>
                      <a:r>
                        <a:rPr lang="en-US" altLang="zh-CN" sz="1600" b="1">
                          <a:solidFill>
                            <a:schemeClr val="tx1"/>
                          </a:solidFill>
                          <a:ea typeface="华文中宋" panose="02010600040101010101" pitchFamily="2" charset="-122"/>
                        </a:rPr>
                        <a:t> </a:t>
                      </a:r>
                      <a:endParaRPr lang="en-US" altLang="zh-CN"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   </a:t>
                      </a:r>
                      <a:r>
                        <a:rPr lang="zh-CN" altLang="en-US" sz="1600" b="1">
                          <a:solidFill>
                            <a:schemeClr val="tx1"/>
                          </a:solidFill>
                          <a:ea typeface="华文中宋" panose="02010600040101010101" pitchFamily="2" charset="-122"/>
                        </a:rPr>
                        <a:t>长期资产进项税额抵扣的具体办法，由国务院财政、税务主管部门另行制定。</a:t>
                      </a:r>
                      <a:endParaRPr lang="zh-CN" altLang="en-US" sz="1600" b="1">
                        <a:solidFill>
                          <a:schemeClr val="tx1"/>
                        </a:solidFill>
                        <a:ea typeface="华文中宋" panose="02010600040101010101" pitchFamily="2" charset="-122"/>
                      </a:endParaRPr>
                    </a:p>
                  </a:txBody>
                  <a:tcPr/>
                </a:tc>
                <a:tc>
                  <a:txBody>
                    <a:bodyPr/>
                    <a:p>
                      <a:pPr>
                        <a:buNone/>
                      </a:pPr>
                      <a:endParaRPr lang="zh-CN" altLang="en-US" sz="1800"/>
                    </a:p>
                  </a:txBody>
                  <a:tcPr/>
                </a:tc>
              </a:tr>
            </a:tbl>
          </a:graphicData>
        </a:graphic>
      </p:graphicFrame>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54610"/>
            <a:ext cx="12191365" cy="6666865"/>
          </a:xfrm>
          <a:solidFill>
            <a:srgbClr val="FF0000"/>
          </a:solidFill>
        </p:spPr>
        <p:txBody>
          <a:bodyPr/>
          <a:p>
            <a:pPr marL="0" indent="0">
              <a:buNone/>
            </a:pPr>
            <a:endParaRPr lang="zh-CN" altLang="en-US"/>
          </a:p>
        </p:txBody>
      </p:sp>
      <p:sp>
        <p:nvSpPr>
          <p:cNvPr id="4" name="文本框 3"/>
          <p:cNvSpPr txBox="1"/>
          <p:nvPr/>
        </p:nvSpPr>
        <p:spPr>
          <a:xfrm>
            <a:off x="2584450" y="1303020"/>
            <a:ext cx="8187690" cy="3222625"/>
          </a:xfrm>
          <a:prstGeom prst="rect">
            <a:avLst/>
          </a:prstGeom>
          <a:noFill/>
        </p:spPr>
        <p:txBody>
          <a:bodyPr wrap="square" rtlCol="0">
            <a:noAutofit/>
          </a:bodyPr>
          <a:p>
            <a:r>
              <a:rPr lang="zh-CN" altLang="en-US" sz="6600" b="1">
                <a:solidFill>
                  <a:srgbClr val="FFC000"/>
                </a:solidFill>
                <a:uFillTx/>
                <a:latin typeface="华文新魏" panose="02010800040101010101" charset="-122"/>
                <a:ea typeface="华文新魏" panose="02010800040101010101" charset="-122"/>
                <a:cs typeface="华文新魏" panose="02010800040101010101" charset="-122"/>
              </a:rPr>
              <a:t>元</a:t>
            </a:r>
            <a:r>
              <a:rPr lang="en-US" altLang="zh-CN" sz="66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6600" b="1">
                <a:solidFill>
                  <a:srgbClr val="FFC000"/>
                </a:solidFill>
                <a:uFillTx/>
                <a:latin typeface="华文新魏" panose="02010800040101010101" charset="-122"/>
                <a:ea typeface="华文新魏" panose="02010800040101010101" charset="-122"/>
                <a:cs typeface="华文新魏" panose="02010800040101010101" charset="-122"/>
              </a:rPr>
              <a:t>旦</a:t>
            </a:r>
            <a:r>
              <a:rPr lang="en-US" altLang="zh-CN" sz="66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6600" b="1">
                <a:solidFill>
                  <a:srgbClr val="FFC000"/>
                </a:solidFill>
                <a:uFillTx/>
                <a:latin typeface="华文新魏" panose="02010800040101010101" charset="-122"/>
                <a:ea typeface="华文新魏" panose="02010800040101010101" charset="-122"/>
                <a:cs typeface="华文新魏" panose="02010800040101010101" charset="-122"/>
              </a:rPr>
              <a:t>快</a:t>
            </a:r>
            <a:r>
              <a:rPr lang="en-US" altLang="zh-CN" sz="66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6600" b="1">
                <a:solidFill>
                  <a:srgbClr val="FFC000"/>
                </a:solidFill>
                <a:uFillTx/>
                <a:latin typeface="华文新魏" panose="02010800040101010101" charset="-122"/>
                <a:ea typeface="华文新魏" panose="02010800040101010101" charset="-122"/>
                <a:cs typeface="华文新魏" panose="02010800040101010101" charset="-122"/>
              </a:rPr>
              <a:t>乐</a:t>
            </a:r>
            <a:endParaRPr lang="zh-CN" altLang="en-US" sz="6600" b="1">
              <a:solidFill>
                <a:srgbClr val="FFC000"/>
              </a:solidFill>
              <a:uFillTx/>
              <a:latin typeface="华文新魏" panose="02010800040101010101" charset="-122"/>
              <a:ea typeface="华文新魏" panose="02010800040101010101" charset="-122"/>
              <a:cs typeface="华文新魏" panose="02010800040101010101" charset="-122"/>
            </a:endParaRPr>
          </a:p>
          <a:p>
            <a:r>
              <a:rPr lang="en-US" altLang="zh-CN" sz="66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所</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思</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皆</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如</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愿</a:t>
            </a:r>
            <a:endParaRPr lang="zh-CN" altLang="en-US" sz="4000" b="1">
              <a:solidFill>
                <a:srgbClr val="FFC000"/>
              </a:solidFill>
              <a:uFillTx/>
              <a:latin typeface="华文新魏" panose="02010800040101010101" charset="-122"/>
              <a:ea typeface="华文新魏" panose="02010800040101010101" charset="-122"/>
              <a:cs typeface="华文新魏" panose="02010800040101010101" charset="-122"/>
            </a:endParaRPr>
          </a:p>
          <a:p>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所</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见</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皆</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美</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好</a:t>
            </a:r>
            <a:endParaRPr lang="zh-CN" altLang="en-US" sz="4000" b="1">
              <a:solidFill>
                <a:srgbClr val="FFC000"/>
              </a:solidFill>
              <a:uFillTx/>
              <a:latin typeface="华文新魏" panose="02010800040101010101" charset="-122"/>
              <a:ea typeface="华文新魏" panose="02010800040101010101" charset="-122"/>
              <a:cs typeface="华文新魏" panose="02010800040101010101" charset="-122"/>
            </a:endParaRPr>
          </a:p>
          <a:p>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所</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行</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皆</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顺</a:t>
            </a:r>
            <a:r>
              <a:rPr lang="en-US" altLang="zh-CN" sz="4000" b="1">
                <a:solidFill>
                  <a:srgbClr val="FFC000"/>
                </a:solidFill>
                <a:uFillTx/>
                <a:latin typeface="华文新魏" panose="02010800040101010101" charset="-122"/>
                <a:ea typeface="华文新魏" panose="02010800040101010101" charset="-122"/>
                <a:cs typeface="华文新魏" panose="02010800040101010101" charset="-122"/>
              </a:rPr>
              <a:t> </a:t>
            </a:r>
            <a:r>
              <a:rPr lang="zh-CN" altLang="en-US" sz="4000" b="1">
                <a:solidFill>
                  <a:srgbClr val="FFC000"/>
                </a:solidFill>
                <a:uFillTx/>
                <a:latin typeface="华文新魏" panose="02010800040101010101" charset="-122"/>
                <a:ea typeface="华文新魏" panose="02010800040101010101" charset="-122"/>
                <a:cs typeface="华文新魏" panose="02010800040101010101" charset="-122"/>
              </a:rPr>
              <a:t>利</a:t>
            </a:r>
            <a:endParaRPr lang="zh-CN" altLang="en-US" sz="4000" b="1">
              <a:solidFill>
                <a:srgbClr val="FFC000"/>
              </a:solidFill>
              <a:uFillTx/>
              <a:latin typeface="华文新魏" panose="02010800040101010101" charset="-122"/>
              <a:ea typeface="华文新魏" panose="02010800040101010101" charset="-122"/>
              <a:cs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 calcmode="lin" valueType="num">
                                      <p:cBhvr>
                                        <p:cTn id="20"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1000" fill="hold"/>
                                        <p:tgtEl>
                                          <p:spTgt spid="4">
                                            <p:txEl>
                                              <p:pRg st="3" end="3"/>
                                            </p:txEl>
                                          </p:spTgt>
                                        </p:tgtEl>
                                        <p:attrNameLst>
                                          <p:attrName>ppt_x</p:attrName>
                                        </p:attrNameLst>
                                      </p:cBhvr>
                                      <p:tavLst>
                                        <p:tav tm="0">
                                          <p:val>
                                            <p:strVal val="#ppt_x-.2"/>
                                          </p:val>
                                        </p:tav>
                                        <p:tav tm="100000">
                                          <p:val>
                                            <p:strVal val="#ppt_x"/>
                                          </p:val>
                                        </p:tav>
                                      </p:tavLst>
                                    </p:anim>
                                    <p:anim calcmode="lin" valueType="num">
                                      <p:cBhvr>
                                        <p:cTn id="28" dur="1000" fill="hold"/>
                                        <p:tgtEl>
                                          <p:spTgt spid="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2150" y="1240155"/>
            <a:ext cx="10666095" cy="2370455"/>
          </a:xfrm>
        </p:spPr>
        <p:txBody>
          <a:bodyPr>
            <a:noAutofit/>
          </a:bodyPr>
          <a:lstStyle/>
          <a:p>
            <a:pPr algn="ctr"/>
            <a:r>
              <a:rPr lang="zh-CN" altLang="en-US" sz="4400" dirty="0">
                <a:solidFill>
                  <a:srgbClr val="0070C0"/>
                </a:solidFill>
                <a:uFillTx/>
              </a:rPr>
              <a:t>感谢您的聆听</a:t>
            </a:r>
            <a:br>
              <a:rPr lang="zh-CN" altLang="en-US" sz="4400" dirty="0">
                <a:solidFill>
                  <a:srgbClr val="0070C0"/>
                </a:solidFill>
                <a:uFillTx/>
              </a:rPr>
            </a:br>
            <a:br>
              <a:rPr lang="en-US" altLang="zh-CN" sz="4400" dirty="0">
                <a:solidFill>
                  <a:srgbClr val="0070C0"/>
                </a:solidFill>
                <a:uFillTx/>
              </a:rPr>
            </a:br>
            <a:r>
              <a:rPr lang="en-US" altLang="zh-CN" sz="4400" dirty="0">
                <a:solidFill>
                  <a:srgbClr val="0070C0"/>
                </a:solidFill>
                <a:uFillTx/>
              </a:rPr>
              <a:t>         </a:t>
            </a:r>
            <a:r>
              <a:rPr lang="zh-CN" altLang="en-US" sz="4400" dirty="0">
                <a:solidFill>
                  <a:srgbClr val="0070C0"/>
                </a:solidFill>
                <a:uFillTx/>
              </a:rPr>
              <a:t>敬请批评指正</a:t>
            </a:r>
            <a:br>
              <a:rPr lang="zh-CN" altLang="en-US" sz="4400" dirty="0">
                <a:solidFill>
                  <a:srgbClr val="0070C0"/>
                </a:solidFill>
                <a:uFillTx/>
              </a:rPr>
            </a:br>
            <a:endParaRPr lang="zh-CN" altLang="en-US" sz="4400" dirty="0">
              <a:solidFill>
                <a:srgbClr val="0070C0"/>
              </a:solidFill>
              <a:uFillTx/>
              <a:sym typeface="+mn-ea"/>
            </a:endParaRPr>
          </a:p>
        </p:txBody>
      </p:sp>
      <p:pic>
        <p:nvPicPr>
          <p:cNvPr id="5" name="图片 4" descr="erweima"/>
          <p:cNvPicPr>
            <a:picLocks noChangeAspect="1"/>
          </p:cNvPicPr>
          <p:nvPr/>
        </p:nvPicPr>
        <p:blipFill>
          <a:blip r:embed="rId1"/>
          <a:stretch>
            <a:fillRect/>
          </a:stretch>
        </p:blipFill>
        <p:spPr>
          <a:xfrm>
            <a:off x="5467227" y="4792004"/>
            <a:ext cx="1257300" cy="1257300"/>
          </a:xfrm>
          <a:prstGeom prst="rect">
            <a:avLst/>
          </a:prstGeom>
        </p:spPr>
      </p:pic>
      <p:sp>
        <p:nvSpPr>
          <p:cNvPr id="3" name="文本框 2"/>
          <p:cNvSpPr txBox="1"/>
          <p:nvPr/>
        </p:nvSpPr>
        <p:spPr>
          <a:xfrm>
            <a:off x="3575713" y="3807725"/>
            <a:ext cx="4899547" cy="1198880"/>
          </a:xfrm>
          <a:prstGeom prst="rect">
            <a:avLst/>
          </a:prstGeom>
          <a:noFill/>
        </p:spPr>
        <p:txBody>
          <a:bodyPr wrap="square" rtlCol="0">
            <a:spAutoFit/>
          </a:bodyPr>
          <a:lstStyle/>
          <a:p>
            <a:pPr algn="ctr"/>
            <a:r>
              <a:rPr lang="zh-CN" altLang="en-US" sz="2400" b="1" dirty="0">
                <a:solidFill>
                  <a:srgbClr val="0070C0"/>
                </a:solidFill>
                <a:uFillTx/>
              </a:rPr>
              <a:t>宁波市中瑞税务师事务所</a:t>
            </a:r>
            <a:endParaRPr lang="en-US" altLang="zh-CN" sz="2400" b="1" dirty="0">
              <a:solidFill>
                <a:srgbClr val="0070C0"/>
              </a:solidFill>
              <a:uFillTx/>
            </a:endParaRPr>
          </a:p>
          <a:p>
            <a:pPr algn="ctr"/>
            <a:r>
              <a:rPr lang="zh-CN" altLang="en-US" sz="2400" b="1" dirty="0">
                <a:solidFill>
                  <a:srgbClr val="0070C0"/>
                </a:solidFill>
                <a:uFillTx/>
              </a:rPr>
              <a:t>李忠尔 </a:t>
            </a:r>
            <a:r>
              <a:rPr lang="en-US" altLang="zh-CN" sz="2400" b="1" dirty="0">
                <a:solidFill>
                  <a:srgbClr val="0070C0"/>
                </a:solidFill>
                <a:uFillTx/>
              </a:rPr>
              <a:t>13306678805</a:t>
            </a:r>
            <a:endParaRPr lang="en-US" altLang="zh-CN" sz="2400" b="1" dirty="0">
              <a:solidFill>
                <a:srgbClr val="FFC000"/>
              </a:solidFill>
              <a:uFillTx/>
            </a:endParaRPr>
          </a:p>
          <a:p>
            <a:pPr algn="ctr"/>
            <a:endParaRPr lang="en-US" altLang="zh-CN" sz="2400" b="1" dirty="0">
              <a:solidFill>
                <a:srgbClr val="FFC000"/>
              </a:solidFill>
              <a:uFillTx/>
            </a:endParaRPr>
          </a:p>
        </p:txBody>
      </p:sp>
      <p:sp>
        <p:nvSpPr>
          <p:cNvPr id="7" name="矩形 6"/>
          <p:cNvSpPr/>
          <p:nvPr/>
        </p:nvSpPr>
        <p:spPr>
          <a:xfrm>
            <a:off x="4695825" y="6177915"/>
            <a:ext cx="2799715" cy="859790"/>
          </a:xfrm>
          <a:prstGeom prst="rect">
            <a:avLst/>
          </a:prstGeom>
          <a:noFill/>
          <a:ln>
            <a:noFill/>
          </a:ln>
        </p:spPr>
        <p:txBody>
          <a:bodyPr wrap="none" rtlCol="0" anchor="t">
            <a:noAutofit/>
          </a:bodyPr>
          <a:p>
            <a:pPr algn="ctr"/>
            <a:r>
              <a:rPr lang="zh-CN" altLang="en-US" b="1">
                <a:solidFill>
                  <a:schemeClr val="tx1"/>
                </a:solidFill>
                <a:effectLst>
                  <a:outerShdw blurRad="38100" dist="19050" dir="2700000" algn="tl" rotWithShape="0">
                    <a:schemeClr val="dk1">
                      <a:alpha val="40000"/>
                    </a:schemeClr>
                  </a:outerShdw>
                </a:effectLst>
              </a:rPr>
              <a:t>中瑞公众号</a:t>
            </a:r>
            <a:endParaRPr lang="zh-CN" altLang="en-US" b="1">
              <a:solidFill>
                <a:schemeClr val="tx1"/>
              </a:solidFill>
              <a:effectLst>
                <a:outerShdw blurRad="38100" dist="19050" dir="2700000" algn="tl" rotWithShape="0">
                  <a:schemeClr val="dk1">
                    <a:alpha val="40000"/>
                  </a:schemeClr>
                </a:outerShdw>
              </a:effectLst>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sym typeface="+mn-ea"/>
              </a:rPr>
              <a:t>（</a:t>
            </a:r>
            <a:r>
              <a:rPr lang="en-US" altLang="zh-CN">
                <a:sym typeface="+mn-ea"/>
              </a:rPr>
              <a:t>2</a:t>
            </a:r>
            <a:r>
              <a:rPr lang="zh-CN" altLang="en-US">
                <a:sym typeface="+mn-ea"/>
              </a:rPr>
              <a:t>）</a:t>
            </a:r>
            <a:r>
              <a:rPr lang="zh-CN" altLang="en-US">
                <a:latin typeface="Calibri" panose="020F0502020204030204" charset="0"/>
                <a:sym typeface="+mn-ea"/>
              </a:rPr>
              <a:t>通过交易所交易</a:t>
            </a:r>
            <a:r>
              <a:rPr lang="zh-CN" altLang="en-US">
                <a:latin typeface="Calibri" panose="020F0502020204030204" charset="0"/>
                <a:sym typeface="+mn-ea"/>
              </a:rPr>
              <a:t>标准黄金的增值税处理及发票开具</a:t>
            </a:r>
            <a:endParaRPr lang="zh-CN" altLang="en-US">
              <a:latin typeface="Calibri" panose="020F0502020204030204" charset="0"/>
              <a:sym typeface="+mn-ea"/>
            </a:endParaRPr>
          </a:p>
          <a:p>
            <a:r>
              <a:rPr lang="zh-CN" altLang="en-US">
                <a:latin typeface="Calibri" panose="020F0502020204030204" charset="0"/>
                <a:sym typeface="+mn-ea"/>
              </a:rPr>
              <a:t>①非实物交割出库；客户购入标准黄金实物交割出库</a:t>
            </a:r>
            <a:endParaRPr lang="zh-CN" altLang="en-US">
              <a:latin typeface="Calibri" panose="020F0502020204030204" charset="0"/>
              <a:sym typeface="+mn-ea"/>
            </a:endParaRPr>
          </a:p>
          <a:p>
            <a:endParaRPr lang="zh-CN" altLang="en-US">
              <a:latin typeface="Calibri" panose="020F0502020204030204" charset="0"/>
              <a:sym typeface="+mn-ea"/>
            </a:endParaRPr>
          </a:p>
          <a:p>
            <a:endParaRPr lang="zh-CN" altLang="en-US"/>
          </a:p>
        </p:txBody>
      </p:sp>
      <p:graphicFrame>
        <p:nvGraphicFramePr>
          <p:cNvPr id="4" name="表格 3"/>
          <p:cNvGraphicFramePr/>
          <p:nvPr>
            <p:custDataLst>
              <p:tags r:id="rId1"/>
            </p:custDataLst>
          </p:nvPr>
        </p:nvGraphicFramePr>
        <p:xfrm>
          <a:off x="515620" y="1548130"/>
          <a:ext cx="10838180" cy="3343910"/>
        </p:xfrm>
        <a:graphic>
          <a:graphicData uri="http://schemas.openxmlformats.org/drawingml/2006/table">
            <a:tbl>
              <a:tblPr firstRow="1" bandRow="1">
                <a:tableStyleId>{5C22544A-7EE6-4342-B048-85BDC9FD1C3A}</a:tableStyleId>
              </a:tblPr>
              <a:tblGrid>
                <a:gridCol w="819785"/>
                <a:gridCol w="794385"/>
                <a:gridCol w="873125"/>
                <a:gridCol w="1178560"/>
                <a:gridCol w="7172325"/>
              </a:tblGrid>
              <a:tr h="444500">
                <a:tc>
                  <a:txBody>
                    <a:bodyPr/>
                    <a:p>
                      <a:pPr>
                        <a:buNone/>
                      </a:pPr>
                      <a:r>
                        <a:rPr lang="zh-CN" altLang="en-US" b="1">
                          <a:ea typeface="华文中宋" panose="02010600040101010101" pitchFamily="2" charset="-122"/>
                        </a:rPr>
                        <a:t>业务</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用途</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涉税主体</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增值税处理、发票开具</a:t>
                      </a:r>
                      <a:endParaRPr lang="zh-CN" altLang="en-US" b="1">
                        <a:ea typeface="华文中宋" panose="02010600040101010101" pitchFamily="2" charset="-122"/>
                      </a:endParaRPr>
                    </a:p>
                  </a:txBody>
                  <a:tcPr/>
                </a:tc>
              </a:tr>
              <a:tr h="628650">
                <a:tc rowSpan="5">
                  <a:txBody>
                    <a:bodyPr/>
                    <a:p>
                      <a:pPr>
                        <a:buNone/>
                      </a:pPr>
                      <a:r>
                        <a:rPr lang="zh-CN" altLang="en-US" b="1">
                          <a:ea typeface="华文中宋" panose="02010600040101010101" pitchFamily="2" charset="-122"/>
                        </a:rPr>
                        <a:t>非实物交割出库</a:t>
                      </a:r>
                      <a:endParaRPr lang="zh-CN" altLang="en-US" b="1">
                        <a:ea typeface="华文中宋" panose="02010600040101010101" pitchFamily="2" charset="-122"/>
                      </a:endParaRPr>
                    </a:p>
                  </a:txBody>
                  <a:tcPr/>
                </a:tc>
                <a:tc rowSpan="2">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p>
                      <a:pPr>
                        <a:buNone/>
                      </a:pPr>
                      <a:endParaRPr lang="en-US" altLang="zh-CN" b="1">
                        <a:ea typeface="华文中宋" panose="02010600040101010101" pitchFamily="2" charset="-122"/>
                      </a:endParaRPr>
                    </a:p>
                    <a:p>
                      <a:pPr>
                        <a:buNone/>
                      </a:pPr>
                      <a:endParaRPr lang="en-US" altLang="zh-CN" b="1">
                        <a:ea typeface="华文中宋" panose="02010600040101010101" pitchFamily="2" charset="-122"/>
                      </a:endParaRPr>
                    </a:p>
                  </a:txBody>
                  <a:tcPr/>
                </a:tc>
                <a:tc rowSpan="2">
                  <a:txBody>
                    <a:bodyPr/>
                    <a:p>
                      <a:pPr>
                        <a:buNone/>
                      </a:pPr>
                      <a:r>
                        <a:rPr lang="zh-CN" altLang="en-US" b="1">
                          <a:ea typeface="华文中宋" panose="02010600040101010101" pitchFamily="2" charset="-122"/>
                        </a:rPr>
                        <a:t>卖出方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会员单位</a:t>
                      </a:r>
                      <a:endParaRPr lang="zh-CN" altLang="en-US" b="1">
                        <a:ea typeface="华文中宋" panose="02010600040101010101" pitchFamily="2" charset="-122"/>
                      </a:endParaRPr>
                    </a:p>
                  </a:txBody>
                  <a:tcPr/>
                </a:tc>
                <a:tc rowSpan="2">
                  <a:txBody>
                    <a:bodyPr/>
                    <a:p>
                      <a:pPr>
                        <a:buNone/>
                      </a:pPr>
                      <a:r>
                        <a:rPr lang="zh-CN" altLang="en-US" b="1">
                          <a:solidFill>
                            <a:srgbClr val="FF0000"/>
                          </a:solidFill>
                          <a:ea typeface="华文中宋" panose="02010600040101010101" pitchFamily="2" charset="-122"/>
                        </a:rPr>
                        <a:t>免征</a:t>
                      </a:r>
                      <a:r>
                        <a:rPr lang="zh-CN" altLang="en-US" b="1">
                          <a:ea typeface="华文中宋" panose="02010600040101010101" pitchFamily="2" charset="-122"/>
                        </a:rPr>
                        <a:t>增值税；凭交易所开具的结算发票（</a:t>
                      </a:r>
                      <a:r>
                        <a:rPr lang="zh-CN" altLang="en-US" b="1">
                          <a:ea typeface="华文中宋" panose="02010600040101010101" pitchFamily="2" charset="-122"/>
                          <a:sym typeface="等线" panose="02010600030101010101" charset="-122"/>
                        </a:rPr>
                        <a:t>交易所购入</a:t>
                      </a:r>
                      <a:r>
                        <a:rPr lang="en-US" altLang="zh-CN" b="1">
                          <a:solidFill>
                            <a:srgbClr val="FF0000"/>
                          </a:solidFill>
                          <a:ea typeface="华文中宋" panose="02010600040101010101" pitchFamily="2" charset="-122"/>
                          <a:sym typeface="等线" panose="02010600030101010101" charset="-122"/>
                        </a:rPr>
                        <a:t>107</a:t>
                      </a:r>
                      <a:r>
                        <a:rPr lang="zh-CN" altLang="en-US" b="1">
                          <a:ea typeface="华文中宋" panose="02010600040101010101" pitchFamily="2" charset="-122"/>
                          <a:sym typeface="等线" panose="02010600030101010101" charset="-122"/>
                        </a:rPr>
                        <a:t>）作为</a:t>
                      </a:r>
                      <a:r>
                        <a:rPr lang="zh-CN" altLang="en-US" b="1">
                          <a:ea typeface="华文中宋" panose="02010600040101010101" pitchFamily="2" charset="-122"/>
                        </a:rPr>
                        <a:t>会计记账凭证，按实际成交价格向交易所开具</a:t>
                      </a:r>
                      <a:r>
                        <a:rPr lang="zh-CN" altLang="en-US" b="1">
                          <a:solidFill>
                            <a:srgbClr val="FF0000"/>
                          </a:solidFill>
                          <a:ea typeface="华文中宋" panose="02010600040101010101" pitchFamily="2" charset="-122"/>
                        </a:rPr>
                        <a:t>普通</a:t>
                      </a:r>
                      <a:r>
                        <a:rPr lang="zh-CN" altLang="en-US" b="1">
                          <a:ea typeface="华文中宋" panose="02010600040101010101" pitchFamily="2" charset="-122"/>
                        </a:rPr>
                        <a:t>发票</a:t>
                      </a:r>
                      <a:r>
                        <a:rPr lang="en-US" altLang="zh-CN" b="1">
                          <a:ea typeface="华文中宋" panose="02010600040101010101" pitchFamily="2" charset="-122"/>
                        </a:rPr>
                        <a:t>[</a:t>
                      </a:r>
                      <a:r>
                        <a:rPr lang="zh-CN" altLang="en-US" b="1">
                          <a:ea typeface="华文中宋" panose="02010600040101010101" pitchFamily="2" charset="-122"/>
                        </a:rPr>
                        <a:t>交易所标准黄金（适用于会员单位和客户）</a:t>
                      </a:r>
                      <a:r>
                        <a:rPr lang="en-US" altLang="zh-CN" b="1">
                          <a:solidFill>
                            <a:srgbClr val="FF0000"/>
                          </a:solidFill>
                          <a:ea typeface="华文中宋" panose="02010600040101010101" pitchFamily="2" charset="-122"/>
                        </a:rPr>
                        <a:t>104</a:t>
                      </a:r>
                      <a:r>
                        <a:rPr lang="en-US" altLang="zh-CN" b="1">
                          <a:ea typeface="华文中宋" panose="02010600040101010101" pitchFamily="2" charset="-122"/>
                        </a:rPr>
                        <a:t>]</a:t>
                      </a:r>
                      <a:endParaRPr lang="en-US" altLang="zh-CN" b="1">
                        <a:ea typeface="华文中宋" panose="02010600040101010101" pitchFamily="2" charset="-122"/>
                      </a:endParaRPr>
                    </a:p>
                  </a:txBody>
                  <a:tcPr/>
                </a:tc>
              </a:tr>
              <a:tr h="365760">
                <a:tc vMerge="1">
                  <a:tcPr/>
                </a:tc>
                <a:tc vMerge="1">
                  <a:tcPr/>
                </a:tc>
                <a:tc vMerge="1">
                  <a:tcPr/>
                </a:tc>
                <a:tc>
                  <a:txBody>
                    <a:bodyPr/>
                    <a:p>
                      <a:pPr>
                        <a:buNone/>
                      </a:pPr>
                      <a:r>
                        <a:rPr lang="zh-CN" altLang="en-US" b="1">
                          <a:ea typeface="华文中宋" panose="02010600040101010101" pitchFamily="2" charset="-122"/>
                        </a:rPr>
                        <a:t>客户</a:t>
                      </a:r>
                      <a:endParaRPr lang="zh-CN" altLang="en-US" b="1">
                        <a:ea typeface="华文中宋" panose="02010600040101010101" pitchFamily="2" charset="-122"/>
                      </a:endParaRPr>
                    </a:p>
                  </a:txBody>
                  <a:tcPr/>
                </a:tc>
                <a:tc vMerge="1">
                  <a:tcPr/>
                </a:tc>
              </a:tr>
              <a:tr h="208280">
                <a:tc vMerge="1">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gridSpan="2">
                  <a:txBody>
                    <a:bodyPr/>
                    <a:p>
                      <a:pPr>
                        <a:buNone/>
                      </a:pPr>
                      <a:r>
                        <a:rPr lang="zh-CN" altLang="en-US" b="1">
                          <a:ea typeface="华文中宋" panose="02010600040101010101" pitchFamily="2" charset="-122"/>
                        </a:rPr>
                        <a:t>交易所</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免征增值税；开具的结算发票（交易所购入</a:t>
                      </a:r>
                      <a:r>
                        <a:rPr lang="en-US" altLang="zh-CN" b="1">
                          <a:solidFill>
                            <a:srgbClr val="FF0000"/>
                          </a:solidFill>
                          <a:ea typeface="华文中宋" panose="02010600040101010101" pitchFamily="2" charset="-122"/>
                        </a:rPr>
                        <a:t>107</a:t>
                      </a:r>
                      <a:r>
                        <a:rPr lang="zh-CN" altLang="en-US" b="1">
                          <a:ea typeface="华文中宋" panose="02010600040101010101" pitchFamily="2" charset="-122"/>
                        </a:rPr>
                        <a:t>、交易所销售</a:t>
                      </a:r>
                      <a:r>
                        <a:rPr lang="en-US" altLang="zh-CN" b="1">
                          <a:solidFill>
                            <a:srgbClr val="FF0000"/>
                          </a:solidFill>
                          <a:ea typeface="华文中宋" panose="02010600040101010101" pitchFamily="2" charset="-122"/>
                        </a:rPr>
                        <a:t>108</a:t>
                      </a:r>
                      <a:r>
                        <a:rPr lang="zh-CN" altLang="en-US" b="1">
                          <a:ea typeface="华文中宋" panose="02010600040101010101" pitchFamily="2" charset="-122"/>
                        </a:rPr>
                        <a:t>）</a:t>
                      </a:r>
                      <a:endParaRPr lang="zh-CN" altLang="en-US" b="1">
                        <a:ea typeface="华文中宋" panose="02010600040101010101" pitchFamily="2" charset="-122"/>
                      </a:endParaRPr>
                    </a:p>
                  </a:txBody>
                  <a:tcPr/>
                </a:tc>
              </a:tr>
              <a:tr h="441960">
                <a:tc vMerge="1">
                  <a:tcPr/>
                </a:tc>
                <a:tc rowSpan="2">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p>
                      <a:pPr>
                        <a:buNone/>
                      </a:pPr>
                      <a:endParaRPr lang="en-US" altLang="zh-CN" b="1">
                        <a:ea typeface="华文中宋" panose="02010600040101010101" pitchFamily="2" charset="-122"/>
                      </a:endParaRPr>
                    </a:p>
                  </a:txBody>
                  <a:tcPr/>
                </a:tc>
                <a:tc rowSpan="2">
                  <a:txBody>
                    <a:bodyPr/>
                    <a:p>
                      <a:pPr>
                        <a:buNone/>
                      </a:pPr>
                      <a:r>
                        <a:rPr lang="zh-CN" altLang="en-US" b="1">
                          <a:ea typeface="华文中宋" panose="02010600040101010101" pitchFamily="2" charset="-122"/>
                        </a:rPr>
                        <a:t>买入方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会员单位</a:t>
                      </a:r>
                      <a:endParaRPr lang="zh-CN" altLang="en-US" b="1">
                        <a:ea typeface="华文中宋" panose="02010600040101010101" pitchFamily="2" charset="-122"/>
                      </a:endParaRPr>
                    </a:p>
                  </a:txBody>
                  <a:tcPr/>
                </a:tc>
                <a:tc rowSpan="2">
                  <a:txBody>
                    <a:bodyPr/>
                    <a:p>
                      <a:pPr>
                        <a:buNone/>
                      </a:pPr>
                      <a:r>
                        <a:rPr lang="zh-CN" altLang="en-US" sz="1800" b="1">
                          <a:ea typeface="华文中宋" panose="02010600040101010101" pitchFamily="2" charset="-122"/>
                          <a:sym typeface="+mn-ea"/>
                        </a:rPr>
                        <a:t>交易所按实际成交价格向买入方会员单位或客户开具结算发票（</a:t>
                      </a:r>
                      <a:r>
                        <a:rPr lang="zh-CN" altLang="en-US" sz="1800" b="1">
                          <a:ea typeface="华文中宋" panose="02010600040101010101" pitchFamily="2" charset="-122"/>
                          <a:sym typeface="等线" panose="02010600030101010101" charset="-122"/>
                        </a:rPr>
                        <a:t>交易所销售</a:t>
                      </a:r>
                      <a:r>
                        <a:rPr lang="en-US" altLang="zh-CN" sz="1800" b="1">
                          <a:solidFill>
                            <a:srgbClr val="FF0000"/>
                          </a:solidFill>
                          <a:ea typeface="华文中宋" panose="02010600040101010101" pitchFamily="2" charset="-122"/>
                          <a:sym typeface="等线" panose="02010600030101010101" charset="-122"/>
                        </a:rPr>
                        <a:t>108</a:t>
                      </a:r>
                      <a:r>
                        <a:rPr lang="zh-CN" altLang="en-US" sz="1800" b="1">
                          <a:ea typeface="华文中宋" panose="02010600040101010101" pitchFamily="2" charset="-122"/>
                          <a:sym typeface="等线" panose="02010600030101010101" charset="-122"/>
                        </a:rPr>
                        <a:t>），作为</a:t>
                      </a:r>
                      <a:r>
                        <a:rPr lang="zh-CN" altLang="en-US" sz="1800" b="1">
                          <a:ea typeface="华文中宋" panose="02010600040101010101" pitchFamily="2" charset="-122"/>
                          <a:sym typeface="+mn-ea"/>
                        </a:rPr>
                        <a:t>会计记账凭证</a:t>
                      </a:r>
                      <a:endParaRPr lang="zh-CN" altLang="en-US" sz="1800" b="1">
                        <a:ea typeface="华文中宋" panose="02010600040101010101" pitchFamily="2" charset="-122"/>
                        <a:sym typeface="+mn-ea"/>
                      </a:endParaRPr>
                    </a:p>
                  </a:txBody>
                  <a:tcPr/>
                </a:tc>
              </a:tr>
              <a:tr h="365760">
                <a:tc vMerge="1">
                  <a:tcPr/>
                </a:tc>
                <a:tc vMerge="1">
                  <a:tcPr/>
                </a:tc>
                <a:tc vMerge="1">
                  <a:tcPr/>
                </a:tc>
                <a:tc>
                  <a:txBody>
                    <a:bodyPr/>
                    <a:p>
                      <a:pPr>
                        <a:buNone/>
                      </a:pPr>
                      <a:r>
                        <a:rPr lang="zh-CN" altLang="en-US" b="1">
                          <a:ea typeface="华文中宋" panose="02010600040101010101" pitchFamily="2" charset="-122"/>
                        </a:rPr>
                        <a:t>客户</a:t>
                      </a:r>
                      <a:endParaRPr lang="zh-CN" altLang="en-US" b="1">
                        <a:ea typeface="华文中宋" panose="02010600040101010101" pitchFamily="2" charset="-122"/>
                      </a:endParaRPr>
                    </a:p>
                  </a:txBody>
                  <a:tcPr/>
                </a:tc>
                <a:tc vMerge="1">
                  <a:tcPr/>
                </a:tc>
              </a:tr>
              <a:tr h="365760">
                <a:tc rowSpan="2">
                  <a:txBody>
                    <a:bodyPr/>
                    <a:p>
                      <a:pPr>
                        <a:buNone/>
                      </a:pPr>
                      <a:r>
                        <a:rPr lang="zh-CN" altLang="en-US" b="1">
                          <a:ea typeface="华文中宋" panose="02010600040101010101" pitchFamily="2" charset="-122"/>
                        </a:rPr>
                        <a:t>实物交割出库</a:t>
                      </a:r>
                      <a:endParaRPr lang="zh-CN" altLang="en-US"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a:txBody>
                    <a:bodyPr/>
                    <a:p>
                      <a:pPr>
                        <a:buNone/>
                      </a:pPr>
                      <a:r>
                        <a:rPr lang="zh-CN" altLang="en-US" b="1">
                          <a:ea typeface="华文中宋" panose="02010600040101010101" pitchFamily="2" charset="-122"/>
                        </a:rPr>
                        <a:t>买入方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客户</a:t>
                      </a:r>
                      <a:endParaRPr lang="zh-CN" altLang="en-US"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黄金直接销售或者加工后销售的，按规定</a:t>
                      </a:r>
                      <a:r>
                        <a:rPr lang="zh-CN" altLang="en-US" sz="1800" b="1">
                          <a:solidFill>
                            <a:srgbClr val="FF0000"/>
                          </a:solidFill>
                          <a:ea typeface="华文中宋" panose="02010600040101010101" pitchFamily="2" charset="-122"/>
                          <a:sym typeface="+mn-ea"/>
                        </a:rPr>
                        <a:t>缴纳</a:t>
                      </a:r>
                      <a:r>
                        <a:rPr lang="zh-CN" altLang="en-US" sz="1800" b="1">
                          <a:ea typeface="华文中宋" panose="02010600040101010101" pitchFamily="2" charset="-122"/>
                          <a:sym typeface="+mn-ea"/>
                        </a:rPr>
                        <a:t>增值税（一般或简易）：</a:t>
                      </a:r>
                      <a:r>
                        <a:rPr lang="zh-CN" altLang="en-US" sz="1800" b="1">
                          <a:ea typeface="华文中宋" panose="02010600040101010101" pitchFamily="2" charset="-122"/>
                          <a:sym typeface="+mn-ea"/>
                        </a:rPr>
                        <a:t>以交易所开具普通发票（</a:t>
                      </a:r>
                      <a:r>
                        <a:rPr lang="en-US" altLang="zh-CN" sz="1800" b="1">
                          <a:solidFill>
                            <a:srgbClr val="FF0000"/>
                          </a:solidFill>
                          <a:ea typeface="华文中宋" panose="02010600040101010101" pitchFamily="2" charset="-122"/>
                          <a:sym typeface="+mn-ea"/>
                        </a:rPr>
                        <a:t>103</a:t>
                      </a:r>
                      <a:r>
                        <a:rPr lang="zh-CN" altLang="en-US" sz="1800" b="1">
                          <a:ea typeface="华文中宋" panose="02010600040101010101" pitchFamily="2" charset="-122"/>
                          <a:sym typeface="+mn-ea"/>
                        </a:rPr>
                        <a:t>）上注明的金额和</a:t>
                      </a:r>
                      <a:r>
                        <a:rPr lang="en-US" altLang="zh-CN" sz="1800" b="1">
                          <a:ea typeface="华文中宋" panose="02010600040101010101" pitchFamily="2" charset="-122"/>
                          <a:sym typeface="+mn-ea"/>
                        </a:rPr>
                        <a:t>6%</a:t>
                      </a:r>
                      <a:r>
                        <a:rPr lang="zh-CN" altLang="en-US" sz="1800" b="1">
                          <a:ea typeface="华文中宋" panose="02010600040101010101" pitchFamily="2" charset="-122"/>
                          <a:sym typeface="+mn-ea"/>
                        </a:rPr>
                        <a:t>的扣除率</a:t>
                      </a:r>
                      <a:r>
                        <a:rPr lang="zh-CN" altLang="en-US" sz="1800" b="1">
                          <a:solidFill>
                            <a:srgbClr val="FF0000"/>
                          </a:solidFill>
                          <a:ea typeface="华文中宋" panose="02010600040101010101" pitchFamily="2" charset="-122"/>
                          <a:sym typeface="+mn-ea"/>
                        </a:rPr>
                        <a:t>计算进项税额</a:t>
                      </a:r>
                      <a:r>
                        <a:rPr lang="zh-CN" altLang="en-US" sz="1800" b="1">
                          <a:ea typeface="华文中宋" panose="02010600040101010101" pitchFamily="2" charset="-122"/>
                          <a:sym typeface="+mn-ea"/>
                        </a:rPr>
                        <a:t>，</a:t>
                      </a:r>
                      <a:r>
                        <a:rPr lang="zh-CN" altLang="en-US" sz="1800" b="1">
                          <a:ea typeface="华文中宋" panose="02010600040101010101" pitchFamily="2" charset="-122"/>
                          <a:sym typeface="+mn-ea"/>
                        </a:rPr>
                        <a:t>按销售额确认销项税额</a:t>
                      </a:r>
                      <a:r>
                        <a:rPr lang="zh-CN" altLang="en-US" sz="1800" b="1">
                          <a:ea typeface="华文中宋" panose="02010600040101010101" pitchFamily="2" charset="-122"/>
                          <a:sym typeface="+mn-ea"/>
                        </a:rPr>
                        <a:t>；可以向购买方开具增值税</a:t>
                      </a:r>
                      <a:r>
                        <a:rPr lang="zh-CN" altLang="en-US" sz="1800" b="1">
                          <a:solidFill>
                            <a:srgbClr val="FF0000"/>
                          </a:solidFill>
                          <a:ea typeface="华文中宋" panose="02010600040101010101" pitchFamily="2" charset="-122"/>
                          <a:sym typeface="+mn-ea"/>
                        </a:rPr>
                        <a:t>专用</a:t>
                      </a:r>
                      <a:r>
                        <a:rPr lang="zh-CN" altLang="en-US" sz="1800" b="1">
                          <a:ea typeface="华文中宋" panose="02010600040101010101" pitchFamily="2" charset="-122"/>
                          <a:sym typeface="+mn-ea"/>
                        </a:rPr>
                        <a:t>发票</a:t>
                      </a:r>
                      <a:r>
                        <a:rPr lang="zh-CN" altLang="en-US" sz="1800" b="1">
                          <a:ea typeface="华文中宋" panose="02010600040101010101" pitchFamily="2" charset="-122"/>
                          <a:sym typeface="+mn-ea"/>
                        </a:rPr>
                        <a:t>（</a:t>
                      </a:r>
                      <a:r>
                        <a:rPr lang="en-US" altLang="zh-CN" sz="1800" b="1">
                          <a:solidFill>
                            <a:srgbClr val="FF0000"/>
                          </a:solidFill>
                          <a:ea typeface="华文中宋" panose="02010600040101010101" pitchFamily="2" charset="-122"/>
                          <a:sym typeface="+mn-ea"/>
                        </a:rPr>
                        <a:t>100-102</a:t>
                      </a:r>
                      <a:r>
                        <a:rPr lang="zh-CN" altLang="en-US" sz="1800" b="1">
                          <a:ea typeface="华文中宋" panose="02010600040101010101" pitchFamily="2" charset="-122"/>
                          <a:sym typeface="+mn-ea"/>
                        </a:rPr>
                        <a:t>）</a:t>
                      </a:r>
                      <a:endParaRPr lang="zh-CN" altLang="en-US" sz="1800" b="1">
                        <a:ea typeface="华文中宋" panose="02010600040101010101" pitchFamily="2" charset="-122"/>
                        <a:sym typeface="+mn-ea"/>
                      </a:endParaRPr>
                    </a:p>
                  </a:txBody>
                  <a:tcPr/>
                </a:tc>
              </a:tr>
              <a:tr h="365760">
                <a:tc vMerge="1">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gridSpan="2">
                  <a:txBody>
                    <a:bodyPr/>
                    <a:p>
                      <a:pPr>
                        <a:buNone/>
                      </a:pPr>
                      <a:r>
                        <a:rPr lang="zh-CN" altLang="en-US" b="1">
                          <a:ea typeface="华文中宋" panose="02010600040101010101" pitchFamily="2" charset="-122"/>
                        </a:rPr>
                        <a:t>交易所</a:t>
                      </a:r>
                      <a:endParaRPr lang="zh-CN" altLang="en-US" b="1">
                        <a:ea typeface="华文中宋" panose="02010600040101010101" pitchFamily="2" charset="-122"/>
                      </a:endParaRPr>
                    </a:p>
                  </a:txBody>
                  <a:tcPr/>
                </a:tc>
                <a:tc hMerge="1">
                  <a:tcPr/>
                </a:tc>
                <a:tc>
                  <a:txBody>
                    <a:bodyPr/>
                    <a:p>
                      <a:pPr>
                        <a:buNone/>
                      </a:pPr>
                      <a:r>
                        <a:rPr lang="zh-CN" altLang="en-US" sz="1800" b="1">
                          <a:solidFill>
                            <a:srgbClr val="FF0000"/>
                          </a:solidFill>
                          <a:ea typeface="华文中宋" panose="02010600040101010101" pitchFamily="2" charset="-122"/>
                          <a:sym typeface="+mn-ea"/>
                        </a:rPr>
                        <a:t>免征</a:t>
                      </a:r>
                      <a:r>
                        <a:rPr lang="zh-CN" altLang="en-US" sz="1800" b="1">
                          <a:ea typeface="华文中宋" panose="02010600040101010101" pitchFamily="2" charset="-122"/>
                          <a:sym typeface="+mn-ea"/>
                        </a:rPr>
                        <a:t>增值税；交易所按照实际成交价格向客户开具普通发票，发票左上角应带有</a:t>
                      </a:r>
                      <a:r>
                        <a:rPr lang="en-US" altLang="zh-CN" sz="1800" b="1">
                          <a:ea typeface="华文中宋" panose="02010600040101010101" pitchFamily="2" charset="-122"/>
                          <a:sym typeface="+mn-ea"/>
                        </a:rPr>
                        <a:t>“</a:t>
                      </a:r>
                      <a:r>
                        <a:rPr lang="zh-CN" altLang="en-US" sz="1800" b="1">
                          <a:ea typeface="华文中宋" panose="02010600040101010101" pitchFamily="2" charset="-122"/>
                          <a:sym typeface="+mn-ea"/>
                        </a:rPr>
                        <a:t>客户标准黄金</a:t>
                      </a:r>
                      <a:r>
                        <a:rPr lang="en-US" altLang="zh-CN" sz="1800" b="1">
                          <a:ea typeface="华文中宋" panose="02010600040101010101" pitchFamily="2" charset="-122"/>
                          <a:sym typeface="+mn-ea"/>
                        </a:rPr>
                        <a:t>”</a:t>
                      </a:r>
                      <a:r>
                        <a:rPr lang="zh-CN" altLang="en-US" sz="1800" b="1">
                          <a:ea typeface="华文中宋" panose="02010600040101010101" pitchFamily="2" charset="-122"/>
                          <a:sym typeface="+mn-ea"/>
                        </a:rPr>
                        <a:t>的字样</a:t>
                      </a:r>
                      <a:r>
                        <a:rPr lang="zh-CN" altLang="en-US" sz="1800" b="1">
                          <a:ea typeface="华文中宋" panose="02010600040101010101" pitchFamily="2" charset="-122"/>
                          <a:sym typeface="+mn-ea"/>
                        </a:rPr>
                        <a:t>（</a:t>
                      </a:r>
                      <a:r>
                        <a:rPr lang="en-US" altLang="zh-CN" sz="1800" b="1">
                          <a:solidFill>
                            <a:srgbClr val="FF0000"/>
                          </a:solidFill>
                          <a:ea typeface="华文中宋" panose="02010600040101010101" pitchFamily="2" charset="-122"/>
                          <a:sym typeface="+mn-ea"/>
                        </a:rPr>
                        <a:t>103</a:t>
                      </a:r>
                      <a:r>
                        <a:rPr lang="zh-CN" altLang="en-US" sz="1800" b="1">
                          <a:ea typeface="华文中宋" panose="02010600040101010101" pitchFamily="2" charset="-122"/>
                          <a:sym typeface="+mn-ea"/>
                        </a:rPr>
                        <a:t>）</a:t>
                      </a:r>
                      <a:endParaRPr lang="zh-CN" altLang="en-US" sz="1800" b="1">
                        <a:ea typeface="华文中宋" panose="02010600040101010101" pitchFamily="2" charset="-122"/>
                        <a:sym typeface="+mn-ea"/>
                      </a:endParaRPr>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sym typeface="+mn-ea"/>
              </a:rPr>
              <a:t>②会员单位从交易所购入用于投资性用途的标准黄金，发生实物交割出库的</a:t>
            </a:r>
            <a:endParaRPr lang="zh-CN" altLang="en-US">
              <a:latin typeface="Calibri" panose="020F0502020204030204" charset="0"/>
              <a:sym typeface="+mn-ea"/>
            </a:endParaRPr>
          </a:p>
          <a:p>
            <a:r>
              <a:rPr lang="zh-CN" altLang="en-US">
                <a:latin typeface="Calibri" panose="020F0502020204030204" charset="0"/>
                <a:sym typeface="+mn-ea"/>
              </a:rPr>
              <a:t>买入方会员单位在标准黄金实物交割出库前，应在向交易所提交的出库单上注明购入标准黄金的用途为投资性用途</a:t>
            </a:r>
            <a:endParaRPr lang="zh-CN" altLang="en-US">
              <a:latin typeface="Calibri" panose="020F0502020204030204" charset="0"/>
              <a:sym typeface="+mn-ea"/>
            </a:endParaRPr>
          </a:p>
          <a:p>
            <a:endParaRPr lang="zh-CN" altLang="en-US">
              <a:latin typeface="Calibri" panose="020F0502020204030204" charset="0"/>
              <a:sym typeface="+mn-ea"/>
            </a:endParaRPr>
          </a:p>
          <a:p>
            <a:endParaRPr lang="zh-CN" altLang="en-US"/>
          </a:p>
        </p:txBody>
      </p:sp>
      <p:graphicFrame>
        <p:nvGraphicFramePr>
          <p:cNvPr id="4" name="表格 3"/>
          <p:cNvGraphicFramePr/>
          <p:nvPr>
            <p:custDataLst>
              <p:tags r:id="rId1"/>
            </p:custDataLst>
          </p:nvPr>
        </p:nvGraphicFramePr>
        <p:xfrm>
          <a:off x="516255" y="1945640"/>
          <a:ext cx="11177270" cy="4244975"/>
        </p:xfrm>
        <a:graphic>
          <a:graphicData uri="http://schemas.openxmlformats.org/drawingml/2006/table">
            <a:tbl>
              <a:tblPr firstRow="1" bandRow="1">
                <a:tableStyleId>{5C22544A-7EE6-4342-B048-85BDC9FD1C3A}</a:tableStyleId>
              </a:tblPr>
              <a:tblGrid>
                <a:gridCol w="845185"/>
                <a:gridCol w="775335"/>
                <a:gridCol w="894715"/>
                <a:gridCol w="1197610"/>
                <a:gridCol w="7464425"/>
              </a:tblGrid>
              <a:tr h="385445">
                <a:tc>
                  <a:txBody>
                    <a:bodyPr/>
                    <a:p>
                      <a:pPr>
                        <a:buNone/>
                      </a:pPr>
                      <a:r>
                        <a:rPr lang="zh-CN" altLang="en-US" b="1">
                          <a:ea typeface="华文中宋" panose="02010600040101010101" pitchFamily="2" charset="-122"/>
                        </a:rPr>
                        <a:t>业务</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用途</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涉税主体</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增值税处理、发票开具</a:t>
                      </a:r>
                      <a:endParaRPr lang="zh-CN" altLang="en-US" b="1">
                        <a:ea typeface="华文中宋" panose="02010600040101010101" pitchFamily="2" charset="-122"/>
                      </a:endParaRPr>
                    </a:p>
                  </a:txBody>
                  <a:tcPr/>
                </a:tc>
              </a:tr>
              <a:tr h="368935">
                <a:tc rowSpan="5">
                  <a:txBody>
                    <a:bodyPr/>
                    <a:p>
                      <a:pPr>
                        <a:buNone/>
                      </a:pPr>
                      <a:r>
                        <a:rPr lang="zh-CN" altLang="en-US" sz="1800" b="1">
                          <a:ea typeface="华文中宋" panose="02010600040101010101" pitchFamily="2" charset="-122"/>
                          <a:sym typeface="+mn-ea"/>
                        </a:rPr>
                        <a:t>实物交割出库</a:t>
                      </a:r>
                      <a:endParaRPr lang="zh-CN" altLang="en-US" b="1">
                        <a:ea typeface="华文中宋" panose="02010600040101010101" pitchFamily="2" charset="-122"/>
                      </a:endParaRPr>
                    </a:p>
                  </a:txBody>
                  <a:tcPr/>
                </a:tc>
                <a:tc rowSpan="2">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rowSpan="2">
                  <a:txBody>
                    <a:bodyPr/>
                    <a:p>
                      <a:pPr>
                        <a:buNone/>
                      </a:pPr>
                      <a:r>
                        <a:rPr lang="zh-CN" altLang="en-US" b="1">
                          <a:ea typeface="华文中宋" panose="02010600040101010101" pitchFamily="2" charset="-122"/>
                        </a:rPr>
                        <a:t>卖出方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会员单位</a:t>
                      </a:r>
                      <a:endParaRPr lang="zh-CN" altLang="en-US" b="1">
                        <a:ea typeface="华文中宋" panose="02010600040101010101" pitchFamily="2" charset="-122"/>
                      </a:endParaRPr>
                    </a:p>
                  </a:txBody>
                  <a:tcPr/>
                </a:tc>
                <a:tc rowSpan="2">
                  <a:txBody>
                    <a:bodyPr/>
                    <a:p>
                      <a:pPr>
                        <a:buNone/>
                      </a:pPr>
                      <a:r>
                        <a:rPr lang="zh-CN" altLang="en-US" b="1">
                          <a:solidFill>
                            <a:srgbClr val="FF0000"/>
                          </a:solidFill>
                          <a:ea typeface="华文中宋" panose="02010600040101010101" pitchFamily="2" charset="-122"/>
                        </a:rPr>
                        <a:t>免征</a:t>
                      </a:r>
                      <a:r>
                        <a:rPr lang="zh-CN" altLang="en-US" b="1">
                          <a:ea typeface="华文中宋" panose="02010600040101010101" pitchFamily="2" charset="-122"/>
                        </a:rPr>
                        <a:t>增值税；凭交易所开具的结算发票（</a:t>
                      </a:r>
                      <a:r>
                        <a:rPr lang="zh-CN" altLang="en-US" b="1">
                          <a:ea typeface="华文中宋" panose="02010600040101010101" pitchFamily="2" charset="-122"/>
                          <a:sym typeface="等线" panose="02010600030101010101" charset="-122"/>
                        </a:rPr>
                        <a:t>交易所购入</a:t>
                      </a:r>
                      <a:r>
                        <a:rPr lang="en-US" altLang="zh-CN" b="1">
                          <a:solidFill>
                            <a:srgbClr val="FF0000"/>
                          </a:solidFill>
                          <a:ea typeface="华文中宋" panose="02010600040101010101" pitchFamily="2" charset="-122"/>
                          <a:sym typeface="等线" panose="02010600030101010101" charset="-122"/>
                        </a:rPr>
                        <a:t>107</a:t>
                      </a:r>
                      <a:r>
                        <a:rPr lang="zh-CN" altLang="en-US" b="1">
                          <a:ea typeface="华文中宋" panose="02010600040101010101" pitchFamily="2" charset="-122"/>
                          <a:sym typeface="等线" panose="02010600030101010101" charset="-122"/>
                        </a:rPr>
                        <a:t>）</a:t>
                      </a:r>
                      <a:r>
                        <a:rPr lang="zh-CN" altLang="en-US" sz="1800" b="1">
                          <a:ea typeface="华文中宋" panose="02010600040101010101" pitchFamily="2" charset="-122"/>
                          <a:sym typeface="等线" panose="02010600030101010101" charset="-122"/>
                        </a:rPr>
                        <a:t>作为</a:t>
                      </a:r>
                      <a:r>
                        <a:rPr lang="zh-CN" altLang="en-US" sz="1800" b="1">
                          <a:ea typeface="华文中宋" panose="02010600040101010101" pitchFamily="2" charset="-122"/>
                          <a:sym typeface="+mn-ea"/>
                        </a:rPr>
                        <a:t>会计记账凭证</a:t>
                      </a:r>
                      <a:r>
                        <a:rPr lang="zh-CN" altLang="en-US" b="1">
                          <a:ea typeface="华文中宋" panose="02010600040101010101" pitchFamily="2" charset="-122"/>
                        </a:rPr>
                        <a:t>，按实际成交价格向交易所开具</a:t>
                      </a:r>
                      <a:r>
                        <a:rPr lang="zh-CN" altLang="en-US" b="1">
                          <a:solidFill>
                            <a:srgbClr val="FF0000"/>
                          </a:solidFill>
                          <a:ea typeface="华文中宋" panose="02010600040101010101" pitchFamily="2" charset="-122"/>
                        </a:rPr>
                        <a:t>普通</a:t>
                      </a:r>
                      <a:r>
                        <a:rPr lang="zh-CN" altLang="en-US" b="1">
                          <a:ea typeface="华文中宋" panose="02010600040101010101" pitchFamily="2" charset="-122"/>
                        </a:rPr>
                        <a:t>发票</a:t>
                      </a:r>
                      <a:r>
                        <a:rPr lang="en-US" altLang="zh-CN" sz="1800" b="1">
                          <a:ea typeface="华文中宋" panose="02010600040101010101" pitchFamily="2" charset="-122"/>
                          <a:sym typeface="+mn-ea"/>
                        </a:rPr>
                        <a:t>[</a:t>
                      </a:r>
                      <a:r>
                        <a:rPr lang="zh-CN" altLang="en-US" sz="1800" b="1">
                          <a:ea typeface="华文中宋" panose="02010600040101010101" pitchFamily="2" charset="-122"/>
                          <a:sym typeface="+mn-ea"/>
                        </a:rPr>
                        <a:t>交易所标准黄金（适用于会员单位和客户）</a:t>
                      </a:r>
                      <a:r>
                        <a:rPr lang="en-US" altLang="zh-CN" sz="1800" b="1">
                          <a:solidFill>
                            <a:srgbClr val="FF0000"/>
                          </a:solidFill>
                          <a:ea typeface="华文中宋" panose="02010600040101010101" pitchFamily="2" charset="-122"/>
                          <a:sym typeface="+mn-ea"/>
                        </a:rPr>
                        <a:t>104</a:t>
                      </a:r>
                      <a:r>
                        <a:rPr lang="en-US" altLang="zh-CN" sz="1800" b="1">
                          <a:ea typeface="华文中宋" panose="02010600040101010101" pitchFamily="2" charset="-122"/>
                          <a:sym typeface="+mn-ea"/>
                        </a:rPr>
                        <a:t>]</a:t>
                      </a:r>
                      <a:endParaRPr lang="zh-CN" altLang="en-US" b="1">
                        <a:ea typeface="华文中宋" panose="02010600040101010101" pitchFamily="2" charset="-122"/>
                      </a:endParaRPr>
                    </a:p>
                  </a:txBody>
                  <a:tcPr/>
                </a:tc>
              </a:tr>
              <a:tr h="554355">
                <a:tc vMerge="1">
                  <a:tcPr/>
                </a:tc>
                <a:tc vMerge="1">
                  <a:tcPr/>
                </a:tc>
                <a:tc vMerge="1">
                  <a:tcPr/>
                </a:tc>
                <a:tc>
                  <a:txBody>
                    <a:bodyPr/>
                    <a:p>
                      <a:pPr>
                        <a:buNone/>
                      </a:pPr>
                      <a:r>
                        <a:rPr lang="zh-CN" altLang="en-US" b="1">
                          <a:ea typeface="华文中宋" panose="02010600040101010101" pitchFamily="2" charset="-122"/>
                        </a:rPr>
                        <a:t>客户</a:t>
                      </a:r>
                      <a:endParaRPr lang="zh-CN" altLang="en-US" b="1">
                        <a:ea typeface="华文中宋" panose="02010600040101010101" pitchFamily="2" charset="-122"/>
                      </a:endParaRPr>
                    </a:p>
                  </a:txBody>
                  <a:tcPr/>
                </a:tc>
                <a:tc vMerge="1">
                  <a:tcPr/>
                </a:tc>
              </a:tr>
              <a:tr h="923290">
                <a:tc vMerge="1">
                  <a:tcPr/>
                </a:tc>
                <a:tc rowSpan="3">
                  <a:txBody>
                    <a:bodyPr/>
                    <a:p>
                      <a:pPr>
                        <a:buNone/>
                      </a:pPr>
                      <a:r>
                        <a:rPr lang="zh-CN" altLang="en-US" b="1">
                          <a:ea typeface="华文中宋" panose="02010600040101010101" pitchFamily="2" charset="-122"/>
                        </a:rPr>
                        <a:t>投资性用途</a:t>
                      </a:r>
                      <a:endParaRPr lang="zh-CN" altLang="en-US" b="1">
                        <a:ea typeface="华文中宋" panose="02010600040101010101" pitchFamily="2" charset="-122"/>
                      </a:endParaRPr>
                    </a:p>
                  </a:txBody>
                  <a:tcPr/>
                </a:tc>
                <a:tc rowSpan="2">
                  <a:txBody>
                    <a:bodyPr/>
                    <a:p>
                      <a:pPr>
                        <a:buNone/>
                      </a:pPr>
                      <a:r>
                        <a:rPr lang="zh-CN" altLang="en-US" b="1">
                          <a:ea typeface="华文中宋" panose="02010600040101010101" pitchFamily="2" charset="-122"/>
                        </a:rPr>
                        <a:t>买入方</a:t>
                      </a:r>
                      <a:endParaRPr lang="zh-CN" altLang="en-US" b="1">
                        <a:ea typeface="华文中宋" panose="02010600040101010101" pitchFamily="2" charset="-122"/>
                      </a:endParaRPr>
                    </a:p>
                  </a:txBody>
                  <a:tcPr/>
                </a:tc>
                <a:tc rowSpan="2">
                  <a:txBody>
                    <a:bodyPr/>
                    <a:p>
                      <a:pPr>
                        <a:buNone/>
                      </a:pPr>
                      <a:r>
                        <a:rPr lang="zh-CN" altLang="en-US" b="1">
                          <a:ea typeface="华文中宋" panose="02010600040101010101" pitchFamily="2" charset="-122"/>
                        </a:rPr>
                        <a:t>会员单位</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直接销售或加工成投资性用途黄金产品销售：按规定</a:t>
                      </a:r>
                      <a:r>
                        <a:rPr lang="zh-CN" altLang="en-US" b="1">
                          <a:solidFill>
                            <a:srgbClr val="FF0000"/>
                          </a:solidFill>
                          <a:ea typeface="华文中宋" panose="02010600040101010101" pitchFamily="2" charset="-122"/>
                        </a:rPr>
                        <a:t>缴纳</a:t>
                      </a:r>
                      <a:r>
                        <a:rPr lang="zh-CN" altLang="en-US" b="1">
                          <a:ea typeface="华文中宋" panose="02010600040101010101" pitchFamily="2" charset="-122"/>
                        </a:rPr>
                        <a:t>增值税（简易或一般），</a:t>
                      </a:r>
                      <a:r>
                        <a:rPr lang="en-US" altLang="zh-CN" b="1">
                          <a:ea typeface="华文中宋" panose="02010600040101010101" pitchFamily="2" charset="-122"/>
                        </a:rPr>
                        <a:t> </a:t>
                      </a:r>
                      <a:r>
                        <a:rPr lang="zh-CN" altLang="en-US" b="1">
                          <a:ea typeface="华文中宋" panose="02010600040101010101" pitchFamily="2" charset="-122"/>
                        </a:rPr>
                        <a:t>交易所开具</a:t>
                      </a:r>
                      <a:r>
                        <a:rPr lang="zh-CN" altLang="en-US" b="1">
                          <a:solidFill>
                            <a:srgbClr val="FF0000"/>
                          </a:solidFill>
                          <a:ea typeface="华文中宋" panose="02010600040101010101" pitchFamily="2" charset="-122"/>
                        </a:rPr>
                        <a:t>专票</a:t>
                      </a:r>
                      <a:r>
                        <a:rPr lang="zh-CN" altLang="en-US" b="1">
                          <a:ea typeface="华文中宋" panose="02010600040101010101" pitchFamily="2" charset="-122"/>
                        </a:rPr>
                        <a:t>（</a:t>
                      </a:r>
                      <a:r>
                        <a:rPr lang="en-US" altLang="zh-CN" b="1">
                          <a:solidFill>
                            <a:srgbClr val="FF0000"/>
                          </a:solidFill>
                          <a:ea typeface="华文中宋" panose="02010600040101010101" pitchFamily="2" charset="-122"/>
                        </a:rPr>
                        <a:t>105</a:t>
                      </a:r>
                      <a:r>
                        <a:rPr lang="zh-CN" altLang="en-US" b="1">
                          <a:ea typeface="华文中宋" panose="02010600040101010101" pitchFamily="2" charset="-122"/>
                        </a:rPr>
                        <a:t>）注明税额作为进项税额，按销售额确认销项税额；向购买方开具普通发票，</a:t>
                      </a:r>
                      <a:r>
                        <a:rPr lang="zh-CN" altLang="en-US" b="1">
                          <a:solidFill>
                            <a:srgbClr val="FF0000"/>
                          </a:solidFill>
                          <a:ea typeface="华文中宋" panose="02010600040101010101" pitchFamily="2" charset="-122"/>
                        </a:rPr>
                        <a:t>不得</a:t>
                      </a:r>
                      <a:r>
                        <a:rPr lang="zh-CN" altLang="en-US" b="1">
                          <a:ea typeface="华文中宋" panose="02010600040101010101" pitchFamily="2" charset="-122"/>
                        </a:rPr>
                        <a:t>开具增值税专用发票（</a:t>
                      </a:r>
                      <a:r>
                        <a:rPr lang="en-US" altLang="zh-CN" b="1">
                          <a:solidFill>
                            <a:srgbClr val="FF0000"/>
                          </a:solidFill>
                          <a:ea typeface="华文中宋" panose="02010600040101010101" pitchFamily="2" charset="-122"/>
                        </a:rPr>
                        <a:t>100-102</a:t>
                      </a:r>
                      <a:r>
                        <a:rPr lang="zh-CN" altLang="en-US" b="1">
                          <a:ea typeface="华文中宋" panose="02010600040101010101" pitchFamily="2" charset="-122"/>
                        </a:rPr>
                        <a:t>）</a:t>
                      </a:r>
                      <a:endParaRPr lang="zh-CN" altLang="en-US" b="1">
                        <a:ea typeface="华文中宋" panose="02010600040101010101" pitchFamily="2" charset="-122"/>
                      </a:endParaRPr>
                    </a:p>
                  </a:txBody>
                  <a:tcPr/>
                </a:tc>
              </a:tr>
              <a:tr h="923290">
                <a:tc vMerge="1">
                  <a:tcPr/>
                </a:tc>
                <a:tc vMerge="1">
                  <a:tcPr/>
                </a:tc>
                <a:tc vMerge="1">
                  <a:tcPr/>
                </a:tc>
                <a:tc vMerge="1">
                  <a:tcPr/>
                </a:tc>
                <a:tc>
                  <a:txBody>
                    <a:bodyPr/>
                    <a:p>
                      <a:pPr>
                        <a:buNone/>
                      </a:pPr>
                      <a:r>
                        <a:rPr lang="zh-CN" altLang="en-US" b="1">
                          <a:ea typeface="华文中宋" panose="02010600040101010101" pitchFamily="2" charset="-122"/>
                        </a:rPr>
                        <a:t>加工成法定金质货币销售（适用免征增值税政策的熊猫普制金币除外）：按规定</a:t>
                      </a:r>
                      <a:r>
                        <a:rPr lang="zh-CN" altLang="en-US" sz="1800" b="1">
                          <a:solidFill>
                            <a:srgbClr val="FF0000"/>
                          </a:solidFill>
                          <a:ea typeface="华文中宋" panose="02010600040101010101" pitchFamily="2" charset="-122"/>
                          <a:sym typeface="+mn-ea"/>
                        </a:rPr>
                        <a:t>缴纳</a:t>
                      </a:r>
                      <a:r>
                        <a:rPr lang="zh-CN" altLang="en-US" sz="1800" b="1">
                          <a:ea typeface="华文中宋" panose="02010600040101010101" pitchFamily="2" charset="-122"/>
                          <a:sym typeface="+mn-ea"/>
                        </a:rPr>
                        <a:t>增值税（简易或一般），</a:t>
                      </a:r>
                      <a:r>
                        <a:rPr lang="en-US" altLang="zh-CN" sz="1800" b="1">
                          <a:ea typeface="华文中宋" panose="02010600040101010101" pitchFamily="2" charset="-122"/>
                          <a:sym typeface="+mn-ea"/>
                        </a:rPr>
                        <a:t> </a:t>
                      </a:r>
                      <a:r>
                        <a:rPr lang="zh-CN" altLang="en-US" sz="1800" b="1">
                          <a:ea typeface="华文中宋" panose="02010600040101010101" pitchFamily="2" charset="-122"/>
                          <a:sym typeface="+mn-ea"/>
                        </a:rPr>
                        <a:t>交易所开具专票（</a:t>
                      </a:r>
                      <a:r>
                        <a:rPr lang="en-US" altLang="zh-CN" sz="1800" b="1">
                          <a:solidFill>
                            <a:srgbClr val="FF0000"/>
                          </a:solidFill>
                          <a:ea typeface="华文中宋" panose="02010600040101010101" pitchFamily="2" charset="-122"/>
                          <a:sym typeface="+mn-ea"/>
                        </a:rPr>
                        <a:t>105</a:t>
                      </a:r>
                      <a:r>
                        <a:rPr lang="zh-CN" altLang="en-US" sz="1800" b="1">
                          <a:ea typeface="华文中宋" panose="02010600040101010101" pitchFamily="2" charset="-122"/>
                          <a:sym typeface="+mn-ea"/>
                        </a:rPr>
                        <a:t>）注明税额作为进项税额，按销售额确认销项税额；</a:t>
                      </a:r>
                      <a:r>
                        <a:rPr lang="zh-CN" altLang="en-US" sz="1800" b="1">
                          <a:solidFill>
                            <a:srgbClr val="FF0000"/>
                          </a:solidFill>
                          <a:ea typeface="华文中宋" panose="02010600040101010101" pitchFamily="2" charset="-122"/>
                          <a:sym typeface="+mn-ea"/>
                        </a:rPr>
                        <a:t>可以</a:t>
                      </a:r>
                      <a:r>
                        <a:rPr lang="zh-CN" altLang="en-US" sz="1800" b="1">
                          <a:ea typeface="华文中宋" panose="02010600040101010101" pitchFamily="2" charset="-122"/>
                          <a:sym typeface="+mn-ea"/>
                        </a:rPr>
                        <a:t>向购买方开具增值税专用发票（</a:t>
                      </a:r>
                      <a:r>
                        <a:rPr lang="en-US" altLang="zh-CN" sz="1800" b="1">
                          <a:solidFill>
                            <a:srgbClr val="FF0000"/>
                          </a:solidFill>
                          <a:ea typeface="华文中宋" panose="02010600040101010101" pitchFamily="2" charset="-122"/>
                          <a:sym typeface="+mn-ea"/>
                        </a:rPr>
                        <a:t>100-102</a:t>
                      </a:r>
                      <a:r>
                        <a:rPr lang="zh-CN" altLang="en-US" sz="1800" b="1">
                          <a:ea typeface="华文中宋" panose="02010600040101010101" pitchFamily="2" charset="-122"/>
                          <a:sym typeface="+mn-ea"/>
                        </a:rPr>
                        <a:t>）</a:t>
                      </a:r>
                      <a:endParaRPr lang="zh-CN" altLang="en-US" b="1">
                        <a:ea typeface="华文中宋" panose="02010600040101010101" pitchFamily="2" charset="-122"/>
                      </a:endParaRPr>
                    </a:p>
                  </a:txBody>
                  <a:tcPr/>
                </a:tc>
              </a:tr>
              <a:tr h="1089660">
                <a:tc vMerge="1">
                  <a:tcPr/>
                </a:tc>
                <a:tc vMerge="1">
                  <a:tcPr/>
                </a:tc>
                <a:tc gridSpan="2">
                  <a:txBody>
                    <a:bodyPr/>
                    <a:p>
                      <a:pPr>
                        <a:buNone/>
                      </a:pPr>
                      <a:r>
                        <a:rPr lang="zh-CN" altLang="en-US" b="1">
                          <a:ea typeface="华文中宋" panose="02010600040101010101" pitchFamily="2" charset="-122"/>
                        </a:rPr>
                        <a:t>交易所</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增值税</a:t>
                      </a:r>
                      <a:r>
                        <a:rPr lang="zh-CN" altLang="en-US" b="1">
                          <a:solidFill>
                            <a:srgbClr val="FF0000"/>
                          </a:solidFill>
                          <a:ea typeface="华文中宋" panose="02010600040101010101" pitchFamily="2" charset="-122"/>
                        </a:rPr>
                        <a:t>即征即退</a:t>
                      </a:r>
                      <a:r>
                        <a:rPr lang="zh-CN" altLang="en-US" b="1">
                          <a:ea typeface="华文中宋" panose="02010600040101010101" pitchFamily="2" charset="-122"/>
                        </a:rPr>
                        <a:t>、免征城建税、教育费附加；</a:t>
                      </a:r>
                      <a:r>
                        <a:rPr lang="zh-CN" altLang="en-US" b="1">
                          <a:ea typeface="华文中宋" panose="02010600040101010101" pitchFamily="2" charset="-122"/>
                          <a:sym typeface="Arial" panose="020B0604020202020204" pitchFamily="34" charset="0"/>
                        </a:rPr>
                        <a:t>开具的结算发票（交易所购入</a:t>
                      </a:r>
                      <a:r>
                        <a:rPr lang="en-US" altLang="zh-CN" b="1">
                          <a:solidFill>
                            <a:srgbClr val="FF0000"/>
                          </a:solidFill>
                          <a:ea typeface="华文中宋" panose="02010600040101010101" pitchFamily="2" charset="-122"/>
                          <a:sym typeface="Arial" panose="020B0604020202020204" pitchFamily="34" charset="0"/>
                        </a:rPr>
                        <a:t>107</a:t>
                      </a:r>
                      <a:r>
                        <a:rPr lang="zh-CN" altLang="en-US" b="1">
                          <a:solidFill>
                            <a:srgbClr val="FF0000"/>
                          </a:solidFill>
                          <a:ea typeface="华文中宋" panose="02010600040101010101" pitchFamily="2" charset="-122"/>
                          <a:sym typeface="Arial" panose="020B0604020202020204" pitchFamily="34" charset="0"/>
                        </a:rPr>
                        <a:t>）</a:t>
                      </a:r>
                      <a:r>
                        <a:rPr lang="zh-CN" altLang="en-US" b="1">
                          <a:ea typeface="华文中宋" panose="02010600040101010101" pitchFamily="2" charset="-122"/>
                          <a:sym typeface="Arial" panose="020B0604020202020204" pitchFamily="34" charset="0"/>
                        </a:rPr>
                        <a:t>、</a:t>
                      </a:r>
                      <a:r>
                        <a:rPr lang="zh-CN" altLang="en-US" b="1">
                          <a:ea typeface="华文中宋" panose="02010600040101010101" pitchFamily="2" charset="-122"/>
                        </a:rPr>
                        <a:t>按照实际成交价格向买入方会员单位开具增值税</a:t>
                      </a:r>
                      <a:r>
                        <a:rPr lang="zh-CN" altLang="en-US" b="1">
                          <a:solidFill>
                            <a:srgbClr val="FF0000"/>
                          </a:solidFill>
                          <a:ea typeface="华文中宋" panose="02010600040101010101" pitchFamily="2" charset="-122"/>
                        </a:rPr>
                        <a:t>专用</a:t>
                      </a:r>
                      <a:r>
                        <a:rPr lang="zh-CN" altLang="en-US" b="1">
                          <a:ea typeface="华文中宋" panose="02010600040101010101" pitchFamily="2" charset="-122"/>
                        </a:rPr>
                        <a:t>发票，发票左上角应带有</a:t>
                      </a:r>
                      <a:r>
                        <a:rPr lang="en-US" altLang="zh-CN" b="1">
                          <a:ea typeface="华文中宋" panose="02010600040101010101" pitchFamily="2" charset="-122"/>
                        </a:rPr>
                        <a:t>“</a:t>
                      </a:r>
                      <a:r>
                        <a:rPr lang="zh-CN" altLang="en-US" b="1">
                          <a:ea typeface="华文中宋" panose="02010600040101010101" pitchFamily="2" charset="-122"/>
                        </a:rPr>
                        <a:t>会员单位投资性黄金</a:t>
                      </a:r>
                      <a:r>
                        <a:rPr lang="en-US" altLang="zh-CN" b="1">
                          <a:ea typeface="华文中宋" panose="02010600040101010101" pitchFamily="2" charset="-122"/>
                        </a:rPr>
                        <a:t>”</a:t>
                      </a:r>
                      <a:r>
                        <a:rPr lang="zh-CN" altLang="en-US" b="1">
                          <a:ea typeface="华文中宋" panose="02010600040101010101" pitchFamily="2" charset="-122"/>
                        </a:rPr>
                        <a:t>的字样（投资性用途黄金</a:t>
                      </a:r>
                      <a:r>
                        <a:rPr lang="en-US" altLang="zh-CN" b="1">
                          <a:solidFill>
                            <a:srgbClr val="FF0000"/>
                          </a:solidFill>
                          <a:ea typeface="华文中宋" panose="02010600040101010101" pitchFamily="2" charset="-122"/>
                        </a:rPr>
                        <a:t>105</a:t>
                      </a:r>
                      <a:r>
                        <a:rPr lang="zh-CN" altLang="en-US" b="1">
                          <a:ea typeface="华文中宋" panose="02010600040101010101" pitchFamily="2" charset="-122"/>
                        </a:rPr>
                        <a:t>）</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fontScale="90000" lnSpcReduction="20000"/>
          </a:bodyPr>
          <a:p>
            <a:r>
              <a:rPr lang="zh-CN" altLang="en-US">
                <a:latin typeface="Calibri" panose="020F0502020204030204" charset="0"/>
                <a:sym typeface="+mn-ea"/>
              </a:rPr>
              <a:t>③从交易所购入用于非投资性用途的标准黄金，发生实物交割出库的</a:t>
            </a:r>
            <a:endParaRPr lang="zh-CN" altLang="en-US">
              <a:latin typeface="Calibri" panose="020F0502020204030204" charset="0"/>
              <a:sym typeface="+mn-ea"/>
            </a:endParaRPr>
          </a:p>
          <a:p>
            <a:r>
              <a:rPr lang="zh-CN" altLang="en-US"/>
              <a:t>买入方会员单位在标准黄金实物交割出库前，应在向交易所提交的出库单中注明购入标准黄金的用途为非投资性用途</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pPr fontAlgn="auto">
              <a:lnSpc>
                <a:spcPct val="100000"/>
              </a:lnSpc>
            </a:pPr>
            <a:r>
              <a:rPr lang="zh-CN" altLang="en-US"/>
              <a:t>会员单位应当留存佐证其从交易所购入标准黄金实际用途的相关材料，包括销售合同、货物出库单或投料单、转账支付记录等，并建立黄金购入及销售台账，记录购入标准黄金的时间、数量、金额，以及直接销售标准黄金或加工后销售相关货物的时间、数量、金额等情况，以备税务机关查验。会员单位现有账册、系统能够包括上述内容的，无需单独建立台账</a:t>
            </a:r>
            <a:endParaRPr lang="zh-CN" altLang="en-US"/>
          </a:p>
        </p:txBody>
      </p:sp>
      <p:graphicFrame>
        <p:nvGraphicFramePr>
          <p:cNvPr id="4" name="表格 3"/>
          <p:cNvGraphicFramePr/>
          <p:nvPr>
            <p:custDataLst>
              <p:tags r:id="rId1"/>
            </p:custDataLst>
          </p:nvPr>
        </p:nvGraphicFramePr>
        <p:xfrm>
          <a:off x="556260" y="1741805"/>
          <a:ext cx="11080115" cy="2324735"/>
        </p:xfrm>
        <a:graphic>
          <a:graphicData uri="http://schemas.openxmlformats.org/drawingml/2006/table">
            <a:tbl>
              <a:tblPr firstRow="1" bandRow="1">
                <a:tableStyleId>{5C22544A-7EE6-4342-B048-85BDC9FD1C3A}</a:tableStyleId>
              </a:tblPr>
              <a:tblGrid>
                <a:gridCol w="837565"/>
                <a:gridCol w="768985"/>
                <a:gridCol w="887095"/>
                <a:gridCol w="1186815"/>
                <a:gridCol w="7399655"/>
              </a:tblGrid>
              <a:tr h="365760">
                <a:tc>
                  <a:txBody>
                    <a:bodyPr/>
                    <a:p>
                      <a:pPr>
                        <a:buNone/>
                      </a:pPr>
                      <a:r>
                        <a:rPr lang="zh-CN" altLang="en-US" b="1">
                          <a:ea typeface="华文中宋" panose="02010600040101010101" pitchFamily="2" charset="-122"/>
                        </a:rPr>
                        <a:t>业务</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用途</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涉税主体</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增值税处理、发票开具</a:t>
                      </a:r>
                      <a:endParaRPr lang="zh-CN" altLang="en-US" b="1">
                        <a:ea typeface="华文中宋" panose="02010600040101010101" pitchFamily="2" charset="-122"/>
                      </a:endParaRPr>
                    </a:p>
                  </a:txBody>
                  <a:tcPr/>
                </a:tc>
              </a:tr>
              <a:tr h="365760">
                <a:tc rowSpan="4">
                  <a:txBody>
                    <a:bodyPr/>
                    <a:p>
                      <a:pPr>
                        <a:buNone/>
                      </a:pPr>
                      <a:r>
                        <a:rPr lang="zh-CN" altLang="en-US" sz="1800" b="1">
                          <a:ea typeface="华文中宋" panose="02010600040101010101" pitchFamily="2" charset="-122"/>
                          <a:sym typeface="+mn-ea"/>
                        </a:rPr>
                        <a:t>实物交割出库</a:t>
                      </a:r>
                      <a:endParaRPr lang="zh-CN" altLang="en-US" b="1">
                        <a:ea typeface="华文中宋" panose="02010600040101010101" pitchFamily="2" charset="-122"/>
                      </a:endParaRPr>
                    </a:p>
                  </a:txBody>
                  <a:tcPr/>
                </a:tc>
                <a:tc rowSpan="2">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rowSpan="2">
                  <a:txBody>
                    <a:bodyPr/>
                    <a:p>
                      <a:pPr>
                        <a:buNone/>
                      </a:pPr>
                      <a:r>
                        <a:rPr lang="zh-CN" altLang="en-US" b="1">
                          <a:ea typeface="华文中宋" panose="02010600040101010101" pitchFamily="2" charset="-122"/>
                        </a:rPr>
                        <a:t>卖出方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会员单位</a:t>
                      </a:r>
                      <a:endParaRPr lang="zh-CN" altLang="en-US" b="1">
                        <a:ea typeface="华文中宋" panose="02010600040101010101" pitchFamily="2" charset="-122"/>
                      </a:endParaRPr>
                    </a:p>
                  </a:txBody>
                  <a:tcPr/>
                </a:tc>
                <a:tc rowSpan="2">
                  <a:txBody>
                    <a:bodyPr/>
                    <a:p>
                      <a:pPr>
                        <a:buNone/>
                      </a:pPr>
                      <a:r>
                        <a:rPr lang="zh-CN" altLang="en-US" b="1">
                          <a:solidFill>
                            <a:srgbClr val="FF0000"/>
                          </a:solidFill>
                          <a:ea typeface="华文中宋" panose="02010600040101010101" pitchFamily="2" charset="-122"/>
                        </a:rPr>
                        <a:t>免征</a:t>
                      </a:r>
                      <a:r>
                        <a:rPr lang="zh-CN" altLang="en-US" b="1">
                          <a:ea typeface="华文中宋" panose="02010600040101010101" pitchFamily="2" charset="-122"/>
                        </a:rPr>
                        <a:t>增值税；凭交易所开具的结算发票（</a:t>
                      </a:r>
                      <a:r>
                        <a:rPr lang="zh-CN" altLang="en-US" b="1">
                          <a:ea typeface="华文中宋" panose="02010600040101010101" pitchFamily="2" charset="-122"/>
                          <a:sym typeface="等线" panose="02010600030101010101" charset="-122"/>
                        </a:rPr>
                        <a:t>交易所购入</a:t>
                      </a:r>
                      <a:r>
                        <a:rPr lang="en-US" altLang="zh-CN" b="1">
                          <a:solidFill>
                            <a:srgbClr val="FF0000"/>
                          </a:solidFill>
                          <a:ea typeface="华文中宋" panose="02010600040101010101" pitchFamily="2" charset="-122"/>
                          <a:sym typeface="等线" panose="02010600030101010101" charset="-122"/>
                        </a:rPr>
                        <a:t>107</a:t>
                      </a:r>
                      <a:r>
                        <a:rPr lang="zh-CN" altLang="en-US" b="1">
                          <a:ea typeface="华文中宋" panose="02010600040101010101" pitchFamily="2" charset="-122"/>
                          <a:sym typeface="等线" panose="02010600030101010101" charset="-122"/>
                        </a:rPr>
                        <a:t>）</a:t>
                      </a:r>
                      <a:r>
                        <a:rPr lang="zh-CN" altLang="en-US" sz="1800" b="1">
                          <a:ea typeface="华文中宋" panose="02010600040101010101" pitchFamily="2" charset="-122"/>
                          <a:sym typeface="等线" panose="02010600030101010101" charset="-122"/>
                        </a:rPr>
                        <a:t>作为</a:t>
                      </a:r>
                      <a:r>
                        <a:rPr lang="zh-CN" altLang="en-US" sz="1800" b="1">
                          <a:ea typeface="华文中宋" panose="02010600040101010101" pitchFamily="2" charset="-122"/>
                          <a:sym typeface="+mn-ea"/>
                        </a:rPr>
                        <a:t>会计记账凭证</a:t>
                      </a:r>
                      <a:r>
                        <a:rPr lang="zh-CN" altLang="en-US" b="1">
                          <a:ea typeface="华文中宋" panose="02010600040101010101" pitchFamily="2" charset="-122"/>
                        </a:rPr>
                        <a:t>，按实际成交价格向交易所开具</a:t>
                      </a:r>
                      <a:r>
                        <a:rPr lang="zh-CN" altLang="en-US" b="1">
                          <a:solidFill>
                            <a:srgbClr val="FF0000"/>
                          </a:solidFill>
                          <a:ea typeface="华文中宋" panose="02010600040101010101" pitchFamily="2" charset="-122"/>
                        </a:rPr>
                        <a:t>普通</a:t>
                      </a:r>
                      <a:r>
                        <a:rPr lang="zh-CN" altLang="en-US" b="1">
                          <a:ea typeface="华文中宋" panose="02010600040101010101" pitchFamily="2" charset="-122"/>
                        </a:rPr>
                        <a:t>发票</a:t>
                      </a:r>
                      <a:r>
                        <a:rPr lang="en-US" altLang="zh-CN" sz="1800" b="1">
                          <a:ea typeface="华文中宋" panose="02010600040101010101" pitchFamily="2" charset="-122"/>
                          <a:sym typeface="+mn-ea"/>
                        </a:rPr>
                        <a:t>[</a:t>
                      </a:r>
                      <a:r>
                        <a:rPr lang="zh-CN" altLang="en-US" sz="1800" b="1">
                          <a:ea typeface="华文中宋" panose="02010600040101010101" pitchFamily="2" charset="-122"/>
                          <a:sym typeface="+mn-ea"/>
                        </a:rPr>
                        <a:t>交易所标准黄金（适用于会员单位和客户）</a:t>
                      </a:r>
                      <a:r>
                        <a:rPr lang="en-US" altLang="zh-CN" sz="1800" b="1">
                          <a:solidFill>
                            <a:srgbClr val="FF0000"/>
                          </a:solidFill>
                          <a:ea typeface="华文中宋" panose="02010600040101010101" pitchFamily="2" charset="-122"/>
                          <a:sym typeface="+mn-ea"/>
                        </a:rPr>
                        <a:t>104</a:t>
                      </a:r>
                      <a:r>
                        <a:rPr lang="en-US" altLang="zh-CN" sz="1800" b="1">
                          <a:ea typeface="华文中宋" panose="02010600040101010101" pitchFamily="2" charset="-122"/>
                          <a:sym typeface="+mn-ea"/>
                        </a:rPr>
                        <a:t>]</a:t>
                      </a:r>
                      <a:endParaRPr lang="zh-CN" altLang="en-US" b="1">
                        <a:ea typeface="华文中宋" panose="02010600040101010101" pitchFamily="2" charset="-122"/>
                      </a:endParaRPr>
                    </a:p>
                  </a:txBody>
                  <a:tcPr/>
                </a:tc>
              </a:tr>
              <a:tr h="548640">
                <a:tc vMerge="1">
                  <a:tcPr/>
                </a:tc>
                <a:tc vMerge="1">
                  <a:tcPr/>
                </a:tc>
                <a:tc vMerge="1">
                  <a:tcPr/>
                </a:tc>
                <a:tc>
                  <a:txBody>
                    <a:bodyPr/>
                    <a:p>
                      <a:pPr>
                        <a:buNone/>
                      </a:pPr>
                      <a:r>
                        <a:rPr lang="zh-CN" altLang="en-US" b="1">
                          <a:ea typeface="华文中宋" panose="02010600040101010101" pitchFamily="2" charset="-122"/>
                        </a:rPr>
                        <a:t>客户</a:t>
                      </a:r>
                      <a:endParaRPr lang="zh-CN" altLang="en-US" b="1">
                        <a:ea typeface="华文中宋" panose="02010600040101010101" pitchFamily="2" charset="-122"/>
                      </a:endParaRPr>
                    </a:p>
                  </a:txBody>
                  <a:tcPr/>
                </a:tc>
                <a:tc vMerge="1">
                  <a:tcPr/>
                </a:tc>
              </a:tr>
              <a:tr h="404495">
                <a:tc vMerge="1">
                  <a:tcPr/>
                </a:tc>
                <a:tc rowSpan="2">
                  <a:txBody>
                    <a:bodyPr/>
                    <a:p>
                      <a:pPr>
                        <a:buNone/>
                      </a:pPr>
                      <a:r>
                        <a:rPr lang="zh-CN" altLang="en-US" b="1">
                          <a:ea typeface="华文中宋" panose="02010600040101010101" pitchFamily="2" charset="-122"/>
                        </a:rPr>
                        <a:t>非投资性用途</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买入方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会员单位</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将标准黄金加工成非投资性用途黄金产品并销售的，按规定</a:t>
                      </a:r>
                      <a:r>
                        <a:rPr lang="zh-CN" altLang="en-US" b="1">
                          <a:solidFill>
                            <a:srgbClr val="FF0000"/>
                          </a:solidFill>
                          <a:ea typeface="华文中宋" panose="02010600040101010101" pitchFamily="2" charset="-122"/>
                        </a:rPr>
                        <a:t>缴纳</a:t>
                      </a:r>
                      <a:r>
                        <a:rPr lang="zh-CN" altLang="en-US" b="1">
                          <a:ea typeface="华文中宋" panose="02010600040101010101" pitchFamily="2" charset="-122"/>
                        </a:rPr>
                        <a:t>增值税（简易或一般）：以交易所开具普通发票（</a:t>
                      </a:r>
                      <a:r>
                        <a:rPr lang="en-US" altLang="zh-CN" b="1">
                          <a:ea typeface="华文中宋" panose="02010600040101010101" pitchFamily="2" charset="-122"/>
                        </a:rPr>
                        <a:t>106</a:t>
                      </a:r>
                      <a:r>
                        <a:rPr lang="zh-CN" altLang="en-US" b="1">
                          <a:ea typeface="华文中宋" panose="02010600040101010101" pitchFamily="2" charset="-122"/>
                        </a:rPr>
                        <a:t>）上注明的金额和</a:t>
                      </a:r>
                      <a:r>
                        <a:rPr lang="en-US" altLang="zh-CN" b="1">
                          <a:ea typeface="华文中宋" panose="02010600040101010101" pitchFamily="2" charset="-122"/>
                        </a:rPr>
                        <a:t>6%</a:t>
                      </a:r>
                      <a:r>
                        <a:rPr lang="zh-CN" altLang="en-US" b="1">
                          <a:ea typeface="华文中宋" panose="02010600040101010101" pitchFamily="2" charset="-122"/>
                        </a:rPr>
                        <a:t>的扣除率</a:t>
                      </a:r>
                      <a:r>
                        <a:rPr lang="zh-CN" altLang="en-US" b="1">
                          <a:solidFill>
                            <a:srgbClr val="FF0000"/>
                          </a:solidFill>
                          <a:ea typeface="华文中宋" panose="02010600040101010101" pitchFamily="2" charset="-122"/>
                        </a:rPr>
                        <a:t>计算进项税额</a:t>
                      </a:r>
                      <a:r>
                        <a:rPr lang="zh-CN" altLang="en-US" b="1">
                          <a:ea typeface="华文中宋" panose="02010600040101010101" pitchFamily="2" charset="-122"/>
                        </a:rPr>
                        <a:t>，</a:t>
                      </a:r>
                      <a:r>
                        <a:rPr lang="zh-CN" altLang="en-US" sz="1800" b="1">
                          <a:ea typeface="华文中宋" panose="02010600040101010101" pitchFamily="2" charset="-122"/>
                          <a:sym typeface="+mn-ea"/>
                        </a:rPr>
                        <a:t>按销售额确认销项税额</a:t>
                      </a:r>
                      <a:r>
                        <a:rPr lang="zh-CN" altLang="en-US" b="1">
                          <a:ea typeface="华文中宋" panose="02010600040101010101" pitchFamily="2" charset="-122"/>
                        </a:rPr>
                        <a:t>；可以向购买方开具增值税专用发票</a:t>
                      </a:r>
                      <a:r>
                        <a:rPr lang="zh-CN" altLang="en-US" sz="1800" b="1">
                          <a:ea typeface="华文中宋" panose="02010600040101010101" pitchFamily="2" charset="-122"/>
                          <a:sym typeface="+mn-ea"/>
                        </a:rPr>
                        <a:t>（</a:t>
                      </a:r>
                      <a:r>
                        <a:rPr lang="en-US" altLang="zh-CN" sz="1800" b="1">
                          <a:solidFill>
                            <a:srgbClr val="FF0000"/>
                          </a:solidFill>
                          <a:ea typeface="华文中宋" panose="02010600040101010101" pitchFamily="2" charset="-122"/>
                          <a:sym typeface="+mn-ea"/>
                        </a:rPr>
                        <a:t>100-102</a:t>
                      </a:r>
                      <a:r>
                        <a:rPr lang="zh-CN" altLang="en-US" sz="1800" b="1">
                          <a:ea typeface="华文中宋" panose="02010600040101010101" pitchFamily="2" charset="-122"/>
                          <a:sym typeface="+mn-ea"/>
                        </a:rPr>
                        <a:t>）</a:t>
                      </a:r>
                      <a:endParaRPr lang="zh-CN" altLang="en-US" b="1">
                        <a:ea typeface="华文中宋" panose="02010600040101010101" pitchFamily="2" charset="-122"/>
                      </a:endParaRPr>
                    </a:p>
                  </a:txBody>
                  <a:tcPr/>
                </a:tc>
              </a:tr>
              <a:tr h="327660">
                <a:tc vMerge="1">
                  <a:tcPr/>
                </a:tc>
                <a:tc vMerge="1">
                  <a:tcPr/>
                </a:tc>
                <a:tc gridSpan="2">
                  <a:txBody>
                    <a:bodyPr/>
                    <a:p>
                      <a:pPr>
                        <a:buNone/>
                      </a:pPr>
                      <a:r>
                        <a:rPr lang="zh-CN" altLang="en-US" b="1">
                          <a:ea typeface="华文中宋" panose="02010600040101010101" pitchFamily="2" charset="-122"/>
                        </a:rPr>
                        <a:t>交易所</a:t>
                      </a:r>
                      <a:endParaRPr lang="zh-CN" altLang="en-US" b="1">
                        <a:ea typeface="华文中宋" panose="02010600040101010101" pitchFamily="2" charset="-122"/>
                      </a:endParaRPr>
                    </a:p>
                  </a:txBody>
                  <a:tcPr/>
                </a:tc>
                <a:tc hMerge="1">
                  <a:tcPr/>
                </a:tc>
                <a:tc>
                  <a:txBody>
                    <a:bodyPr/>
                    <a:p>
                      <a:pPr>
                        <a:buNone/>
                      </a:pPr>
                      <a:r>
                        <a:rPr lang="zh-CN" altLang="en-US" b="1">
                          <a:solidFill>
                            <a:srgbClr val="FF0000"/>
                          </a:solidFill>
                          <a:ea typeface="华文中宋" panose="02010600040101010101" pitchFamily="2" charset="-122"/>
                        </a:rPr>
                        <a:t>免征</a:t>
                      </a:r>
                      <a:r>
                        <a:rPr lang="zh-CN" altLang="en-US" b="1">
                          <a:ea typeface="华文中宋" panose="02010600040101010101" pitchFamily="2" charset="-122"/>
                        </a:rPr>
                        <a:t>增值税；交易所按照实际成交价格向买入方会员单位开具</a:t>
                      </a:r>
                      <a:r>
                        <a:rPr lang="zh-CN" altLang="en-US" b="1">
                          <a:solidFill>
                            <a:srgbClr val="FF0000"/>
                          </a:solidFill>
                          <a:ea typeface="华文中宋" panose="02010600040101010101" pitchFamily="2" charset="-122"/>
                        </a:rPr>
                        <a:t>普通</a:t>
                      </a:r>
                      <a:r>
                        <a:rPr lang="zh-CN" altLang="en-US" b="1">
                          <a:ea typeface="华文中宋" panose="02010600040101010101" pitchFamily="2" charset="-122"/>
                        </a:rPr>
                        <a:t>发票，发票左上角应带有</a:t>
                      </a:r>
                      <a:r>
                        <a:rPr lang="en-US" altLang="zh-CN" b="1">
                          <a:ea typeface="华文中宋" panose="02010600040101010101" pitchFamily="2" charset="-122"/>
                        </a:rPr>
                        <a:t>“</a:t>
                      </a:r>
                      <a:r>
                        <a:rPr lang="zh-CN" altLang="en-US" b="1">
                          <a:ea typeface="华文中宋" panose="02010600040101010101" pitchFamily="2" charset="-122"/>
                        </a:rPr>
                        <a:t>会员单位非投资性黄金</a:t>
                      </a:r>
                      <a:r>
                        <a:rPr lang="en-US" altLang="zh-CN" b="1">
                          <a:ea typeface="华文中宋" panose="02010600040101010101" pitchFamily="2" charset="-122"/>
                        </a:rPr>
                        <a:t>”</a:t>
                      </a:r>
                      <a:r>
                        <a:rPr lang="zh-CN" altLang="en-US" b="1">
                          <a:ea typeface="华文中宋" panose="02010600040101010101" pitchFamily="2" charset="-122"/>
                        </a:rPr>
                        <a:t>的字样（</a:t>
                      </a:r>
                      <a:r>
                        <a:rPr lang="en-US" altLang="zh-CN" b="1">
                          <a:solidFill>
                            <a:srgbClr val="FF0000"/>
                          </a:solidFill>
                          <a:ea typeface="华文中宋" panose="02010600040101010101" pitchFamily="2" charset="-122"/>
                        </a:rPr>
                        <a:t>106</a:t>
                      </a:r>
                      <a:r>
                        <a:rPr lang="zh-CN" altLang="en-US" b="1">
                          <a:ea typeface="华文中宋" panose="02010600040101010101" pitchFamily="2" charset="-122"/>
                        </a:rPr>
                        <a:t>）</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rPr>
              <a:t>④会员购入标准黄金实物交割出库后实际用途发生改变的增值税处理</a:t>
            </a:r>
            <a:endParaRPr lang="zh-CN" altLang="en-US">
              <a:latin typeface="Calibri" panose="020F0502020204030204" charset="0"/>
            </a:endParaRPr>
          </a:p>
          <a:p>
            <a:r>
              <a:rPr lang="zh-CN" altLang="en-US">
                <a:latin typeface="Calibri" panose="020F0502020204030204" charset="0"/>
              </a:rPr>
              <a:t>会员单位从交易所购入标准黄金，实物交割出库后实际用途发生改变的，应在用途改变前向交易所报告用途改变信息。会员单位应当自标准黄金实物交割出库取得交易所开具相应发票当月起</a:t>
            </a:r>
            <a:r>
              <a:rPr lang="en-US" altLang="zh-CN">
                <a:solidFill>
                  <a:srgbClr val="FF0000"/>
                </a:solidFill>
                <a:latin typeface="Calibri" panose="020F0502020204030204" charset="0"/>
              </a:rPr>
              <a:t>6</a:t>
            </a:r>
            <a:r>
              <a:rPr lang="zh-CN" altLang="en-US">
                <a:solidFill>
                  <a:srgbClr val="FF0000"/>
                </a:solidFill>
                <a:latin typeface="Calibri" panose="020F0502020204030204" charset="0"/>
              </a:rPr>
              <a:t>个月内</a:t>
            </a:r>
            <a:r>
              <a:rPr lang="zh-CN" altLang="en-US">
                <a:latin typeface="Calibri" panose="020F0502020204030204" charset="0"/>
              </a:rPr>
              <a:t>提出用途改变申请，且</a:t>
            </a:r>
            <a:r>
              <a:rPr lang="zh-CN" altLang="en-US">
                <a:solidFill>
                  <a:srgbClr val="FF0000"/>
                </a:solidFill>
                <a:latin typeface="Calibri" panose="020F0502020204030204" charset="0"/>
              </a:rPr>
              <a:t>仅允许</a:t>
            </a:r>
            <a:r>
              <a:rPr lang="zh-CN" altLang="en-US">
                <a:latin typeface="Calibri" panose="020F0502020204030204" charset="0"/>
              </a:rPr>
              <a:t>申请改变用途一次；超过</a:t>
            </a:r>
            <a:r>
              <a:rPr lang="en-US" altLang="zh-CN">
                <a:latin typeface="Calibri" panose="020F0502020204030204" charset="0"/>
              </a:rPr>
              <a:t>6</a:t>
            </a:r>
            <a:r>
              <a:rPr lang="zh-CN" altLang="en-US">
                <a:latin typeface="Calibri" panose="020F0502020204030204" charset="0"/>
              </a:rPr>
              <a:t>个月的，交易所不得为其重新开具发票。具体按照以下规定处理：</a:t>
            </a:r>
            <a:endParaRPr lang="zh-CN" altLang="en-US">
              <a:latin typeface="Calibri" panose="020F0502020204030204" charset="0"/>
            </a:endParaRPr>
          </a:p>
          <a:p>
            <a:r>
              <a:rPr lang="en-US" altLang="zh-CN">
                <a:latin typeface="Calibri" panose="020F0502020204030204" charset="0"/>
              </a:rPr>
              <a:t>A.</a:t>
            </a:r>
            <a:r>
              <a:rPr lang="zh-CN" altLang="en-US">
                <a:latin typeface="Calibri" panose="020F0502020204030204" charset="0"/>
              </a:rPr>
              <a:t>由投资性用途改为非投资性用途的，交易所由实行增值税即征即退改为免征增值税，应向购入方会员单位全额开具红字增值税专用发票，并重新全额开具普通发票，已取得的即征即退税款无需退还；会员单位应将已按照增值税专用发票上注明的增值税税额抵扣的进项税额作转出处理，并按照普通发票上注明的金额和</a:t>
            </a:r>
            <a:r>
              <a:rPr lang="en-US" altLang="zh-CN">
                <a:latin typeface="Calibri" panose="020F0502020204030204" charset="0"/>
              </a:rPr>
              <a:t>6%</a:t>
            </a:r>
            <a:r>
              <a:rPr lang="zh-CN" altLang="en-US">
                <a:latin typeface="Calibri" panose="020F0502020204030204" charset="0"/>
              </a:rPr>
              <a:t>的扣除率计算进项税额</a:t>
            </a:r>
            <a:endParaRPr lang="zh-CN" altLang="en-US">
              <a:latin typeface="Calibri" panose="020F0502020204030204" charset="0"/>
            </a:endParaRPr>
          </a:p>
          <a:p>
            <a:r>
              <a:rPr lang="en-US" altLang="zh-CN">
                <a:latin typeface="Calibri" panose="020F0502020204030204" charset="0"/>
              </a:rPr>
              <a:t>B.</a:t>
            </a:r>
            <a:r>
              <a:rPr lang="zh-CN" altLang="en-US">
                <a:latin typeface="Calibri" panose="020F0502020204030204" charset="0"/>
              </a:rPr>
              <a:t>由非投资性用途改为投资性用途的，交易所由免征增值税改为实行增值税即征即退，应向购入方会员单位全额开具红字普通发票，并重新全额开具增值税专用发票；会员单位应将已按照普通发票上注明的金额和</a:t>
            </a:r>
            <a:r>
              <a:rPr lang="en-US" altLang="zh-CN">
                <a:latin typeface="Calibri" panose="020F0502020204030204" charset="0"/>
              </a:rPr>
              <a:t>6%</a:t>
            </a:r>
            <a:r>
              <a:rPr lang="zh-CN" altLang="en-US">
                <a:latin typeface="Calibri" panose="020F0502020204030204" charset="0"/>
              </a:rPr>
              <a:t>的扣除率计算抵扣的进项税额作转出处理，并按照专用发票上注明的增值税税额作进项税额抵扣</a:t>
            </a:r>
            <a:r>
              <a:rPr lang="en-US" altLang="zh-CN">
                <a:latin typeface="Calibri" panose="020F0502020204030204" charset="0"/>
              </a:rPr>
              <a:t> </a:t>
            </a:r>
            <a:endParaRPr lang="en-US" altLang="zh-CN">
              <a:latin typeface="Calibri" panose="020F050202020403020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rPr>
              <a:t>⑤违法、违章处罚</a:t>
            </a:r>
            <a:endParaRPr lang="zh-CN" altLang="en-US">
              <a:latin typeface="Calibri" panose="020F0502020204030204" charset="0"/>
            </a:endParaRPr>
          </a:p>
          <a:p>
            <a:r>
              <a:rPr lang="en-US" altLang="zh-CN"/>
              <a:t>A.</a:t>
            </a:r>
            <a:r>
              <a:rPr lang="zh-CN" altLang="en-US"/>
              <a:t>会员单位未在用途改变前向交易所报告用途改变信息，以及未按照规定对外开具增值税专用发票，首次发现的，自发现次月起</a:t>
            </a:r>
            <a:r>
              <a:rPr lang="en-US" altLang="zh-CN"/>
              <a:t>3</a:t>
            </a:r>
            <a:r>
              <a:rPr lang="zh-CN" altLang="en-US"/>
              <a:t>个月内，该会员单位通过交易所购入标准黄金发生实物交割出库的，交易所由实行增值税即征即退政策改为适用免征增值税政策，暂停向该会员单位开具增值税专用发票和具有抵扣功能的普通发票；再次及后续又发现的，自发现次月起</a:t>
            </a:r>
            <a:r>
              <a:rPr lang="en-US" altLang="zh-CN"/>
              <a:t>6</a:t>
            </a:r>
            <a:r>
              <a:rPr lang="zh-CN" altLang="en-US"/>
              <a:t>个月内，该会员单位通过交易所购入标准黄金发生实物交割出库的，交易所由实行增值税即征即退政策改为适用免征增值税政策，暂停向该会员单位开具增值税专用发票和具有抵扣功能的普通发票</a:t>
            </a:r>
            <a:endParaRPr lang="zh-CN" altLang="en-US"/>
          </a:p>
          <a:p>
            <a:r>
              <a:rPr lang="en-US"/>
              <a:t>B.</a:t>
            </a:r>
            <a:r>
              <a:rPr lang="zh-CN" altLang="en-US"/>
              <a:t>会员单位或客户发生利用黄金税收政策骗取出口退税、虚开增值税专用发票等增值税重大税收违法行为的，自处罚决定书作出的次月起，通过交易所购入标准黄金发生实物交割出库的，交易所由实行增值税即征即退政策改为适用免征增值税政策，且不得开具增值税专用发票和具有抵扣功能的普通发票。交易所收取的</a:t>
            </a:r>
            <a:endParaRPr lang="zh-CN" altLang="en-US"/>
          </a:p>
          <a:p>
            <a:r>
              <a:rPr lang="en-US" altLang="zh-CN"/>
              <a:t>4.</a:t>
            </a:r>
            <a:r>
              <a:rPr lang="zh-CN" altLang="en-US"/>
              <a:t>交易所的业务的增值税处理</a:t>
            </a:r>
            <a:endParaRPr lang="en-US" altLang="zh-CN"/>
          </a:p>
          <a:p>
            <a:r>
              <a:rPr lang="zh-CN" altLang="en-US"/>
              <a:t>交易所收取交易费、手续费、仓储费等费用应按照现行规定征收增值税</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fontScale="80000"/>
          </a:bodyPr>
          <a:p>
            <a:pPr fontAlgn="auto">
              <a:lnSpc>
                <a:spcPct val="100000"/>
              </a:lnSpc>
            </a:pPr>
            <a:r>
              <a:rPr lang="zh-CN" altLang="en-US">
                <a:solidFill>
                  <a:srgbClr val="FF0000"/>
                </a:solidFill>
              </a:rPr>
              <a:t>五.享受增值税加计抵减政策</a:t>
            </a:r>
            <a:r>
              <a:rPr lang="en-US" altLang="zh-CN">
                <a:solidFill>
                  <a:srgbClr val="FF0000"/>
                </a:solidFill>
              </a:rPr>
              <a:t>“</a:t>
            </a:r>
            <a:r>
              <a:rPr lang="zh-CN" altLang="en-US">
                <a:solidFill>
                  <a:srgbClr val="FF0000"/>
                </a:solidFill>
              </a:rPr>
              <a:t>三类</a:t>
            </a:r>
            <a:r>
              <a:rPr lang="en-US" altLang="zh-CN">
                <a:solidFill>
                  <a:srgbClr val="FF0000"/>
                </a:solidFill>
              </a:rPr>
              <a:t>”</a:t>
            </a:r>
            <a:r>
              <a:rPr lang="zh-CN" altLang="en-US">
                <a:solidFill>
                  <a:srgbClr val="FF0000"/>
                </a:solidFill>
              </a:rPr>
              <a:t>企业名单</a:t>
            </a:r>
            <a:endParaRPr lang="zh-CN" altLang="en-US">
              <a:solidFill>
                <a:srgbClr val="FF0000"/>
              </a:solidFill>
            </a:endParaRPr>
          </a:p>
          <a:p>
            <a:pPr fontAlgn="auto">
              <a:lnSpc>
                <a:spcPct val="100000"/>
              </a:lnSpc>
            </a:pPr>
            <a:r>
              <a:rPr lang="zh-CN" altLang="en-US">
                <a:solidFill>
                  <a:srgbClr val="0070C0"/>
                </a:solidFill>
                <a:sym typeface="+mn-ea"/>
              </a:rPr>
              <a:t>（一）相关政策</a:t>
            </a:r>
            <a:endParaRPr lang="zh-CN" altLang="en-US">
              <a:solidFill>
                <a:srgbClr val="0070C0"/>
              </a:solidFill>
            </a:endParaRPr>
          </a:p>
          <a:p>
            <a:pPr fontAlgn="auto">
              <a:lnSpc>
                <a:spcPct val="100000"/>
              </a:lnSpc>
            </a:pPr>
            <a:r>
              <a:rPr lang="en-US" altLang="zh-CN">
                <a:solidFill>
                  <a:schemeClr val="tx1"/>
                </a:solidFill>
              </a:rPr>
              <a:t>1.</a:t>
            </a:r>
            <a:r>
              <a:rPr lang="zh-CN" altLang="en-US">
                <a:solidFill>
                  <a:schemeClr val="tx1"/>
                </a:solidFill>
              </a:rPr>
              <a:t>工业和信息化部办公厅、财政部办公厅、国家税务总局办公厅关于</a:t>
            </a:r>
            <a:r>
              <a:rPr lang="en-US" altLang="zh-CN">
                <a:solidFill>
                  <a:schemeClr val="tx1"/>
                </a:solidFill>
              </a:rPr>
              <a:t>2025</a:t>
            </a:r>
            <a:r>
              <a:rPr lang="zh-CN" altLang="en-US">
                <a:solidFill>
                  <a:schemeClr val="tx1"/>
                </a:solidFill>
              </a:rPr>
              <a:t>年度享受增值税加计抵减政策的先进制造业企业名单制定工作有关事项的通知（工信厅联财函〔</a:t>
            </a:r>
            <a:r>
              <a:rPr lang="en-US" altLang="zh-CN">
                <a:solidFill>
                  <a:schemeClr val="tx1"/>
                </a:solidFill>
              </a:rPr>
              <a:t>2025</a:t>
            </a:r>
            <a:r>
              <a:rPr lang="zh-CN" altLang="en-US">
                <a:solidFill>
                  <a:schemeClr val="tx1"/>
                </a:solidFill>
              </a:rPr>
              <a:t>〕</a:t>
            </a:r>
            <a:r>
              <a:rPr lang="en-US" altLang="zh-CN">
                <a:solidFill>
                  <a:schemeClr val="tx1"/>
                </a:solidFill>
              </a:rPr>
              <a:t>217</a:t>
            </a:r>
            <a:r>
              <a:rPr lang="zh-CN" altLang="en-US">
                <a:solidFill>
                  <a:schemeClr val="tx1"/>
                </a:solidFill>
              </a:rPr>
              <a:t>号）</a:t>
            </a:r>
            <a:endParaRPr lang="zh-CN" altLang="en-US">
              <a:solidFill>
                <a:schemeClr val="tx1"/>
              </a:solidFill>
            </a:endParaRPr>
          </a:p>
          <a:p>
            <a:pPr fontAlgn="auto">
              <a:lnSpc>
                <a:spcPct val="100000"/>
              </a:lnSpc>
            </a:pPr>
            <a:r>
              <a:rPr lang="en-US" altLang="zh-CN">
                <a:solidFill>
                  <a:schemeClr val="tx1"/>
                </a:solidFill>
              </a:rPr>
              <a:t>2.</a:t>
            </a:r>
            <a:r>
              <a:rPr lang="zh-CN" altLang="en-US">
                <a:solidFill>
                  <a:schemeClr val="tx1"/>
                </a:solidFill>
              </a:rPr>
              <a:t>工业和信息化部、财政部、税务总局关于开展</a:t>
            </a:r>
            <a:r>
              <a:rPr lang="en-US" altLang="zh-CN">
                <a:solidFill>
                  <a:schemeClr val="tx1"/>
                </a:solidFill>
              </a:rPr>
              <a:t>2025</a:t>
            </a:r>
            <a:r>
              <a:rPr lang="zh-CN" altLang="en-US">
                <a:solidFill>
                  <a:schemeClr val="tx1"/>
                </a:solidFill>
              </a:rPr>
              <a:t>年度享受增值税加计抵减政策的工业母机企业清单制定工作的通知（工信部联通装函〔</a:t>
            </a:r>
            <a:r>
              <a:rPr lang="en-US" altLang="zh-CN">
                <a:solidFill>
                  <a:schemeClr val="tx1"/>
                </a:solidFill>
              </a:rPr>
              <a:t>2025</a:t>
            </a:r>
            <a:r>
              <a:rPr lang="zh-CN" altLang="en-US">
                <a:solidFill>
                  <a:schemeClr val="tx1"/>
                </a:solidFill>
              </a:rPr>
              <a:t>〕</a:t>
            </a:r>
            <a:r>
              <a:rPr lang="en-US" altLang="zh-CN">
                <a:solidFill>
                  <a:schemeClr val="tx1"/>
                </a:solidFill>
              </a:rPr>
              <a:t>198</a:t>
            </a:r>
            <a:r>
              <a:rPr lang="zh-CN" altLang="en-US">
                <a:solidFill>
                  <a:schemeClr val="tx1"/>
                </a:solidFill>
              </a:rPr>
              <a:t>号）</a:t>
            </a:r>
            <a:endParaRPr lang="zh-CN" altLang="en-US">
              <a:solidFill>
                <a:schemeClr val="tx1"/>
              </a:solidFill>
            </a:endParaRPr>
          </a:p>
          <a:p>
            <a:pPr fontAlgn="auto">
              <a:lnSpc>
                <a:spcPct val="100000"/>
              </a:lnSpc>
            </a:pPr>
            <a:r>
              <a:rPr lang="en-US" altLang="zh-CN">
                <a:solidFill>
                  <a:schemeClr val="tx1"/>
                </a:solidFill>
              </a:rPr>
              <a:t>3.</a:t>
            </a:r>
            <a:r>
              <a:rPr lang="zh-CN" altLang="en-US">
                <a:solidFill>
                  <a:schemeClr val="tx1"/>
                </a:solidFill>
              </a:rPr>
              <a:t>工业和信息化部、国家发展改革委、财政部、税务总局关于开展</a:t>
            </a:r>
            <a:r>
              <a:rPr lang="en-US" altLang="zh-CN">
                <a:solidFill>
                  <a:schemeClr val="tx1"/>
                </a:solidFill>
              </a:rPr>
              <a:t>2025</a:t>
            </a:r>
            <a:r>
              <a:rPr lang="zh-CN" altLang="en-US">
                <a:solidFill>
                  <a:schemeClr val="tx1"/>
                </a:solidFill>
              </a:rPr>
              <a:t>年度享受增值税加计抵减政策的集成电路企业清单制定工作的通知（工信部联电子函〔</a:t>
            </a:r>
            <a:r>
              <a:rPr lang="en-US" altLang="zh-CN">
                <a:solidFill>
                  <a:schemeClr val="tx1"/>
                </a:solidFill>
              </a:rPr>
              <a:t>2025</a:t>
            </a:r>
            <a:r>
              <a:rPr lang="zh-CN" altLang="en-US">
                <a:solidFill>
                  <a:schemeClr val="tx1"/>
                </a:solidFill>
              </a:rPr>
              <a:t>〕</a:t>
            </a:r>
            <a:r>
              <a:rPr lang="en-US" altLang="zh-CN">
                <a:solidFill>
                  <a:schemeClr val="tx1"/>
                </a:solidFill>
              </a:rPr>
              <a:t>234</a:t>
            </a:r>
            <a:r>
              <a:rPr lang="zh-CN" altLang="en-US">
                <a:solidFill>
                  <a:schemeClr val="tx1"/>
                </a:solidFill>
              </a:rPr>
              <a:t>号）</a:t>
            </a:r>
            <a:endParaRPr lang="zh-CN" altLang="en-US">
              <a:solidFill>
                <a:schemeClr val="tx1"/>
              </a:solidFill>
            </a:endParaRPr>
          </a:p>
          <a:p>
            <a:pPr fontAlgn="auto">
              <a:lnSpc>
                <a:spcPct val="100000"/>
              </a:lnSpc>
            </a:pPr>
            <a:r>
              <a:rPr lang="zh-CN" altLang="en-US">
                <a:solidFill>
                  <a:srgbClr val="0070C0"/>
                </a:solidFill>
              </a:rPr>
              <a:t>（二）政策规定</a:t>
            </a:r>
            <a:endParaRPr lang="zh-CN" altLang="en-US">
              <a:solidFill>
                <a:srgbClr val="0070C0"/>
              </a:solidFill>
            </a:endParaRPr>
          </a:p>
          <a:p>
            <a:pPr fontAlgn="auto">
              <a:lnSpc>
                <a:spcPct val="100000"/>
              </a:lnSpc>
            </a:pPr>
            <a:r>
              <a:rPr lang="en-US" altLang="zh-CN">
                <a:sym typeface="+mn-ea"/>
              </a:rPr>
              <a:t>1.</a:t>
            </a:r>
            <a:r>
              <a:rPr lang="zh-CN" altLang="en-US">
                <a:sym typeface="+mn-ea"/>
              </a:rPr>
              <a:t>列入享受的清单企业</a:t>
            </a:r>
            <a:endParaRPr lang="zh-CN" altLang="en-US"/>
          </a:p>
          <a:p>
            <a:pPr fontAlgn="auto">
              <a:lnSpc>
                <a:spcPct val="100000"/>
              </a:lnSpc>
            </a:pPr>
            <a:r>
              <a:rPr lang="zh-CN" altLang="en-US">
                <a:sym typeface="+mn-ea"/>
              </a:rPr>
              <a:t>（</a:t>
            </a:r>
            <a:r>
              <a:rPr lang="en-US" altLang="zh-CN">
                <a:sym typeface="+mn-ea"/>
              </a:rPr>
              <a:t>1</a:t>
            </a:r>
            <a:r>
              <a:rPr lang="zh-CN" altLang="en-US">
                <a:sym typeface="+mn-ea"/>
              </a:rPr>
              <a:t>）</a:t>
            </a:r>
            <a:r>
              <a:rPr lang="zh-CN" altLang="en-US">
                <a:sym typeface="+mn-ea"/>
              </a:rPr>
              <a:t>集成电路企业、工业母机企业清单确定程序</a:t>
            </a:r>
            <a:endParaRPr lang="zh-CN" altLang="en-US">
              <a:sym typeface="+mn-ea"/>
            </a:endParaRPr>
          </a:p>
          <a:p>
            <a:pPr fontAlgn="auto">
              <a:lnSpc>
                <a:spcPct val="100000"/>
              </a:lnSpc>
            </a:pPr>
            <a:r>
              <a:rPr lang="zh-CN" altLang="en-US">
                <a:sym typeface="+mn-ea"/>
              </a:rPr>
              <a:t>企业申请</a:t>
            </a:r>
            <a:r>
              <a:rPr lang="en-US" altLang="zh-CN">
                <a:sym typeface="+mn-ea"/>
              </a:rPr>
              <a:t>——</a:t>
            </a:r>
            <a:r>
              <a:rPr lang="zh-CN" altLang="en-US">
                <a:sym typeface="+mn-ea"/>
              </a:rPr>
              <a:t>地方初核推荐</a:t>
            </a:r>
            <a:r>
              <a:rPr lang="en-US" altLang="zh-CN">
                <a:sym typeface="+mn-ea"/>
              </a:rPr>
              <a:t>——</a:t>
            </a:r>
            <a:r>
              <a:rPr lang="zh-CN" altLang="en-US">
                <a:sym typeface="+mn-ea"/>
              </a:rPr>
              <a:t>第三方复核</a:t>
            </a:r>
            <a:r>
              <a:rPr lang="en-US" altLang="zh-CN">
                <a:sym typeface="+mn-ea"/>
              </a:rPr>
              <a:t>——</a:t>
            </a:r>
            <a:r>
              <a:rPr lang="zh-CN" altLang="en-US">
                <a:sym typeface="+mn-ea"/>
              </a:rPr>
              <a:t>（部级联审）确定最终清单</a:t>
            </a:r>
            <a:r>
              <a:rPr lang="en-US" altLang="zh-CN">
                <a:sym typeface="+mn-ea"/>
              </a:rPr>
              <a:t>——</a:t>
            </a:r>
            <a:r>
              <a:rPr lang="zh-CN" altLang="en-US">
                <a:sym typeface="+mn-ea"/>
              </a:rPr>
              <a:t>申报系统查询</a:t>
            </a:r>
            <a:endParaRPr lang="zh-CN" altLang="en-US">
              <a:sym typeface="+mn-ea"/>
            </a:endParaRPr>
          </a:p>
          <a:p>
            <a:pPr fontAlgn="auto">
              <a:lnSpc>
                <a:spcPct val="100000"/>
              </a:lnSpc>
            </a:pPr>
            <a:r>
              <a:rPr lang="zh-CN" altLang="en-US"/>
              <a:t>（2）</a:t>
            </a:r>
            <a:r>
              <a:rPr lang="zh-CN" altLang="en-US">
                <a:sym typeface="+mn-ea"/>
              </a:rPr>
              <a:t>先进制造业企业名单确定程序</a:t>
            </a:r>
            <a:endParaRPr lang="zh-CN" altLang="en-US">
              <a:sym typeface="+mn-ea"/>
            </a:endParaRPr>
          </a:p>
          <a:p>
            <a:pPr fontAlgn="auto">
              <a:lnSpc>
                <a:spcPct val="100000"/>
              </a:lnSpc>
            </a:pPr>
            <a:r>
              <a:rPr lang="zh-CN" altLang="en-US"/>
              <a:t>企业申请</a:t>
            </a:r>
            <a:r>
              <a:rPr lang="en-US" altLang="zh-CN"/>
              <a:t>——</a:t>
            </a:r>
            <a:r>
              <a:rPr lang="zh-CN" altLang="en-US"/>
              <a:t>（下级审核和推荐）</a:t>
            </a:r>
            <a:r>
              <a:rPr lang="en-US" altLang="zh-CN"/>
              <a:t>——</a:t>
            </a:r>
            <a:r>
              <a:rPr lang="zh-CN" altLang="en-US"/>
              <a:t>（省级会审）地方</a:t>
            </a:r>
            <a:r>
              <a:rPr lang="zh-CN" altLang="en-US">
                <a:sym typeface="+mn-ea"/>
              </a:rPr>
              <a:t>确定最终清单</a:t>
            </a:r>
            <a:r>
              <a:rPr lang="en-US" altLang="zh-CN">
                <a:sym typeface="+mn-ea"/>
              </a:rPr>
              <a:t>——</a:t>
            </a:r>
            <a:r>
              <a:rPr lang="zh-CN" altLang="en-US">
                <a:sym typeface="+mn-ea"/>
              </a:rPr>
              <a:t>申报系统查询</a:t>
            </a:r>
            <a:endParaRPr lang="zh-CN" altLang="en-US">
              <a:sym typeface="+mn-ea"/>
            </a:endParaRPr>
          </a:p>
          <a:p>
            <a:pPr fontAlgn="auto">
              <a:lnSpc>
                <a:spcPct val="100000"/>
              </a:lnSpc>
            </a:pPr>
            <a:r>
              <a:rPr lang="zh-CN" altLang="en-US">
                <a:sym typeface="+mn-ea"/>
              </a:rPr>
              <a:t>每年时间会有差异，注意</a:t>
            </a:r>
            <a:r>
              <a:rPr lang="zh-CN" altLang="en-US">
                <a:solidFill>
                  <a:srgbClr val="FF0000"/>
                </a:solidFill>
                <a:sym typeface="+mn-ea"/>
              </a:rPr>
              <a:t>及时申请（申报）</a:t>
            </a:r>
            <a:endParaRPr lang="en-US" altLang="zh-CN">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分享提纲</a:t>
            </a:r>
            <a:endParaRPr lang="zh-CN" altLang="en-US"/>
          </a:p>
        </p:txBody>
      </p:sp>
      <p:sp>
        <p:nvSpPr>
          <p:cNvPr id="3" name="内容占位符 2"/>
          <p:cNvSpPr>
            <a:spLocks noGrp="1"/>
          </p:cNvSpPr>
          <p:nvPr>
            <p:ph idx="1"/>
          </p:nvPr>
        </p:nvSpPr>
        <p:spPr/>
        <p:txBody>
          <a:bodyPr/>
          <a:p>
            <a:r>
              <a:rPr lang="zh-CN" altLang="en-US"/>
              <a:t>一</a:t>
            </a:r>
            <a:r>
              <a:rPr lang="en-US" altLang="zh-CN"/>
              <a:t>.2025</a:t>
            </a:r>
            <a:r>
              <a:rPr lang="zh-CN" altLang="en-US"/>
              <a:t>年度主要相关税收政策变化</a:t>
            </a:r>
            <a:endParaRPr lang="zh-CN" altLang="en-US"/>
          </a:p>
          <a:p>
            <a:endParaRPr lang="zh-CN" altLang="en-US"/>
          </a:p>
          <a:p>
            <a:r>
              <a:rPr lang="zh-CN" altLang="en-US"/>
              <a:t>二</a:t>
            </a:r>
            <a:r>
              <a:rPr lang="en-US" altLang="zh-CN"/>
              <a:t>.</a:t>
            </a:r>
            <a:r>
              <a:rPr lang="zh-CN" altLang="en-US"/>
              <a:t>税收征管变化</a:t>
            </a:r>
            <a:endParaRPr lang="zh-CN" altLang="en-US"/>
          </a:p>
          <a:p>
            <a:endParaRPr lang="zh-CN" altLang="en-US"/>
          </a:p>
          <a:p>
            <a:r>
              <a:rPr lang="zh-CN" altLang="en-US"/>
              <a:t>三</a:t>
            </a:r>
            <a:r>
              <a:rPr lang="en-US" altLang="zh-CN"/>
              <a:t>.</a:t>
            </a:r>
            <a:r>
              <a:rPr lang="zh-CN" altLang="en-US"/>
              <a:t>增值税法及实施条例主要变化</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graphicFrame>
        <p:nvGraphicFramePr>
          <p:cNvPr id="5" name="表格 4"/>
          <p:cNvGraphicFramePr/>
          <p:nvPr/>
        </p:nvGraphicFramePr>
        <p:xfrm>
          <a:off x="165100" y="709295"/>
          <a:ext cx="11701145" cy="6037580"/>
        </p:xfrm>
        <a:graphic>
          <a:graphicData uri="http://schemas.openxmlformats.org/drawingml/2006/table">
            <a:tbl>
              <a:tblPr firstRow="1" bandRow="1">
                <a:tableStyleId>{5C22544A-7EE6-4342-B048-85BDC9FD1C3A}</a:tableStyleId>
              </a:tblPr>
              <a:tblGrid>
                <a:gridCol w="730250"/>
                <a:gridCol w="723265"/>
                <a:gridCol w="1612265"/>
                <a:gridCol w="1209675"/>
                <a:gridCol w="767715"/>
                <a:gridCol w="2921635"/>
                <a:gridCol w="775970"/>
                <a:gridCol w="2960370"/>
              </a:tblGrid>
              <a:tr h="304800">
                <a:tc rowSpan="2">
                  <a:txBody>
                    <a:bodyPr/>
                    <a:p>
                      <a:pPr>
                        <a:buNone/>
                      </a:pPr>
                      <a:endParaRPr lang="zh-CN" altLang="en-US" sz="1400" b="1">
                        <a:ea typeface="华文中宋" panose="02010600040101010101" pitchFamily="2" charset="-122"/>
                      </a:endParaRPr>
                    </a:p>
                  </a:txBody>
                  <a:tcPr/>
                </a:tc>
                <a:tc gridSpan="3">
                  <a:txBody>
                    <a:bodyPr/>
                    <a:p>
                      <a:pPr>
                        <a:buNone/>
                      </a:pPr>
                      <a:r>
                        <a:rPr lang="zh-CN" altLang="en-US" sz="1400" b="1">
                          <a:ea typeface="华文中宋" panose="02010600040101010101" pitchFamily="2" charset="-122"/>
                          <a:sym typeface="+mn-ea"/>
                        </a:rPr>
                        <a:t>先进制造企业</a:t>
                      </a:r>
                      <a:endParaRPr lang="zh-CN" altLang="en-US" sz="1400" b="1">
                        <a:ea typeface="华文中宋" panose="02010600040101010101" pitchFamily="2" charset="-122"/>
                        <a:sym typeface="+mn-ea"/>
                      </a:endParaRPr>
                    </a:p>
                  </a:txBody>
                  <a:tcPr/>
                </a:tc>
                <a:tc hMerge="1">
                  <a:tcPr/>
                </a:tc>
                <a:tc hMerge="1">
                  <a:tcPr/>
                </a:tc>
                <a:tc gridSpan="2">
                  <a:txBody>
                    <a:bodyPr/>
                    <a:p>
                      <a:pPr>
                        <a:buNone/>
                      </a:pPr>
                      <a:r>
                        <a:rPr lang="zh-CN" altLang="en-US" sz="1400" b="1">
                          <a:ea typeface="华文中宋" panose="02010600040101010101" pitchFamily="2" charset="-122"/>
                          <a:sym typeface="+mn-ea"/>
                        </a:rPr>
                        <a:t>工业母机企业</a:t>
                      </a:r>
                      <a:endParaRPr lang="zh-CN" altLang="en-US" sz="1400" b="1">
                        <a:ea typeface="华文中宋" panose="02010600040101010101" pitchFamily="2" charset="-122"/>
                        <a:sym typeface="+mn-ea"/>
                      </a:endParaRPr>
                    </a:p>
                  </a:txBody>
                  <a:tcPr/>
                </a:tc>
                <a:tc hMerge="1">
                  <a:tcPr/>
                </a:tc>
                <a:tc gridSpan="2">
                  <a:txBody>
                    <a:bodyPr/>
                    <a:p>
                      <a:pPr>
                        <a:buNone/>
                      </a:pPr>
                      <a:r>
                        <a:rPr lang="zh-CN" altLang="en-US" sz="1400" b="1">
                          <a:ea typeface="华文中宋" panose="02010600040101010101" pitchFamily="2" charset="-122"/>
                          <a:sym typeface="+mn-ea"/>
                        </a:rPr>
                        <a:t>集成电路企业</a:t>
                      </a:r>
                      <a:endParaRPr lang="zh-CN" altLang="en-US" sz="1400" b="1">
                        <a:ea typeface="华文中宋" panose="02010600040101010101" pitchFamily="2" charset="-122"/>
                        <a:sym typeface="+mn-ea"/>
                      </a:endParaRPr>
                    </a:p>
                  </a:txBody>
                  <a:tcPr/>
                </a:tc>
                <a:tc hMerge="1">
                  <a:tcPr/>
                </a:tc>
              </a:tr>
              <a:tr h="240665">
                <a:tc vMerge="1">
                  <a:tcPr/>
                </a:tc>
                <a:tc gridSpan="2">
                  <a:txBody>
                    <a:bodyPr/>
                    <a:p>
                      <a:pPr>
                        <a:buNone/>
                      </a:pPr>
                      <a:r>
                        <a:rPr lang="zh-CN" altLang="en-US" sz="1400" b="1">
                          <a:ea typeface="华文中宋" panose="02010600040101010101" pitchFamily="2" charset="-122"/>
                        </a:rPr>
                        <a:t>时间</a:t>
                      </a:r>
                      <a:endParaRPr lang="zh-CN" altLang="en-US" sz="1400" b="1">
                        <a:ea typeface="华文中宋" panose="02010600040101010101" pitchFamily="2" charset="-122"/>
                      </a:endParaRPr>
                    </a:p>
                  </a:txBody>
                  <a:tcPr/>
                </a:tc>
                <a:tc hMerge="1">
                  <a:tcPr/>
                </a:tc>
                <a:tc>
                  <a:txBody>
                    <a:bodyPr/>
                    <a:p>
                      <a:pPr>
                        <a:buNone/>
                      </a:pPr>
                      <a:r>
                        <a:rPr lang="zh-CN" altLang="en-US" sz="1400" b="1">
                          <a:ea typeface="华文中宋" panose="02010600040101010101" pitchFamily="2" charset="-122"/>
                        </a:rPr>
                        <a:t>申报、</a:t>
                      </a:r>
                      <a:r>
                        <a:rPr lang="zh-CN" altLang="en-US" sz="1400" b="1">
                          <a:ea typeface="华文中宋" panose="02010600040101010101" pitchFamily="2" charset="-122"/>
                        </a:rPr>
                        <a:t>资料</a:t>
                      </a:r>
                      <a:endParaRPr lang="zh-CN" altLang="en-US" sz="1400" b="1">
                        <a:ea typeface="华文中宋" panose="02010600040101010101" pitchFamily="2" charset="-122"/>
                      </a:endParaRPr>
                    </a:p>
                  </a:txBody>
                  <a:tcPr/>
                </a:tc>
                <a:tc>
                  <a:txBody>
                    <a:bodyPr/>
                    <a:p>
                      <a:pPr>
                        <a:buNone/>
                      </a:pPr>
                      <a:r>
                        <a:rPr lang="zh-CN" altLang="en-US" sz="1400" b="1">
                          <a:ea typeface="华文中宋" panose="02010600040101010101" pitchFamily="2" charset="-122"/>
                        </a:rPr>
                        <a:t>时间</a:t>
                      </a:r>
                      <a:endParaRPr lang="zh-CN" altLang="en-US" sz="1400" b="1">
                        <a:ea typeface="华文中宋" panose="02010600040101010101" pitchFamily="2" charset="-122"/>
                      </a:endParaRPr>
                    </a:p>
                  </a:txBody>
                  <a:tcPr/>
                </a:tc>
                <a:tc>
                  <a:txBody>
                    <a:bodyPr/>
                    <a:p>
                      <a:pPr>
                        <a:buNone/>
                      </a:pPr>
                      <a:r>
                        <a:rPr lang="zh-CN" altLang="en-US" sz="1400" b="1">
                          <a:ea typeface="华文中宋" panose="02010600040101010101" pitchFamily="2" charset="-122"/>
                        </a:rPr>
                        <a:t>申报、资料</a:t>
                      </a:r>
                      <a:endParaRPr lang="zh-CN" altLang="en-US" sz="1400" b="1">
                        <a:ea typeface="华文中宋" panose="02010600040101010101" pitchFamily="2" charset="-122"/>
                      </a:endParaRPr>
                    </a:p>
                  </a:txBody>
                  <a:tcPr/>
                </a:tc>
                <a:tc>
                  <a:txBody>
                    <a:bodyPr/>
                    <a:p>
                      <a:pPr>
                        <a:buNone/>
                      </a:pPr>
                      <a:r>
                        <a:rPr lang="zh-CN" altLang="en-US" sz="1400" b="1">
                          <a:ea typeface="华文中宋" panose="02010600040101010101" pitchFamily="2" charset="-122"/>
                        </a:rPr>
                        <a:t>时间</a:t>
                      </a:r>
                      <a:endParaRPr lang="zh-CN" altLang="en-US" sz="1400" b="1">
                        <a:ea typeface="华文中宋" panose="02010600040101010101" pitchFamily="2" charset="-122"/>
                      </a:endParaRPr>
                    </a:p>
                  </a:txBody>
                  <a:tcPr/>
                </a:tc>
                <a:tc>
                  <a:txBody>
                    <a:bodyPr/>
                    <a:p>
                      <a:pPr>
                        <a:buNone/>
                      </a:pPr>
                      <a:r>
                        <a:rPr lang="zh-CN" altLang="en-US" sz="1400" b="1">
                          <a:ea typeface="华文中宋" panose="02010600040101010101" pitchFamily="2" charset="-122"/>
                        </a:rPr>
                        <a:t>申报、资料</a:t>
                      </a:r>
                      <a:endParaRPr lang="zh-CN" altLang="en-US" sz="1400" b="1">
                        <a:ea typeface="华文中宋" panose="02010600040101010101" pitchFamily="2" charset="-122"/>
                      </a:endParaRPr>
                    </a:p>
                  </a:txBody>
                  <a:tcPr/>
                </a:tc>
              </a:tr>
              <a:tr h="899160">
                <a:tc rowSpan="2">
                  <a:txBody>
                    <a:bodyPr/>
                    <a:p>
                      <a:pPr>
                        <a:buNone/>
                      </a:pPr>
                      <a:r>
                        <a:rPr lang="zh-CN" altLang="en-US" sz="1400" b="1">
                          <a:ea typeface="华文中宋" panose="02010600040101010101" pitchFamily="2" charset="-122"/>
                        </a:rPr>
                        <a:t>申报</a:t>
                      </a:r>
                      <a:endParaRPr lang="zh-CN" altLang="en-US" sz="1400" b="1">
                        <a:ea typeface="华文中宋" panose="02010600040101010101" pitchFamily="2" charset="-122"/>
                      </a:endParaRPr>
                    </a:p>
                  </a:txBody>
                  <a:tcPr/>
                </a:tc>
                <a:tc>
                  <a:txBody>
                    <a:bodyPr/>
                    <a:p>
                      <a:pPr>
                        <a:buNone/>
                      </a:pPr>
                      <a:r>
                        <a:rPr lang="zh-CN" altLang="en-US" sz="1400" b="1">
                          <a:ea typeface="华文中宋" panose="02010600040101010101" pitchFamily="2" charset="-122"/>
                          <a:sym typeface="+mn-ea"/>
                        </a:rPr>
                        <a:t>已在</a:t>
                      </a:r>
                      <a:r>
                        <a:rPr lang="en-US" altLang="zh-CN" sz="1400" b="1">
                          <a:ea typeface="华文中宋" panose="02010600040101010101" pitchFamily="2" charset="-122"/>
                          <a:sym typeface="+mn-ea"/>
                        </a:rPr>
                        <a:t>2024</a:t>
                      </a:r>
                      <a:r>
                        <a:rPr lang="zh-CN" altLang="en-US" sz="1400" b="1">
                          <a:ea typeface="华文中宋" panose="02010600040101010101" pitchFamily="2" charset="-122"/>
                          <a:sym typeface="+mn-ea"/>
                        </a:rPr>
                        <a:t>名单仍有效</a:t>
                      </a:r>
                      <a:endParaRPr lang="zh-CN" altLang="en-US" sz="1400" b="1">
                        <a:ea typeface="华文中宋" panose="02010600040101010101" pitchFamily="2" charset="-122"/>
                      </a:endParaRPr>
                    </a:p>
                  </a:txBody>
                  <a:tcPr/>
                </a:tc>
                <a:tc>
                  <a:txBody>
                    <a:bodyPr/>
                    <a:p>
                      <a:pPr>
                        <a:buNone/>
                      </a:pPr>
                      <a:r>
                        <a:rPr lang="en-US" altLang="zh-CN" sz="1400" b="1">
                          <a:ea typeface="华文中宋" panose="02010600040101010101" pitchFamily="2" charset="-122"/>
                          <a:sym typeface="+mn-ea"/>
                        </a:rPr>
                        <a:t>2025</a:t>
                      </a:r>
                      <a:r>
                        <a:rPr lang="zh-CN" altLang="en-US" sz="1400" b="1">
                          <a:ea typeface="华文中宋" panose="02010600040101010101" pitchFamily="2" charset="-122"/>
                          <a:sym typeface="+mn-ea"/>
                        </a:rPr>
                        <a:t>年</a:t>
                      </a:r>
                      <a:r>
                        <a:rPr lang="en-US" altLang="zh-CN" sz="1400" b="1">
                          <a:solidFill>
                            <a:srgbClr val="FF0000"/>
                          </a:solidFill>
                          <a:ea typeface="华文中宋" panose="02010600040101010101" pitchFamily="2" charset="-122"/>
                          <a:sym typeface="+mn-ea"/>
                        </a:rPr>
                        <a:t>6月起的每</a:t>
                      </a:r>
                      <a:r>
                        <a:rPr lang="zh-CN" altLang="en-US" sz="1400" b="1">
                          <a:solidFill>
                            <a:srgbClr val="FF0000"/>
                          </a:solidFill>
                          <a:ea typeface="华文中宋" panose="02010600040101010101" pitchFamily="2" charset="-122"/>
                          <a:sym typeface="+mn-ea"/>
                        </a:rPr>
                        <a:t>月</a:t>
                      </a:r>
                      <a:r>
                        <a:rPr lang="en-US" altLang="zh-CN" sz="1400" b="1">
                          <a:ea typeface="华文中宋" panose="02010600040101010101" pitchFamily="2" charset="-122"/>
                          <a:sym typeface="+mn-ea"/>
                        </a:rPr>
                        <a:t>1</a:t>
                      </a:r>
                      <a:r>
                        <a:rPr lang="zh-CN" altLang="en-US" sz="1400" b="1">
                          <a:ea typeface="华文中宋" panose="02010600040101010101" pitchFamily="2" charset="-122"/>
                          <a:sym typeface="+mn-ea"/>
                        </a:rPr>
                        <a:t>日至</a:t>
                      </a:r>
                      <a:r>
                        <a:rPr lang="en-US" altLang="zh-CN" sz="1400" b="1">
                          <a:ea typeface="华文中宋" panose="02010600040101010101" pitchFamily="2" charset="-122"/>
                          <a:sym typeface="+mn-ea"/>
                        </a:rPr>
                        <a:t>10</a:t>
                      </a:r>
                      <a:r>
                        <a:rPr lang="zh-CN" altLang="en-US" sz="1400" b="1">
                          <a:ea typeface="华文中宋" panose="02010600040101010101" pitchFamily="2" charset="-122"/>
                          <a:sym typeface="+mn-ea"/>
                        </a:rPr>
                        <a:t>日提交申请，截止时间为</a:t>
                      </a:r>
                      <a:r>
                        <a:rPr lang="en-US" altLang="zh-CN" sz="1400" b="1">
                          <a:ea typeface="华文中宋" panose="02010600040101010101" pitchFamily="2" charset="-122"/>
                          <a:sym typeface="+mn-ea"/>
                        </a:rPr>
                        <a:t>2026</a:t>
                      </a:r>
                      <a:r>
                        <a:rPr lang="zh-CN" altLang="en-US" sz="1400" b="1">
                          <a:ea typeface="华文中宋" panose="02010600040101010101" pitchFamily="2" charset="-122"/>
                          <a:sym typeface="+mn-ea"/>
                        </a:rPr>
                        <a:t>年</a:t>
                      </a:r>
                      <a:r>
                        <a:rPr lang="en-US" altLang="zh-CN" sz="1400" b="1">
                          <a:ea typeface="华文中宋" panose="02010600040101010101" pitchFamily="2" charset="-122"/>
                          <a:sym typeface="+mn-ea"/>
                        </a:rPr>
                        <a:t>4</a:t>
                      </a:r>
                      <a:r>
                        <a:rPr lang="zh-CN" altLang="en-US" sz="1400" b="1">
                          <a:ea typeface="华文中宋" panose="02010600040101010101" pitchFamily="2" charset="-122"/>
                          <a:sym typeface="+mn-ea"/>
                        </a:rPr>
                        <a:t>月</a:t>
                      </a:r>
                      <a:r>
                        <a:rPr lang="en-US" altLang="zh-CN" sz="1400" b="1">
                          <a:ea typeface="华文中宋" panose="02010600040101010101" pitchFamily="2" charset="-122"/>
                          <a:sym typeface="+mn-ea"/>
                        </a:rPr>
                        <a:t>10</a:t>
                      </a:r>
                      <a:r>
                        <a:rPr lang="zh-CN" altLang="en-US" sz="1400" b="1">
                          <a:ea typeface="华文中宋" panose="02010600040101010101" pitchFamily="2" charset="-122"/>
                          <a:sym typeface="+mn-ea"/>
                        </a:rPr>
                        <a:t>日</a:t>
                      </a:r>
                      <a:endParaRPr lang="zh-CN" altLang="en-US" sz="1400" b="1">
                        <a:ea typeface="华文中宋" panose="02010600040101010101" pitchFamily="2" charset="-122"/>
                      </a:endParaRPr>
                    </a:p>
                  </a:txBody>
                  <a:tcPr/>
                </a:tc>
                <a:tc rowSpan="2">
                  <a:txBody>
                    <a:bodyPr/>
                    <a:p>
                      <a:pPr>
                        <a:buNone/>
                      </a:pPr>
                      <a:r>
                        <a:rPr lang="zh-CN" altLang="en-US" sz="1400" b="1">
                          <a:ea typeface="华文中宋" panose="02010600040101010101" pitchFamily="2" charset="-122"/>
                        </a:rPr>
                        <a:t>登录高新技术企业认定管理工作网</a:t>
                      </a:r>
                      <a:r>
                        <a:rPr lang="en-US" altLang="zh-CN" sz="1400" b="1">
                          <a:ea typeface="华文中宋" panose="02010600040101010101" pitchFamily="2" charset="-122"/>
                        </a:rPr>
                        <a:t>http://www.innocom.gov.cn/</a:t>
                      </a:r>
                      <a:r>
                        <a:rPr lang="zh-CN" altLang="en-US" sz="1400" b="1">
                          <a:ea typeface="华文中宋" panose="02010600040101010101" pitchFamily="2" charset="-122"/>
                        </a:rPr>
                        <a:t>提交申请材料</a:t>
                      </a:r>
                      <a:endParaRPr lang="zh-CN" altLang="en-US" sz="1400" b="1">
                        <a:ea typeface="华文中宋" panose="02010600040101010101" pitchFamily="2" charset="-122"/>
                      </a:endParaRPr>
                    </a:p>
                  </a:txBody>
                  <a:tcPr/>
                </a:tc>
                <a:tc rowSpan="2">
                  <a:txBody>
                    <a:bodyPr/>
                    <a:p>
                      <a:pPr>
                        <a:buNone/>
                      </a:pPr>
                      <a:r>
                        <a:rPr lang="en-US" altLang="zh-CN" sz="1400" b="1">
                          <a:ea typeface="华文中宋" panose="02010600040101010101" pitchFamily="2" charset="-122"/>
                        </a:rPr>
                        <a:t>2025</a:t>
                      </a:r>
                      <a:r>
                        <a:rPr lang="zh-CN" altLang="en-US" sz="1400" b="1">
                          <a:ea typeface="华文中宋" panose="02010600040101010101" pitchFamily="2" charset="-122"/>
                        </a:rPr>
                        <a:t>年</a:t>
                      </a:r>
                      <a:r>
                        <a:rPr lang="en-US" altLang="zh-CN" sz="1400" b="1">
                          <a:solidFill>
                            <a:srgbClr val="FF0000"/>
                          </a:solidFill>
                          <a:ea typeface="华文中宋" panose="02010600040101010101" pitchFamily="2" charset="-122"/>
                        </a:rPr>
                        <a:t>8</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31</a:t>
                      </a:r>
                      <a:r>
                        <a:rPr lang="zh-CN" altLang="en-US" sz="1400" b="1">
                          <a:solidFill>
                            <a:srgbClr val="FF0000"/>
                          </a:solidFill>
                          <a:ea typeface="华文中宋" panose="02010600040101010101" pitchFamily="2" charset="-122"/>
                        </a:rPr>
                        <a:t>日前</a:t>
                      </a:r>
                      <a:endParaRPr lang="zh-CN" altLang="en-US" sz="1400" b="1">
                        <a:solidFill>
                          <a:srgbClr val="FF0000"/>
                        </a:solidFill>
                        <a:ea typeface="华文中宋" panose="02010600040101010101" pitchFamily="2" charset="-122"/>
                      </a:endParaRPr>
                    </a:p>
                  </a:txBody>
                  <a:tcPr/>
                </a:tc>
                <a:tc rowSpan="2">
                  <a:txBody>
                    <a:bodyPr/>
                    <a:p>
                      <a:pPr>
                        <a:buNone/>
                      </a:pPr>
                      <a:r>
                        <a:rPr lang="en-US" altLang="zh-CN" sz="1400" b="1">
                          <a:ea typeface="华文中宋" panose="02010600040101010101" pitchFamily="2" charset="-122"/>
                        </a:rPr>
                        <a:t>1,</a:t>
                      </a:r>
                      <a:r>
                        <a:rPr lang="zh-CN" altLang="en-US" sz="1400" b="1">
                          <a:ea typeface="华文中宋" panose="02010600040101010101" pitchFamily="2" charset="-122"/>
                        </a:rPr>
                        <a:t>在信息填报系统（</a:t>
                      </a:r>
                      <a:r>
                        <a:rPr lang="en-US" altLang="zh-CN" sz="1400" b="1">
                          <a:ea typeface="华文中宋" panose="02010600040101010101" pitchFamily="2" charset="-122"/>
                        </a:rPr>
                        <a:t>www.gymjtax.com</a:t>
                      </a:r>
                      <a:r>
                        <a:rPr lang="zh-CN" altLang="en-US" sz="1400" b="1">
                          <a:ea typeface="华文中宋" panose="02010600040101010101" pitchFamily="2" charset="-122"/>
                        </a:rPr>
                        <a:t>）中提交申请，并生成纸质文件加盖企业公章，连同必要佐证材料（电子版、纸质版）报（省级）地方工信部门）</a:t>
                      </a:r>
                      <a:r>
                        <a:rPr lang="en-US" altLang="zh-CN" sz="1400" b="1">
                          <a:ea typeface="华文中宋" panose="02010600040101010101" pitchFamily="2" charset="-122"/>
                        </a:rPr>
                        <a:t> </a:t>
                      </a:r>
                      <a:endParaRPr lang="en-US" altLang="zh-CN" sz="1400" b="1">
                        <a:ea typeface="华文中宋" panose="02010600040101010101" pitchFamily="2" charset="-122"/>
                      </a:endParaRPr>
                    </a:p>
                    <a:p>
                      <a:pPr>
                        <a:buNone/>
                      </a:pPr>
                      <a:r>
                        <a:rPr lang="en-US" altLang="zh-CN" sz="1400" b="1">
                          <a:ea typeface="华文中宋" panose="02010600040101010101" pitchFamily="2" charset="-122"/>
                        </a:rPr>
                        <a:t>2.2024</a:t>
                      </a:r>
                      <a:r>
                        <a:rPr lang="zh-CN" altLang="en-US" sz="1400" b="1">
                          <a:ea typeface="华文中宋" panose="02010600040101010101" pitchFamily="2" charset="-122"/>
                        </a:rPr>
                        <a:t>年清单的企业，须重新提交《享受增值税加计抵减政策的工业母机企业提交证明材料清单》中的相关项资料</a:t>
                      </a:r>
                      <a:endParaRPr lang="zh-CN" altLang="en-US" sz="1400" b="1">
                        <a:ea typeface="华文中宋" panose="02010600040101010101" pitchFamily="2" charset="-122"/>
                      </a:endParaRPr>
                    </a:p>
                  </a:txBody>
                  <a:tcPr/>
                </a:tc>
                <a:tc rowSpan="2">
                  <a:txBody>
                    <a:bodyPr/>
                    <a:p>
                      <a:pPr>
                        <a:buNone/>
                      </a:pPr>
                      <a:r>
                        <a:rPr lang="en-US" altLang="zh-CN" sz="1400" b="1">
                          <a:ea typeface="华文中宋" panose="02010600040101010101" pitchFamily="2" charset="-122"/>
                        </a:rPr>
                        <a:t>2025</a:t>
                      </a:r>
                      <a:r>
                        <a:rPr lang="zh-CN" altLang="en-US" sz="1400" b="1">
                          <a:ea typeface="华文中宋" panose="02010600040101010101" pitchFamily="2" charset="-122"/>
                        </a:rPr>
                        <a:t>年</a:t>
                      </a:r>
                      <a:r>
                        <a:rPr lang="en-US" altLang="zh-CN" sz="1400" b="1">
                          <a:solidFill>
                            <a:srgbClr val="FF0000"/>
                          </a:solidFill>
                          <a:ea typeface="华文中宋" panose="02010600040101010101" pitchFamily="2" charset="-122"/>
                        </a:rPr>
                        <a:t>9</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25</a:t>
                      </a:r>
                      <a:r>
                        <a:rPr lang="zh-CN" altLang="en-US" sz="1400" b="1">
                          <a:solidFill>
                            <a:srgbClr val="FF0000"/>
                          </a:solidFill>
                          <a:ea typeface="华文中宋" panose="02010600040101010101" pitchFamily="2" charset="-122"/>
                        </a:rPr>
                        <a:t>日至</a:t>
                      </a:r>
                      <a:r>
                        <a:rPr lang="en-US" altLang="zh-CN" sz="1400" b="1">
                          <a:solidFill>
                            <a:srgbClr val="FF0000"/>
                          </a:solidFill>
                          <a:ea typeface="华文中宋" panose="02010600040101010101" pitchFamily="2" charset="-122"/>
                        </a:rPr>
                        <a:t>9</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30</a:t>
                      </a:r>
                      <a:r>
                        <a:rPr lang="zh-CN" altLang="en-US" sz="1400" b="1">
                          <a:solidFill>
                            <a:srgbClr val="FF0000"/>
                          </a:solidFill>
                          <a:ea typeface="华文中宋" panose="02010600040101010101" pitchFamily="2" charset="-122"/>
                        </a:rPr>
                        <a:t>日、</a:t>
                      </a:r>
                      <a:r>
                        <a:rPr lang="en-US" altLang="zh-CN" sz="1400" b="1">
                          <a:solidFill>
                            <a:srgbClr val="FF0000"/>
                          </a:solidFill>
                          <a:ea typeface="华文中宋" panose="02010600040101010101" pitchFamily="2" charset="-122"/>
                        </a:rPr>
                        <a:t>10</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9</a:t>
                      </a:r>
                      <a:r>
                        <a:rPr lang="zh-CN" altLang="en-US" sz="1400" b="1">
                          <a:solidFill>
                            <a:srgbClr val="FF0000"/>
                          </a:solidFill>
                          <a:ea typeface="华文中宋" panose="02010600040101010101" pitchFamily="2" charset="-122"/>
                        </a:rPr>
                        <a:t>日至</a:t>
                      </a:r>
                      <a:r>
                        <a:rPr lang="en-US" altLang="zh-CN" sz="1400" b="1">
                          <a:solidFill>
                            <a:srgbClr val="FF0000"/>
                          </a:solidFill>
                          <a:ea typeface="华文中宋" panose="02010600040101010101" pitchFamily="2" charset="-122"/>
                        </a:rPr>
                        <a:t>10</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14</a:t>
                      </a:r>
                      <a:r>
                        <a:rPr lang="zh-CN" altLang="en-US" sz="1400" b="1">
                          <a:solidFill>
                            <a:srgbClr val="FF0000"/>
                          </a:solidFill>
                          <a:ea typeface="华文中宋" panose="02010600040101010101" pitchFamily="2" charset="-122"/>
                        </a:rPr>
                        <a:t>日</a:t>
                      </a:r>
                      <a:endParaRPr lang="zh-CN" altLang="en-US" sz="1400" b="1">
                        <a:solidFill>
                          <a:srgbClr val="FF0000"/>
                        </a:solidFill>
                        <a:ea typeface="华文中宋" panose="02010600040101010101" pitchFamily="2" charset="-122"/>
                      </a:endParaRPr>
                    </a:p>
                  </a:txBody>
                  <a:tcPr/>
                </a:tc>
                <a:tc rowSpan="2">
                  <a:txBody>
                    <a:bodyPr/>
                    <a:p>
                      <a:pPr>
                        <a:buNone/>
                      </a:pPr>
                      <a:r>
                        <a:rPr lang="en-US" altLang="zh-CN" sz="1400" b="1">
                          <a:ea typeface="华文中宋" panose="02010600040101010101" pitchFamily="2" charset="-122"/>
                        </a:rPr>
                        <a:t>1.</a:t>
                      </a:r>
                      <a:r>
                        <a:rPr lang="zh-CN" altLang="en-US" sz="1400" b="1">
                          <a:ea typeface="华文中宋" panose="02010600040101010101" pitchFamily="2" charset="-122"/>
                        </a:rPr>
                        <a:t>在信息填报系统中提交申请，并生成纸质文件，加盖企业公章，连同必要佐证材料（电子版、纸质版）报（省级）工业和信息化主管部门</a:t>
                      </a:r>
                      <a:endParaRPr lang="zh-CN" altLang="en-US" sz="1400" b="1">
                        <a:ea typeface="华文中宋" panose="02010600040101010101" pitchFamily="2" charset="-122"/>
                      </a:endParaRPr>
                    </a:p>
                    <a:p>
                      <a:pPr>
                        <a:buNone/>
                      </a:pPr>
                      <a:r>
                        <a:rPr lang="en-US" altLang="zh-CN" sz="1400" b="1">
                          <a:ea typeface="华文中宋" panose="02010600040101010101" pitchFamily="2" charset="-122"/>
                        </a:rPr>
                        <a:t>2.</a:t>
                      </a:r>
                      <a:r>
                        <a:rPr lang="zh-CN" altLang="en-US" sz="1400" b="1">
                          <a:ea typeface="华文中宋" panose="02010600040101010101" pitchFamily="2" charset="-122"/>
                        </a:rPr>
                        <a:t>已列入</a:t>
                      </a:r>
                      <a:r>
                        <a:rPr lang="en-US" altLang="zh-CN" sz="1400" b="1">
                          <a:ea typeface="华文中宋" panose="02010600040101010101" pitchFamily="2" charset="-122"/>
                        </a:rPr>
                        <a:t>2024</a:t>
                      </a:r>
                      <a:r>
                        <a:rPr lang="zh-CN" altLang="en-US" sz="1400" b="1">
                          <a:ea typeface="华文中宋" panose="02010600040101010101" pitchFamily="2" charset="-122"/>
                        </a:rPr>
                        <a:t>年清单的企业，须重新提交《享受增值税加计抵减政策的集成电路企业提交材料明细表》中的相关材料</a:t>
                      </a:r>
                      <a:r>
                        <a:rPr lang="en-US" altLang="zh-CN" sz="1400" b="1">
                          <a:ea typeface="华文中宋" panose="02010600040101010101" pitchFamily="2" charset="-122"/>
                        </a:rPr>
                        <a:t> </a:t>
                      </a:r>
                      <a:endParaRPr lang="en-US" altLang="zh-CN" sz="1400" b="1">
                        <a:ea typeface="华文中宋" panose="02010600040101010101" pitchFamily="2" charset="-122"/>
                      </a:endParaRPr>
                    </a:p>
                  </a:txBody>
                  <a:tcPr/>
                </a:tc>
              </a:tr>
              <a:tr h="957580">
                <a:tc vMerge="1">
                  <a:tcPr/>
                </a:tc>
                <a:tc>
                  <a:txBody>
                    <a:bodyPr/>
                    <a:p>
                      <a:pPr>
                        <a:buNone/>
                      </a:pPr>
                      <a:r>
                        <a:rPr lang="zh-CN" altLang="en-US" sz="1400" b="1">
                          <a:ea typeface="华文中宋" panose="02010600040101010101" pitchFamily="2" charset="-122"/>
                        </a:rPr>
                        <a:t>新申请</a:t>
                      </a:r>
                      <a:endParaRPr lang="zh-CN" altLang="en-US" sz="1400" b="1">
                        <a:ea typeface="华文中宋" panose="02010600040101010101" pitchFamily="2" charset="-122"/>
                      </a:endParaRPr>
                    </a:p>
                  </a:txBody>
                  <a:tcPr/>
                </a:tc>
                <a:tc>
                  <a:txBody>
                    <a:bodyPr/>
                    <a:p>
                      <a:pPr>
                        <a:buNone/>
                      </a:pPr>
                      <a:r>
                        <a:rPr lang="en-US" altLang="zh-CN" sz="1400" b="1">
                          <a:ea typeface="华文中宋" panose="02010600040101010101" pitchFamily="2" charset="-122"/>
                        </a:rPr>
                        <a:t>2025</a:t>
                      </a:r>
                      <a:r>
                        <a:rPr lang="zh-CN" altLang="en-US" sz="1400" b="1">
                          <a:ea typeface="华文中宋" panose="02010600040101010101" pitchFamily="2" charset="-122"/>
                        </a:rPr>
                        <a:t>年</a:t>
                      </a:r>
                      <a:r>
                        <a:rPr lang="en-US" altLang="zh-CN" sz="1400" b="1">
                          <a:solidFill>
                            <a:srgbClr val="FF0000"/>
                          </a:solidFill>
                          <a:ea typeface="华文中宋" panose="02010600040101010101" pitchFamily="2" charset="-122"/>
                        </a:rPr>
                        <a:t>9</a:t>
                      </a:r>
                      <a:r>
                        <a:rPr lang="zh-CN" altLang="en-US" sz="1400" b="1">
                          <a:solidFill>
                            <a:srgbClr val="FF0000"/>
                          </a:solidFill>
                          <a:ea typeface="华文中宋" panose="02010600040101010101" pitchFamily="2" charset="-122"/>
                        </a:rPr>
                        <a:t>月起的每月</a:t>
                      </a:r>
                      <a:r>
                        <a:rPr lang="en-US" altLang="zh-CN" sz="1400" b="1">
                          <a:ea typeface="华文中宋" panose="02010600040101010101" pitchFamily="2" charset="-122"/>
                        </a:rPr>
                        <a:t>1</a:t>
                      </a:r>
                      <a:r>
                        <a:rPr lang="zh-CN" altLang="en-US" sz="1400" b="1">
                          <a:ea typeface="华文中宋" panose="02010600040101010101" pitchFamily="2" charset="-122"/>
                        </a:rPr>
                        <a:t>日至</a:t>
                      </a:r>
                      <a:r>
                        <a:rPr lang="en-US" altLang="zh-CN" sz="1400" b="1">
                          <a:ea typeface="华文中宋" panose="02010600040101010101" pitchFamily="2" charset="-122"/>
                        </a:rPr>
                        <a:t>10</a:t>
                      </a:r>
                      <a:r>
                        <a:rPr lang="zh-CN" altLang="en-US" sz="1400" b="1">
                          <a:ea typeface="华文中宋" panose="02010600040101010101" pitchFamily="2" charset="-122"/>
                        </a:rPr>
                        <a:t>日提交申请，截止时间为</a:t>
                      </a:r>
                      <a:r>
                        <a:rPr lang="en-US" altLang="zh-CN" sz="1400" b="1">
                          <a:ea typeface="华文中宋" panose="02010600040101010101" pitchFamily="2" charset="-122"/>
                        </a:rPr>
                        <a:t>2026</a:t>
                      </a:r>
                      <a:r>
                        <a:rPr lang="zh-CN" altLang="en-US" sz="1400" b="1">
                          <a:ea typeface="华文中宋" panose="02010600040101010101" pitchFamily="2" charset="-122"/>
                        </a:rPr>
                        <a:t>年</a:t>
                      </a:r>
                      <a:r>
                        <a:rPr lang="en-US" altLang="zh-CN" sz="1400" b="1">
                          <a:ea typeface="华文中宋" panose="02010600040101010101" pitchFamily="2" charset="-122"/>
                        </a:rPr>
                        <a:t>4</a:t>
                      </a:r>
                      <a:r>
                        <a:rPr lang="zh-CN" altLang="en-US" sz="1400" b="1">
                          <a:ea typeface="华文中宋" panose="02010600040101010101" pitchFamily="2" charset="-122"/>
                        </a:rPr>
                        <a:t>月</a:t>
                      </a:r>
                      <a:r>
                        <a:rPr lang="en-US" altLang="zh-CN" sz="1400" b="1">
                          <a:ea typeface="华文中宋" panose="02010600040101010101" pitchFamily="2" charset="-122"/>
                        </a:rPr>
                        <a:t>10</a:t>
                      </a:r>
                      <a:r>
                        <a:rPr lang="zh-CN" altLang="en-US" sz="1400" b="1">
                          <a:ea typeface="华文中宋" panose="02010600040101010101" pitchFamily="2" charset="-122"/>
                        </a:rPr>
                        <a:t>日</a:t>
                      </a:r>
                      <a:endParaRPr lang="zh-CN" altLang="en-US" sz="1400" b="1">
                        <a:ea typeface="华文中宋" panose="02010600040101010101" pitchFamily="2" charset="-122"/>
                      </a:endParaRPr>
                    </a:p>
                  </a:txBody>
                  <a:tcPr/>
                </a:tc>
                <a:tc vMerge="1">
                  <a:tcPr/>
                </a:tc>
                <a:tc vMerge="1">
                  <a:tcPr/>
                </a:tc>
                <a:tc vMerge="1">
                  <a:tcPr/>
                </a:tc>
                <a:tc vMerge="1">
                  <a:tcPr/>
                </a:tc>
                <a:tc vMerge="1">
                  <a:tcPr/>
                </a:tc>
              </a:tr>
              <a:tr h="508000">
                <a:tc>
                  <a:txBody>
                    <a:bodyPr/>
                    <a:p>
                      <a:pPr>
                        <a:buNone/>
                      </a:pPr>
                      <a:r>
                        <a:rPr lang="zh-CN" altLang="en-US" sz="1400" b="1">
                          <a:ea typeface="华文中宋" panose="02010600040101010101" pitchFamily="2" charset="-122"/>
                          <a:sym typeface="+mn-ea"/>
                        </a:rPr>
                        <a:t>初核推荐</a:t>
                      </a:r>
                      <a:endParaRPr lang="zh-CN" altLang="en-US" sz="1400" b="1">
                        <a:ea typeface="华文中宋" panose="02010600040101010101" pitchFamily="2" charset="-122"/>
                      </a:endParaRPr>
                    </a:p>
                  </a:txBody>
                  <a:tcPr/>
                </a:tc>
                <a:tc gridSpan="3">
                  <a:txBody>
                    <a:bodyPr/>
                    <a:p>
                      <a:pPr>
                        <a:buNone/>
                      </a:pPr>
                      <a:r>
                        <a:rPr lang="en-US" altLang="zh-CN" sz="1400" b="1">
                          <a:ea typeface="华文中宋" panose="02010600040101010101" pitchFamily="2" charset="-122"/>
                        </a:rPr>
                        <a:t>(</a:t>
                      </a:r>
                      <a:r>
                        <a:rPr lang="zh-CN" altLang="en-US" sz="1400" b="1">
                          <a:ea typeface="华文中宋" panose="02010600040101010101" pitchFamily="2" charset="-122"/>
                        </a:rPr>
                        <a:t>可组织下级工业和信息化主管部门会同同级科技、财政、税务部门对企业申报信息进行审核和名单推荐</a:t>
                      </a:r>
                      <a:r>
                        <a:rPr lang="en-US" altLang="zh-CN" sz="1400" b="1">
                          <a:ea typeface="华文中宋" panose="02010600040101010101" pitchFamily="2" charset="-122"/>
                        </a:rPr>
                        <a:t>)</a:t>
                      </a:r>
                      <a:endParaRPr lang="en-US" altLang="zh-CN" sz="1400" b="1">
                        <a:ea typeface="华文中宋" panose="02010600040101010101" pitchFamily="2" charset="-122"/>
                      </a:endParaRPr>
                    </a:p>
                  </a:txBody>
                  <a:tcPr/>
                </a:tc>
                <a:tc hMerge="1">
                  <a:tcPr/>
                </a:tc>
                <a:tc hMerge="1">
                  <a:tcPr/>
                </a:tc>
                <a:tc>
                  <a:txBody>
                    <a:bodyPr/>
                    <a:p>
                      <a:pPr>
                        <a:buNone/>
                      </a:pPr>
                      <a:r>
                        <a:rPr lang="en-US" altLang="zh-CN" sz="1400" b="1">
                          <a:solidFill>
                            <a:srgbClr val="FF0000"/>
                          </a:solidFill>
                          <a:ea typeface="华文中宋" panose="02010600040101010101" pitchFamily="2" charset="-122"/>
                          <a:sym typeface="+mn-ea"/>
                        </a:rPr>
                        <a:t>9</a:t>
                      </a:r>
                      <a:r>
                        <a:rPr lang="zh-CN" altLang="en-US" sz="1400" b="1">
                          <a:solidFill>
                            <a:srgbClr val="FF0000"/>
                          </a:solidFill>
                          <a:ea typeface="华文中宋" panose="02010600040101010101" pitchFamily="2" charset="-122"/>
                          <a:sym typeface="+mn-ea"/>
                        </a:rPr>
                        <a:t>月</a:t>
                      </a:r>
                      <a:r>
                        <a:rPr lang="en-US" altLang="zh-CN" sz="1400" b="1">
                          <a:solidFill>
                            <a:srgbClr val="FF0000"/>
                          </a:solidFill>
                          <a:ea typeface="华文中宋" panose="02010600040101010101" pitchFamily="2" charset="-122"/>
                          <a:sym typeface="+mn-ea"/>
                        </a:rPr>
                        <a:t>15</a:t>
                      </a:r>
                      <a:r>
                        <a:rPr lang="zh-CN" altLang="en-US" sz="1400" b="1">
                          <a:solidFill>
                            <a:srgbClr val="FF0000"/>
                          </a:solidFill>
                          <a:ea typeface="华文中宋" panose="02010600040101010101" pitchFamily="2" charset="-122"/>
                          <a:sym typeface="+mn-ea"/>
                        </a:rPr>
                        <a:t>日前</a:t>
                      </a:r>
                      <a:endParaRPr lang="zh-CN" altLang="en-US" sz="1400" b="1">
                        <a:ea typeface="华文中宋" panose="02010600040101010101" pitchFamily="2" charset="-122"/>
                      </a:endParaRPr>
                    </a:p>
                  </a:txBody>
                  <a:tcPr/>
                </a:tc>
                <a:tc>
                  <a:txBody>
                    <a:bodyPr/>
                    <a:p>
                      <a:pPr>
                        <a:buNone/>
                      </a:pPr>
                      <a:r>
                        <a:rPr lang="zh-CN" altLang="en-US" sz="1400" b="1">
                          <a:ea typeface="华文中宋" panose="02010600040101010101" pitchFamily="2" charset="-122"/>
                        </a:rPr>
                        <a:t>地方工信部门根据企业条件对企业申报信息进行初核推荐后，将初核通过名单报送至工业和信息化部</a:t>
                      </a:r>
                      <a:endParaRPr lang="zh-CN" altLang="en-US" sz="1400" b="1">
                        <a:ea typeface="华文中宋" panose="02010600040101010101" pitchFamily="2" charset="-122"/>
                      </a:endParaRPr>
                    </a:p>
                  </a:txBody>
                  <a:tcPr/>
                </a:tc>
                <a:tc>
                  <a:txBody>
                    <a:bodyPr/>
                    <a:p>
                      <a:pPr>
                        <a:buNone/>
                      </a:pPr>
                      <a:r>
                        <a:rPr lang="en-US" altLang="zh-CN" sz="1400" b="1">
                          <a:solidFill>
                            <a:srgbClr val="FF0000"/>
                          </a:solidFill>
                          <a:ea typeface="华文中宋" panose="02010600040101010101" pitchFamily="2" charset="-122"/>
                        </a:rPr>
                        <a:t>10</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31</a:t>
                      </a:r>
                      <a:r>
                        <a:rPr lang="zh-CN" altLang="en-US" sz="1400" b="1">
                          <a:solidFill>
                            <a:srgbClr val="FF0000"/>
                          </a:solidFill>
                          <a:ea typeface="华文中宋" panose="02010600040101010101" pitchFamily="2" charset="-122"/>
                        </a:rPr>
                        <a:t>日前</a:t>
                      </a:r>
                      <a:endParaRPr lang="zh-CN" altLang="en-US"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（省级）地方工信和</a:t>
                      </a:r>
                      <a:r>
                        <a:rPr lang="zh-CN" altLang="en-US" sz="1400" b="1">
                          <a:solidFill>
                            <a:srgbClr val="FF0000"/>
                          </a:solidFill>
                          <a:ea typeface="华文中宋" panose="02010600040101010101" pitchFamily="2" charset="-122"/>
                        </a:rPr>
                        <a:t>发改部门</a:t>
                      </a:r>
                      <a:r>
                        <a:rPr lang="zh-CN" altLang="en-US" sz="1400" b="1">
                          <a:ea typeface="华文中宋" panose="02010600040101010101" pitchFamily="2" charset="-122"/>
                        </a:rPr>
                        <a:t>根据企业条件，对企业申报信息进行初核推荐后，将初核通过名单报送至工业和信息化部、国家发展改革委</a:t>
                      </a:r>
                      <a:r>
                        <a:rPr lang="en-US" altLang="zh-CN" sz="1400" b="1">
                          <a:ea typeface="华文中宋" panose="02010600040101010101" pitchFamily="2" charset="-122"/>
                        </a:rPr>
                        <a:t> </a:t>
                      </a:r>
                      <a:endParaRPr lang="en-US" altLang="zh-CN" sz="1400" b="1">
                        <a:ea typeface="华文中宋" panose="02010600040101010101" pitchFamily="2" charset="-122"/>
                      </a:endParaRPr>
                    </a:p>
                  </a:txBody>
                  <a:tcPr/>
                </a:tc>
              </a:tr>
              <a:tr h="574040">
                <a:tc>
                  <a:txBody>
                    <a:bodyPr/>
                    <a:p>
                      <a:pPr>
                        <a:buNone/>
                      </a:pPr>
                      <a:r>
                        <a:rPr lang="zh-CN" altLang="en-US" sz="1400" b="1">
                          <a:ea typeface="华文中宋" panose="02010600040101010101" pitchFamily="2" charset="-122"/>
                          <a:sym typeface="+mn-ea"/>
                        </a:rPr>
                        <a:t>复核</a:t>
                      </a:r>
                      <a:endParaRPr lang="zh-CN" altLang="en-US" sz="1400" b="1">
                        <a:ea typeface="华文中宋" panose="02010600040101010101" pitchFamily="2" charset="-122"/>
                      </a:endParaRPr>
                    </a:p>
                    <a:p>
                      <a:pPr>
                        <a:buNone/>
                      </a:pPr>
                      <a:endParaRPr lang="zh-CN" altLang="en-US" sz="1400" b="1">
                        <a:ea typeface="华文中宋" panose="02010600040101010101" pitchFamily="2" charset="-122"/>
                      </a:endParaRPr>
                    </a:p>
                  </a:txBody>
                  <a:tcPr/>
                </a:tc>
                <a:tc gridSpan="2">
                  <a:txBody>
                    <a:bodyPr/>
                    <a:p>
                      <a:pPr>
                        <a:buNone/>
                      </a:pPr>
                      <a:r>
                        <a:rPr lang="zh-CN" altLang="en-US" sz="1400" b="1">
                          <a:ea typeface="华文中宋" panose="02010600040101010101" pitchFamily="2" charset="-122"/>
                        </a:rPr>
                        <a:t>——</a:t>
                      </a:r>
                      <a:endParaRPr lang="zh-CN" altLang="en-US" sz="1400" b="1">
                        <a:ea typeface="华文中宋" panose="02010600040101010101" pitchFamily="2" charset="-122"/>
                      </a:endParaRPr>
                    </a:p>
                  </a:txBody>
                  <a:tcPr/>
                </a:tc>
                <a:tc hMerge="1">
                  <a:tcPr/>
                </a:tc>
                <a:tc>
                  <a:txBody>
                    <a:bodyPr/>
                    <a:p>
                      <a:pPr>
                        <a:buNone/>
                      </a:pPr>
                      <a:r>
                        <a:rPr lang="zh-CN" altLang="en-US" sz="1400" b="1">
                          <a:ea typeface="华文中宋" panose="02010600040101010101" pitchFamily="2" charset="-122"/>
                        </a:rPr>
                        <a:t>——</a:t>
                      </a:r>
                      <a:endParaRPr lang="zh-CN" altLang="en-US" sz="1400" b="1">
                        <a:ea typeface="华文中宋" panose="02010600040101010101" pitchFamily="2" charset="-122"/>
                      </a:endParaRPr>
                    </a:p>
                  </a:txBody>
                  <a:tcPr/>
                </a:tc>
                <a:tc>
                  <a:txBody>
                    <a:bodyPr/>
                    <a:p>
                      <a:pPr>
                        <a:buNone/>
                      </a:pPr>
                      <a:endParaRPr lang="en-US" altLang="zh-CN"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工业和信息化部组织第三方机构根据企业申报信息开展资格复核</a:t>
                      </a:r>
                      <a:endParaRPr lang="zh-CN" altLang="en-US" sz="1400" b="1">
                        <a:ea typeface="华文中宋" panose="02010600040101010101" pitchFamily="2" charset="-122"/>
                      </a:endParaRPr>
                    </a:p>
                  </a:txBody>
                  <a:tcPr/>
                </a:tc>
                <a:tc>
                  <a:txBody>
                    <a:bodyPr/>
                    <a:p>
                      <a:pPr>
                        <a:buNone/>
                      </a:pPr>
                      <a:endParaRPr lang="en-US" altLang="zh-CN"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工业和信息化部会同国家发展改革委组织第三方机构，根据企业申报信息开展复核</a:t>
                      </a:r>
                      <a:endParaRPr lang="zh-CN" altLang="en-US" sz="1400" b="1">
                        <a:ea typeface="华文中宋" panose="02010600040101010101" pitchFamily="2" charset="-122"/>
                      </a:endParaRPr>
                    </a:p>
                  </a:txBody>
                  <a:tcPr/>
                </a:tc>
              </a:tr>
              <a:tr h="830580">
                <a:tc>
                  <a:txBody>
                    <a:bodyPr/>
                    <a:p>
                      <a:pPr>
                        <a:buNone/>
                      </a:pPr>
                      <a:r>
                        <a:rPr lang="zh-CN" altLang="en-US" sz="1400" b="1">
                          <a:ea typeface="华文中宋" panose="02010600040101010101" pitchFamily="2" charset="-122"/>
                        </a:rPr>
                        <a:t>联（</a:t>
                      </a:r>
                      <a:r>
                        <a:rPr lang="zh-CN" altLang="en-US" sz="1400" b="1">
                          <a:ea typeface="华文中宋" panose="02010600040101010101" pitchFamily="2" charset="-122"/>
                        </a:rPr>
                        <a:t>会）审确定</a:t>
                      </a:r>
                      <a:endParaRPr lang="zh-CN" altLang="en-US" sz="1400" b="1">
                        <a:ea typeface="华文中宋" panose="02010600040101010101" pitchFamily="2" charset="-122"/>
                      </a:endParaRPr>
                    </a:p>
                  </a:txBody>
                  <a:tcPr/>
                </a:tc>
                <a:tc rowSpan="2" gridSpan="3">
                  <a:txBody>
                    <a:bodyPr/>
                    <a:p>
                      <a:pPr>
                        <a:buNone/>
                      </a:pPr>
                      <a:r>
                        <a:rPr lang="zh-CN" altLang="en-US" sz="1400" b="1">
                          <a:ea typeface="华文中宋" panose="02010600040101010101" pitchFamily="2" charset="-122"/>
                        </a:rPr>
                        <a:t>地方工业和信息化主管部门原则上于</a:t>
                      </a:r>
                      <a:r>
                        <a:rPr lang="en-US" altLang="zh-CN" sz="1400" b="1">
                          <a:ea typeface="华文中宋" panose="02010600040101010101" pitchFamily="2" charset="-122"/>
                        </a:rPr>
                        <a:t>2025</a:t>
                      </a:r>
                      <a:r>
                        <a:rPr lang="zh-CN" altLang="en-US" sz="1400" b="1">
                          <a:ea typeface="华文中宋" panose="02010600040101010101" pitchFamily="2" charset="-122"/>
                        </a:rPr>
                        <a:t>年</a:t>
                      </a:r>
                      <a:r>
                        <a:rPr lang="en-US" altLang="zh-CN" sz="1400" b="1">
                          <a:solidFill>
                            <a:srgbClr val="FF0000"/>
                          </a:solidFill>
                          <a:ea typeface="华文中宋" panose="02010600040101010101" pitchFamily="2" charset="-122"/>
                        </a:rPr>
                        <a:t>6</a:t>
                      </a:r>
                      <a:r>
                        <a:rPr lang="zh-CN" altLang="en-US" sz="1400" b="1">
                          <a:solidFill>
                            <a:srgbClr val="FF0000"/>
                          </a:solidFill>
                          <a:ea typeface="华文中宋" panose="02010600040101010101" pitchFamily="2" charset="-122"/>
                        </a:rPr>
                        <a:t>月起每月底</a:t>
                      </a:r>
                      <a:r>
                        <a:rPr lang="zh-CN" altLang="en-US" sz="1400" b="1">
                          <a:ea typeface="华文中宋" panose="02010600040101010101" pitchFamily="2" charset="-122"/>
                        </a:rPr>
                        <a:t>前将通过的企业名单推送税务部门；</a:t>
                      </a:r>
                      <a:r>
                        <a:rPr lang="en-US" altLang="zh-CN" sz="1400" b="1">
                          <a:ea typeface="华文中宋" panose="02010600040101010101" pitchFamily="2" charset="-122"/>
                        </a:rPr>
                        <a:t> </a:t>
                      </a:r>
                      <a:r>
                        <a:rPr lang="zh-CN" altLang="en-US" sz="1400" b="1">
                          <a:ea typeface="华文中宋" panose="02010600040101010101" pitchFamily="2" charset="-122"/>
                        </a:rPr>
                        <a:t>地方税务部门原则上于</a:t>
                      </a:r>
                      <a:r>
                        <a:rPr lang="en-US" altLang="zh-CN" sz="1400" b="1">
                          <a:ea typeface="华文中宋" panose="02010600040101010101" pitchFamily="2" charset="-122"/>
                        </a:rPr>
                        <a:t>2025</a:t>
                      </a:r>
                      <a:r>
                        <a:rPr lang="zh-CN" altLang="en-US" sz="1400" b="1">
                          <a:ea typeface="华文中宋" panose="02010600040101010101" pitchFamily="2" charset="-122"/>
                        </a:rPr>
                        <a:t>年</a:t>
                      </a:r>
                      <a:r>
                        <a:rPr lang="en-US" altLang="zh-CN" sz="1400" b="1">
                          <a:ea typeface="华文中宋" panose="02010600040101010101" pitchFamily="2" charset="-122"/>
                        </a:rPr>
                        <a:t>7</a:t>
                      </a:r>
                      <a:r>
                        <a:rPr lang="zh-CN" altLang="en-US" sz="1400" b="1">
                          <a:ea typeface="华文中宋" panose="02010600040101010101" pitchFamily="2" charset="-122"/>
                        </a:rPr>
                        <a:t>月起每月底前将政策执行情况及减税成效反馈地方工业和信息化主管部门</a:t>
                      </a:r>
                      <a:endParaRPr lang="zh-CN" altLang="en-US" sz="1400" b="1">
                        <a:ea typeface="华文中宋" panose="02010600040101010101" pitchFamily="2" charset="-122"/>
                      </a:endParaRPr>
                    </a:p>
                  </a:txBody>
                  <a:tcPr/>
                </a:tc>
                <a:tc rowSpan="2" hMerge="1">
                  <a:tcPr/>
                </a:tc>
                <a:tc rowSpan="2" hMerge="1">
                  <a:tcPr/>
                </a:tc>
                <a:tc>
                  <a:txBody>
                    <a:bodyPr/>
                    <a:p>
                      <a:pPr>
                        <a:buNone/>
                      </a:pPr>
                      <a:endParaRPr lang="en-US" altLang="zh-CN"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根据第三方机构复核意见，综合考虑工业母机产业链重点领域企业情况及诚信纳税记录，工业和信息化部、财政部、税务总局进行联审并确认最终清单</a:t>
                      </a:r>
                      <a:endParaRPr lang="zh-CN" altLang="en-US" sz="1400" b="1">
                        <a:ea typeface="华文中宋" panose="02010600040101010101" pitchFamily="2" charset="-122"/>
                      </a:endParaRPr>
                    </a:p>
                  </a:txBody>
                  <a:tcPr/>
                </a:tc>
                <a:tc>
                  <a:txBody>
                    <a:bodyPr/>
                    <a:p>
                      <a:pPr>
                        <a:buNone/>
                      </a:pPr>
                      <a:endParaRPr lang="en-US" altLang="zh-CN"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根据复核意见，工业和信息化部、</a:t>
                      </a:r>
                      <a:r>
                        <a:rPr lang="zh-CN" altLang="en-US" sz="1400" b="1">
                          <a:solidFill>
                            <a:srgbClr val="FF0000"/>
                          </a:solidFill>
                          <a:ea typeface="华文中宋" panose="02010600040101010101" pitchFamily="2" charset="-122"/>
                        </a:rPr>
                        <a:t>国家发展改革委</a:t>
                      </a:r>
                      <a:r>
                        <a:rPr lang="zh-CN" altLang="en-US" sz="1400" b="1">
                          <a:ea typeface="华文中宋" panose="02010600040101010101" pitchFamily="2" charset="-122"/>
                        </a:rPr>
                        <a:t>、财政部、税务总局进行联审并确认最终清单</a:t>
                      </a:r>
                      <a:endParaRPr lang="zh-CN" altLang="en-US" sz="1400" b="1">
                        <a:ea typeface="华文中宋" panose="02010600040101010101" pitchFamily="2" charset="-122"/>
                      </a:endParaRPr>
                    </a:p>
                  </a:txBody>
                  <a:tcPr/>
                </a:tc>
              </a:tr>
              <a:tr h="581660">
                <a:tc>
                  <a:txBody>
                    <a:bodyPr/>
                    <a:p>
                      <a:pPr>
                        <a:buNone/>
                      </a:pPr>
                      <a:r>
                        <a:rPr lang="zh-CN" altLang="en-US" sz="1400" b="1">
                          <a:ea typeface="华文中宋" panose="02010600040101010101" pitchFamily="2" charset="-122"/>
                          <a:sym typeface="+mn-ea"/>
                        </a:rPr>
                        <a:t>查询清单</a:t>
                      </a:r>
                      <a:endParaRPr lang="zh-CN" altLang="en-US" sz="1400" b="1">
                        <a:ea typeface="华文中宋" panose="02010600040101010101" pitchFamily="2" charset="-122"/>
                      </a:endParaRPr>
                    </a:p>
                  </a:txBody>
                  <a:tcPr/>
                </a:tc>
                <a:tc vMerge="1" gridSpan="3">
                  <a:tcPr/>
                </a:tc>
                <a:tc vMerge="1" hMerge="1">
                  <a:tcPr/>
                </a:tc>
                <a:tc vMerge="1" hMerge="1">
                  <a:tcPr/>
                </a:tc>
                <a:tc>
                  <a:txBody>
                    <a:bodyPr/>
                    <a:p>
                      <a:pPr>
                        <a:buNone/>
                      </a:pPr>
                      <a:r>
                        <a:rPr lang="en-US" altLang="zh-CN" sz="1400" b="1">
                          <a:solidFill>
                            <a:srgbClr val="FF0000"/>
                          </a:solidFill>
                          <a:ea typeface="华文中宋" panose="02010600040101010101" pitchFamily="2" charset="-122"/>
                        </a:rPr>
                        <a:t>10</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31</a:t>
                      </a:r>
                      <a:r>
                        <a:rPr lang="zh-CN" altLang="en-US" sz="1400" b="1">
                          <a:solidFill>
                            <a:srgbClr val="FF0000"/>
                          </a:solidFill>
                          <a:ea typeface="华文中宋" panose="02010600040101010101" pitchFamily="2" charset="-122"/>
                        </a:rPr>
                        <a:t>日后</a:t>
                      </a:r>
                      <a:endParaRPr lang="zh-CN" altLang="en-US"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信息填报系统中查询是否被列入清单</a:t>
                      </a:r>
                      <a:endParaRPr lang="zh-CN" altLang="en-US" sz="1400" b="1">
                        <a:ea typeface="华文中宋" panose="02010600040101010101" pitchFamily="2" charset="-122"/>
                      </a:endParaRPr>
                    </a:p>
                  </a:txBody>
                  <a:tcPr/>
                </a:tc>
                <a:tc>
                  <a:txBody>
                    <a:bodyPr/>
                    <a:p>
                      <a:pPr>
                        <a:buNone/>
                      </a:pPr>
                      <a:r>
                        <a:rPr lang="en-US" altLang="zh-CN" sz="1400" b="1">
                          <a:solidFill>
                            <a:srgbClr val="FF0000"/>
                          </a:solidFill>
                          <a:ea typeface="华文中宋" panose="02010600040101010101" pitchFamily="2" charset="-122"/>
                        </a:rPr>
                        <a:t>11</a:t>
                      </a:r>
                      <a:r>
                        <a:rPr lang="zh-CN" altLang="en-US" sz="1400" b="1">
                          <a:solidFill>
                            <a:srgbClr val="FF0000"/>
                          </a:solidFill>
                          <a:ea typeface="华文中宋" panose="02010600040101010101" pitchFamily="2" charset="-122"/>
                        </a:rPr>
                        <a:t>月</a:t>
                      </a:r>
                      <a:r>
                        <a:rPr lang="en-US" altLang="zh-CN" sz="1400" b="1">
                          <a:solidFill>
                            <a:srgbClr val="FF0000"/>
                          </a:solidFill>
                          <a:ea typeface="华文中宋" panose="02010600040101010101" pitchFamily="2" charset="-122"/>
                        </a:rPr>
                        <a:t>30</a:t>
                      </a:r>
                      <a:r>
                        <a:rPr lang="zh-CN" altLang="en-US" sz="1400" b="1">
                          <a:solidFill>
                            <a:srgbClr val="FF0000"/>
                          </a:solidFill>
                          <a:ea typeface="华文中宋" panose="02010600040101010101" pitchFamily="2" charset="-122"/>
                        </a:rPr>
                        <a:t>日后</a:t>
                      </a:r>
                      <a:endParaRPr lang="zh-CN" altLang="en-US" sz="1400" b="1">
                        <a:solidFill>
                          <a:srgbClr val="FF0000"/>
                        </a:solidFill>
                        <a:ea typeface="华文中宋" panose="02010600040101010101" pitchFamily="2" charset="-122"/>
                      </a:endParaRPr>
                    </a:p>
                  </a:txBody>
                  <a:tcPr/>
                </a:tc>
                <a:tc>
                  <a:txBody>
                    <a:bodyPr/>
                    <a:p>
                      <a:pPr>
                        <a:buNone/>
                      </a:pPr>
                      <a:r>
                        <a:rPr lang="zh-CN" altLang="en-US" sz="1400" b="1">
                          <a:ea typeface="华文中宋" panose="02010600040101010101" pitchFamily="2" charset="-122"/>
                        </a:rPr>
                        <a:t>信息填报系统中查询是否列入清单</a:t>
                      </a:r>
                      <a:endParaRPr lang="zh-CN" altLang="en-US" sz="1400" b="1">
                        <a:ea typeface="华文中宋" panose="02010600040101010101" pitchFamily="2" charset="-122"/>
                      </a:endParaRPr>
                    </a:p>
                  </a:txBody>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t>先进制造业联审中地方各部门职责</a:t>
            </a:r>
            <a:endParaRPr lang="zh-CN" altLang="en-US"/>
          </a:p>
          <a:p>
            <a:r>
              <a:rPr lang="en-US" altLang="zh-CN"/>
              <a:t>1.</a:t>
            </a:r>
            <a:r>
              <a:rPr lang="zh-CN" altLang="en-US"/>
              <a:t>地方工业和信息化主管部门对企业是否从事制造业行业</a:t>
            </a:r>
            <a:endParaRPr lang="zh-CN" altLang="en-US"/>
          </a:p>
          <a:p>
            <a:r>
              <a:rPr lang="en-US" altLang="zh-CN"/>
              <a:t>2.</a:t>
            </a:r>
            <a:r>
              <a:rPr lang="zh-CN" altLang="en-US"/>
              <a:t>科技部门或工业和信息化主管部门按职责对企业高新技术企业资格（以高新技术企业证书为准）</a:t>
            </a:r>
            <a:endParaRPr lang="zh-CN" altLang="en-US"/>
          </a:p>
          <a:p>
            <a:r>
              <a:rPr lang="en-US" altLang="zh-CN"/>
              <a:t>3.</a:t>
            </a:r>
            <a:r>
              <a:rPr lang="zh-CN" altLang="en-US"/>
              <a:t>税务部门对企业是否为一般纳税人、</a:t>
            </a:r>
            <a:r>
              <a:rPr lang="en-US" altLang="zh-CN"/>
              <a:t>2024</a:t>
            </a:r>
            <a:r>
              <a:rPr lang="zh-CN" altLang="en-US"/>
              <a:t>年是否符合《高新技术企业认定管理办法》规定的高新技术企业条件、制造业销售额占比等情况进行复核，对复核不通过的企业应注明理由</a:t>
            </a:r>
            <a:r>
              <a:rPr lang="en-US" altLang="zh-CN"/>
              <a:t> </a:t>
            </a:r>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t>2.</a:t>
            </a:r>
            <a:r>
              <a:rPr lang="zh-CN" altLang="en-US"/>
              <a:t>列入清（名）单企业享受加计抵减时间</a:t>
            </a:r>
            <a:endParaRPr lang="zh-CN" altLang="en-US"/>
          </a:p>
          <a:p>
            <a:endParaRPr lang="zh-CN" altLang="en-US"/>
          </a:p>
        </p:txBody>
      </p:sp>
      <p:graphicFrame>
        <p:nvGraphicFramePr>
          <p:cNvPr id="4" name="表格 3"/>
          <p:cNvGraphicFramePr/>
          <p:nvPr>
            <p:custDataLst>
              <p:tags r:id="rId1"/>
            </p:custDataLst>
          </p:nvPr>
        </p:nvGraphicFramePr>
        <p:xfrm>
          <a:off x="554355" y="1210310"/>
          <a:ext cx="11138535" cy="4693920"/>
        </p:xfrm>
        <a:graphic>
          <a:graphicData uri="http://schemas.openxmlformats.org/drawingml/2006/table">
            <a:tbl>
              <a:tblPr firstRow="1" bandRow="1">
                <a:tableStyleId>{5C22544A-7EE6-4342-B048-85BDC9FD1C3A}</a:tableStyleId>
              </a:tblPr>
              <a:tblGrid>
                <a:gridCol w="971550"/>
                <a:gridCol w="700405"/>
                <a:gridCol w="3996055"/>
                <a:gridCol w="5470525"/>
              </a:tblGrid>
              <a:tr h="487680">
                <a:tc>
                  <a:txBody>
                    <a:bodyPr/>
                    <a:p>
                      <a:pPr algn="ctr">
                        <a:buClrTx/>
                        <a:buSzTx/>
                        <a:buFontTx/>
                        <a:buNone/>
                      </a:pPr>
                      <a:endParaRPr lang="zh-CN" altLang="en-US" sz="2000">
                        <a:ea typeface="华文中宋" panose="02010600040101010101" pitchFamily="2" charset="-122"/>
                        <a:sym typeface="+mn-ea"/>
                      </a:endParaRPr>
                    </a:p>
                  </a:txBody>
                  <a:tcPr/>
                </a:tc>
                <a:tc gridSpan="2">
                  <a:txBody>
                    <a:bodyPr/>
                    <a:p>
                      <a:pPr algn="ctr">
                        <a:buClrTx/>
                        <a:buSzTx/>
                        <a:buFontTx/>
                        <a:buNone/>
                      </a:pPr>
                      <a:r>
                        <a:rPr lang="zh-CN" altLang="en-US" sz="2000">
                          <a:ea typeface="华文中宋" panose="02010600040101010101" pitchFamily="2" charset="-122"/>
                        </a:rPr>
                        <a:t>企业情形</a:t>
                      </a:r>
                      <a:endParaRPr lang="zh-CN" altLang="en-US" sz="2000">
                        <a:ea typeface="华文中宋" panose="02010600040101010101" pitchFamily="2" charset="-122"/>
                      </a:endParaRPr>
                    </a:p>
                  </a:txBody>
                  <a:tcPr/>
                </a:tc>
                <a:tc hMerge="1">
                  <a:tcPr/>
                </a:tc>
                <a:tc>
                  <a:txBody>
                    <a:bodyPr/>
                    <a:p>
                      <a:pPr algn="ctr">
                        <a:buClrTx/>
                        <a:buSzTx/>
                        <a:buFontTx/>
                        <a:buNone/>
                      </a:pPr>
                      <a:r>
                        <a:rPr lang="zh-CN" altLang="en-US" sz="2000">
                          <a:ea typeface="华文中宋" panose="02010600040101010101" pitchFamily="2" charset="-122"/>
                          <a:sym typeface="+mn-ea"/>
                        </a:rPr>
                        <a:t>享受加计抵减时间</a:t>
                      </a:r>
                      <a:endParaRPr lang="zh-CN" altLang="en-US" sz="2000">
                        <a:ea typeface="华文中宋" panose="02010600040101010101" pitchFamily="2" charset="-122"/>
                      </a:endParaRPr>
                    </a:p>
                  </a:txBody>
                  <a:tcPr/>
                </a:tc>
              </a:tr>
              <a:tr h="396240">
                <a:tc rowSpan="5">
                  <a:txBody>
                    <a:bodyPr/>
                    <a:p>
                      <a:pPr algn="l">
                        <a:buClrTx/>
                        <a:buSzTx/>
                        <a:buFontTx/>
                        <a:buNone/>
                      </a:pPr>
                      <a:r>
                        <a:rPr lang="zh-CN" altLang="en-US" sz="2000" b="1">
                          <a:solidFill>
                            <a:schemeClr val="tx1"/>
                          </a:solidFill>
                          <a:ea typeface="华文中宋" panose="02010600040101010101" pitchFamily="2" charset="-122"/>
                        </a:rPr>
                        <a:t>先进制造业企业</a:t>
                      </a:r>
                      <a:endParaRPr lang="zh-CN" altLang="en-US" sz="2000" b="1">
                        <a:solidFill>
                          <a:schemeClr val="tx1"/>
                        </a:solidFill>
                        <a:ea typeface="华文中宋" panose="02010600040101010101" pitchFamily="2" charset="-122"/>
                      </a:endParaRPr>
                    </a:p>
                  </a:txBody>
                  <a:tcPr/>
                </a:tc>
                <a:tc gridSpan="2">
                  <a:txBody>
                    <a:bodyPr/>
                    <a:p>
                      <a:pPr algn="l">
                        <a:buClrTx/>
                        <a:buSzTx/>
                        <a:buFontTx/>
                        <a:buNone/>
                      </a:pPr>
                      <a:r>
                        <a:rPr lang="zh-CN" altLang="en-US" sz="2000" b="1">
                          <a:solidFill>
                            <a:schemeClr val="tx1"/>
                          </a:solidFill>
                          <a:ea typeface="华文中宋" panose="02010600040101010101" pitchFamily="2" charset="-122"/>
                        </a:rPr>
                        <a:t>2024年度名单企业</a:t>
                      </a:r>
                      <a:endParaRPr lang="zh-CN" altLang="en-US" sz="2000" b="1">
                        <a:solidFill>
                          <a:schemeClr val="tx1"/>
                        </a:solidFill>
                        <a:ea typeface="华文中宋" panose="02010600040101010101" pitchFamily="2" charset="-122"/>
                      </a:endParaRPr>
                    </a:p>
                  </a:txBody>
                  <a:tcPr/>
                </a:tc>
                <a:tc hMerge="1">
                  <a:tcPr/>
                </a:tc>
                <a:tc>
                  <a:txBody>
                    <a:bodyPr/>
                    <a:p>
                      <a:pPr algn="l">
                        <a:buClrTx/>
                        <a:buSzTx/>
                        <a:buFontTx/>
                        <a:buNone/>
                      </a:pPr>
                      <a:r>
                        <a:rPr lang="zh-CN" altLang="en-US" sz="2000" b="1">
                          <a:solidFill>
                            <a:schemeClr val="tx1"/>
                          </a:solidFill>
                          <a:ea typeface="华文中宋" panose="02010600040101010101" pitchFamily="2" charset="-122"/>
                        </a:rPr>
                        <a:t>2025年4月30日起</a:t>
                      </a:r>
                      <a:r>
                        <a:rPr lang="zh-CN" altLang="en-US" sz="2000" b="1">
                          <a:solidFill>
                            <a:srgbClr val="FF0000"/>
                          </a:solidFill>
                          <a:ea typeface="华文中宋" panose="02010600040101010101" pitchFamily="2" charset="-122"/>
                        </a:rPr>
                        <a:t>暂停</a:t>
                      </a:r>
                      <a:r>
                        <a:rPr lang="zh-CN" altLang="en-US" sz="2000" b="1">
                          <a:solidFill>
                            <a:schemeClr val="tx1"/>
                          </a:solidFill>
                          <a:ea typeface="华文中宋" panose="02010600040101010101" pitchFamily="2" charset="-122"/>
                        </a:rPr>
                        <a:t>享受政策</a:t>
                      </a:r>
                      <a:endParaRPr lang="zh-CN" altLang="en-US" sz="2000" b="1">
                        <a:solidFill>
                          <a:schemeClr val="tx1"/>
                        </a:solidFill>
                        <a:ea typeface="华文中宋" panose="02010600040101010101" pitchFamily="2" charset="-122"/>
                      </a:endParaRPr>
                    </a:p>
                  </a:txBody>
                  <a:tcPr/>
                </a:tc>
              </a:tr>
              <a:tr h="323850">
                <a:tc vMerge="1">
                  <a:tcPr/>
                </a:tc>
                <a:tc rowSpan="4">
                  <a:txBody>
                    <a:bodyPr/>
                    <a:p>
                      <a:pPr algn="l">
                        <a:buClrTx/>
                        <a:buSzTx/>
                        <a:buFontTx/>
                        <a:buNone/>
                      </a:pPr>
                      <a:r>
                        <a:rPr lang="zh-CN" altLang="en-US" sz="2000" b="1">
                          <a:solidFill>
                            <a:schemeClr val="tx1"/>
                          </a:solidFill>
                          <a:ea typeface="华文中宋" panose="02010600040101010101" pitchFamily="2" charset="-122"/>
                        </a:rPr>
                        <a:t>高新资格 </a:t>
                      </a:r>
                      <a:endParaRPr lang="zh-CN" altLang="en-US" sz="2000" b="1">
                        <a:solidFill>
                          <a:schemeClr val="tx1"/>
                        </a:solidFill>
                        <a:ea typeface="华文中宋" panose="02010600040101010101" pitchFamily="2" charset="-122"/>
                      </a:endParaRPr>
                    </a:p>
                  </a:txBody>
                  <a:tcPr/>
                </a:tc>
                <a:tc>
                  <a:txBody>
                    <a:bodyPr/>
                    <a:p>
                      <a:pPr algn="l">
                        <a:buClrTx/>
                        <a:buSzTx/>
                        <a:buFontTx/>
                        <a:buNone/>
                      </a:pPr>
                      <a:r>
                        <a:rPr lang="zh-CN" altLang="en-US" sz="2000" b="1">
                          <a:solidFill>
                            <a:schemeClr val="tx1"/>
                          </a:solidFill>
                          <a:ea typeface="华文中宋" panose="02010600040101010101" pitchFamily="2" charset="-122"/>
                        </a:rPr>
                        <a:t>2025年全年有效</a:t>
                      </a:r>
                      <a:endParaRPr lang="zh-CN" altLang="en-US" sz="2000" b="1">
                        <a:solidFill>
                          <a:schemeClr val="tx1"/>
                        </a:solidFill>
                        <a:ea typeface="华文中宋" panose="02010600040101010101" pitchFamily="2" charset="-122"/>
                      </a:endParaRPr>
                    </a:p>
                  </a:txBody>
                  <a:tcPr/>
                </a:tc>
                <a:tc>
                  <a:txBody>
                    <a:bodyPr/>
                    <a:p>
                      <a:pPr algn="l">
                        <a:buClrTx/>
                        <a:buSzTx/>
                        <a:buFontTx/>
                        <a:buNone/>
                      </a:pP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a:t>
                      </a:r>
                      <a:r>
                        <a:rPr lang="en-US" altLang="zh-CN" sz="2000" b="1">
                          <a:solidFill>
                            <a:schemeClr val="tx1"/>
                          </a:solidFill>
                          <a:ea typeface="华文中宋" panose="02010600040101010101" pitchFamily="2" charset="-122"/>
                        </a:rPr>
                        <a:t>1</a:t>
                      </a:r>
                      <a:r>
                        <a:rPr lang="zh-CN" altLang="en-US" sz="2000" b="1">
                          <a:solidFill>
                            <a:schemeClr val="tx1"/>
                          </a:solidFill>
                          <a:ea typeface="华文中宋" panose="02010600040101010101" pitchFamily="2" charset="-122"/>
                        </a:rPr>
                        <a:t>月</a:t>
                      </a:r>
                      <a:r>
                        <a:rPr lang="en-US" altLang="zh-CN" sz="2000" b="1">
                          <a:solidFill>
                            <a:schemeClr val="tx1"/>
                          </a:solidFill>
                          <a:ea typeface="华文中宋" panose="02010600040101010101" pitchFamily="2" charset="-122"/>
                        </a:rPr>
                        <a:t>1</a:t>
                      </a:r>
                      <a:r>
                        <a:rPr lang="zh-CN" altLang="en-US" sz="2000" b="1">
                          <a:solidFill>
                            <a:schemeClr val="tx1"/>
                          </a:solidFill>
                          <a:ea typeface="华文中宋" panose="02010600040101010101" pitchFamily="2" charset="-122"/>
                        </a:rPr>
                        <a:t>日至</a:t>
                      </a:r>
                      <a:r>
                        <a:rPr lang="en-US" altLang="zh-CN" sz="2000" b="1">
                          <a:solidFill>
                            <a:schemeClr val="tx1"/>
                          </a:solidFill>
                          <a:ea typeface="华文中宋" panose="02010600040101010101" pitchFamily="2" charset="-122"/>
                        </a:rPr>
                        <a:t>2026</a:t>
                      </a:r>
                      <a:r>
                        <a:rPr lang="zh-CN" altLang="en-US" sz="2000" b="1">
                          <a:solidFill>
                            <a:schemeClr val="tx1"/>
                          </a:solidFill>
                          <a:ea typeface="华文中宋" panose="02010600040101010101" pitchFamily="2" charset="-122"/>
                        </a:rPr>
                        <a:t>年</a:t>
                      </a:r>
                      <a:r>
                        <a:rPr lang="en-US" altLang="zh-CN" sz="2000" b="1">
                          <a:solidFill>
                            <a:schemeClr val="tx1"/>
                          </a:solidFill>
                          <a:ea typeface="华文中宋" panose="02010600040101010101" pitchFamily="2" charset="-122"/>
                        </a:rPr>
                        <a:t>4</a:t>
                      </a:r>
                      <a:r>
                        <a:rPr lang="zh-CN" altLang="en-US" sz="2000" b="1">
                          <a:solidFill>
                            <a:schemeClr val="tx1"/>
                          </a:solidFill>
                          <a:ea typeface="华文中宋" panose="02010600040101010101" pitchFamily="2" charset="-122"/>
                        </a:rPr>
                        <a:t>月</a:t>
                      </a:r>
                      <a:r>
                        <a:rPr lang="en-US" altLang="zh-CN" sz="2000" b="1">
                          <a:solidFill>
                            <a:schemeClr val="tx1"/>
                          </a:solidFill>
                          <a:ea typeface="华文中宋" panose="02010600040101010101" pitchFamily="2" charset="-122"/>
                        </a:rPr>
                        <a:t>30</a:t>
                      </a:r>
                      <a:r>
                        <a:rPr lang="zh-CN" altLang="en-US" sz="2000" b="1">
                          <a:solidFill>
                            <a:schemeClr val="tx1"/>
                          </a:solidFill>
                          <a:ea typeface="华文中宋" panose="02010600040101010101" pitchFamily="2" charset="-122"/>
                        </a:rPr>
                        <a:t>日</a:t>
                      </a:r>
                      <a:r>
                        <a:rPr lang="zh-CN" altLang="en-US" sz="2000" b="1">
                          <a:solidFill>
                            <a:schemeClr val="tx1"/>
                          </a:solidFill>
                          <a:ea typeface="华文中宋" panose="02010600040101010101" pitchFamily="2" charset="-122"/>
                          <a:sym typeface="+mn-ea"/>
                        </a:rPr>
                        <a:t>享受政策</a:t>
                      </a:r>
                      <a:endParaRPr lang="zh-CN" altLang="en-US" sz="2000" b="1">
                        <a:solidFill>
                          <a:schemeClr val="tx1"/>
                        </a:solidFill>
                        <a:ea typeface="华文中宋" panose="02010600040101010101" pitchFamily="2" charset="-122"/>
                      </a:endParaRPr>
                    </a:p>
                  </a:txBody>
                  <a:tcPr/>
                </a:tc>
              </a:tr>
              <a:tr h="315595">
                <a:tc vMerge="1">
                  <a:tcPr/>
                </a:tc>
                <a:tc vMerge="1">
                  <a:tcPr/>
                </a:tc>
                <a:tc>
                  <a:txBody>
                    <a:bodyPr/>
                    <a:p>
                      <a:pPr algn="l">
                        <a:buClrTx/>
                        <a:buSzTx/>
                        <a:buFontTx/>
                        <a:buNone/>
                      </a:pP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年内到期，且未取得</a:t>
                      </a:r>
                      <a:endParaRPr lang="zh-CN" altLang="en-US" sz="2000" b="1">
                        <a:solidFill>
                          <a:schemeClr val="tx1"/>
                        </a:solidFill>
                        <a:ea typeface="华文中宋" panose="02010600040101010101" pitchFamily="2" charset="-122"/>
                      </a:endParaRPr>
                    </a:p>
                  </a:txBody>
                  <a:tcPr/>
                </a:tc>
                <a:tc>
                  <a:txBody>
                    <a:bodyPr/>
                    <a:p>
                      <a:pPr algn="l">
                        <a:buClrTx/>
                        <a:buSzTx/>
                        <a:buFontTx/>
                        <a:buNone/>
                      </a:pP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a:t>
                      </a:r>
                      <a:r>
                        <a:rPr lang="en-US" altLang="zh-CN" sz="2000" b="1">
                          <a:solidFill>
                            <a:schemeClr val="tx1"/>
                          </a:solidFill>
                          <a:ea typeface="华文中宋" panose="02010600040101010101" pitchFamily="2" charset="-122"/>
                        </a:rPr>
                        <a:t>1</a:t>
                      </a:r>
                      <a:r>
                        <a:rPr lang="zh-CN" altLang="en-US" sz="2000" b="1">
                          <a:solidFill>
                            <a:schemeClr val="tx1"/>
                          </a:solidFill>
                          <a:ea typeface="华文中宋" panose="02010600040101010101" pitchFamily="2" charset="-122"/>
                        </a:rPr>
                        <a:t>月</a:t>
                      </a:r>
                      <a:r>
                        <a:rPr lang="en-US" altLang="zh-CN" sz="2000" b="1">
                          <a:solidFill>
                            <a:schemeClr val="tx1"/>
                          </a:solidFill>
                          <a:ea typeface="华文中宋" panose="02010600040101010101" pitchFamily="2" charset="-122"/>
                        </a:rPr>
                        <a:t>1</a:t>
                      </a:r>
                      <a:r>
                        <a:rPr lang="zh-CN" altLang="en-US" sz="2000" b="1">
                          <a:solidFill>
                            <a:schemeClr val="tx1"/>
                          </a:solidFill>
                          <a:ea typeface="华文中宋" panose="02010600040101010101" pitchFamily="2" charset="-122"/>
                        </a:rPr>
                        <a:t>日至</a:t>
                      </a:r>
                      <a:r>
                        <a:rPr lang="en-US" altLang="zh-CN" sz="2000" b="1">
                          <a:solidFill>
                            <a:srgbClr val="FF0000"/>
                          </a:solidFill>
                          <a:ea typeface="华文中宋" panose="02010600040101010101" pitchFamily="2" charset="-122"/>
                        </a:rPr>
                        <a:t>12</a:t>
                      </a:r>
                      <a:r>
                        <a:rPr lang="zh-CN" altLang="en-US" sz="2000" b="1">
                          <a:solidFill>
                            <a:srgbClr val="FF0000"/>
                          </a:solidFill>
                          <a:ea typeface="华文中宋" panose="02010600040101010101" pitchFamily="2" charset="-122"/>
                        </a:rPr>
                        <a:t>月</a:t>
                      </a:r>
                      <a:r>
                        <a:rPr lang="en-US" altLang="zh-CN" sz="2000" b="1">
                          <a:solidFill>
                            <a:srgbClr val="FF0000"/>
                          </a:solidFill>
                          <a:ea typeface="华文中宋" panose="02010600040101010101" pitchFamily="2" charset="-122"/>
                        </a:rPr>
                        <a:t>31</a:t>
                      </a:r>
                      <a:r>
                        <a:rPr lang="zh-CN" altLang="en-US" sz="2000" b="1">
                          <a:solidFill>
                            <a:srgbClr val="FF0000"/>
                          </a:solidFill>
                          <a:ea typeface="华文中宋" panose="02010600040101010101" pitchFamily="2" charset="-122"/>
                        </a:rPr>
                        <a:t>日</a:t>
                      </a:r>
                      <a:r>
                        <a:rPr lang="zh-CN" altLang="en-US" sz="2000" b="1">
                          <a:solidFill>
                            <a:schemeClr val="tx1"/>
                          </a:solidFill>
                          <a:ea typeface="华文中宋" panose="02010600040101010101" pitchFamily="2" charset="-122"/>
                          <a:sym typeface="+mn-ea"/>
                        </a:rPr>
                        <a:t>享受政策</a:t>
                      </a:r>
                      <a:endParaRPr lang="zh-CN" altLang="en-US" sz="2000" b="1">
                        <a:solidFill>
                          <a:schemeClr val="tx1"/>
                        </a:solidFill>
                        <a:ea typeface="华文中宋" panose="02010600040101010101" pitchFamily="2" charset="-122"/>
                      </a:endParaRPr>
                    </a:p>
                  </a:txBody>
                  <a:tcPr/>
                </a:tc>
              </a:tr>
              <a:tr h="169545">
                <a:tc vMerge="1">
                  <a:tcPr/>
                </a:tc>
                <a:tc vMerge="1">
                  <a:tcPr/>
                </a:tc>
                <a:tc>
                  <a:txBody>
                    <a:bodyPr/>
                    <a:p>
                      <a:pPr algn="l">
                        <a:buClrTx/>
                        <a:buSzTx/>
                        <a:buFontTx/>
                        <a:buNone/>
                      </a:pP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年内到期，并取得业</a:t>
                      </a:r>
                      <a:endParaRPr lang="zh-CN" altLang="en-US" sz="2000" b="1">
                        <a:solidFill>
                          <a:schemeClr val="tx1"/>
                        </a:solidFill>
                        <a:ea typeface="华文中宋" panose="02010600040101010101" pitchFamily="2" charset="-122"/>
                      </a:endParaRPr>
                    </a:p>
                  </a:txBody>
                  <a:tcPr/>
                </a:tc>
                <a:tc>
                  <a:txBody>
                    <a:bodyPr/>
                    <a:p>
                      <a:pPr algn="l">
                        <a:buClrTx/>
                        <a:buSzTx/>
                        <a:buFontTx/>
                        <a:buNone/>
                      </a:pPr>
                      <a:r>
                        <a:rPr lang="en-US" altLang="zh-CN" sz="2000" b="1">
                          <a:solidFill>
                            <a:schemeClr val="tx1"/>
                          </a:solidFill>
                          <a:ea typeface="华文中宋" panose="02010600040101010101" pitchFamily="2" charset="-122"/>
                          <a:sym typeface="+mn-ea"/>
                        </a:rPr>
                        <a:t>2025</a:t>
                      </a:r>
                      <a:r>
                        <a:rPr lang="zh-CN" altLang="en-US" sz="2000" b="1">
                          <a:solidFill>
                            <a:schemeClr val="tx1"/>
                          </a:solidFill>
                          <a:ea typeface="华文中宋" panose="02010600040101010101" pitchFamily="2" charset="-122"/>
                          <a:sym typeface="+mn-ea"/>
                        </a:rPr>
                        <a:t>年</a:t>
                      </a:r>
                      <a:r>
                        <a:rPr lang="en-US" altLang="zh-CN" sz="2000" b="1">
                          <a:solidFill>
                            <a:schemeClr val="tx1"/>
                          </a:solidFill>
                          <a:ea typeface="华文中宋" panose="02010600040101010101" pitchFamily="2" charset="-122"/>
                          <a:sym typeface="+mn-ea"/>
                        </a:rPr>
                        <a:t>1</a:t>
                      </a:r>
                      <a:r>
                        <a:rPr lang="zh-CN" altLang="en-US" sz="2000" b="1">
                          <a:solidFill>
                            <a:schemeClr val="tx1"/>
                          </a:solidFill>
                          <a:ea typeface="华文中宋" panose="02010600040101010101" pitchFamily="2" charset="-122"/>
                          <a:sym typeface="+mn-ea"/>
                        </a:rPr>
                        <a:t>月</a:t>
                      </a:r>
                      <a:r>
                        <a:rPr lang="en-US" altLang="zh-CN" sz="2000" b="1">
                          <a:solidFill>
                            <a:schemeClr val="tx1"/>
                          </a:solidFill>
                          <a:ea typeface="华文中宋" panose="02010600040101010101" pitchFamily="2" charset="-122"/>
                          <a:sym typeface="+mn-ea"/>
                        </a:rPr>
                        <a:t>1</a:t>
                      </a:r>
                      <a:r>
                        <a:rPr lang="zh-CN" altLang="en-US" sz="2000" b="1">
                          <a:solidFill>
                            <a:schemeClr val="tx1"/>
                          </a:solidFill>
                          <a:ea typeface="华文中宋" panose="02010600040101010101" pitchFamily="2" charset="-122"/>
                          <a:sym typeface="+mn-ea"/>
                        </a:rPr>
                        <a:t>日至</a:t>
                      </a:r>
                      <a:r>
                        <a:rPr lang="en-US" altLang="zh-CN" sz="2000" b="1">
                          <a:solidFill>
                            <a:schemeClr val="tx1"/>
                          </a:solidFill>
                          <a:ea typeface="华文中宋" panose="02010600040101010101" pitchFamily="2" charset="-122"/>
                          <a:sym typeface="+mn-ea"/>
                        </a:rPr>
                        <a:t>2026</a:t>
                      </a:r>
                      <a:r>
                        <a:rPr lang="zh-CN" altLang="en-US" sz="2000" b="1">
                          <a:solidFill>
                            <a:schemeClr val="tx1"/>
                          </a:solidFill>
                          <a:ea typeface="华文中宋" panose="02010600040101010101" pitchFamily="2" charset="-122"/>
                          <a:sym typeface="+mn-ea"/>
                        </a:rPr>
                        <a:t>年</a:t>
                      </a:r>
                      <a:r>
                        <a:rPr lang="en-US" altLang="zh-CN" sz="2000" b="1">
                          <a:solidFill>
                            <a:schemeClr val="tx1"/>
                          </a:solidFill>
                          <a:ea typeface="华文中宋" panose="02010600040101010101" pitchFamily="2" charset="-122"/>
                          <a:sym typeface="+mn-ea"/>
                        </a:rPr>
                        <a:t>4</a:t>
                      </a:r>
                      <a:r>
                        <a:rPr lang="zh-CN" altLang="en-US" sz="2000" b="1">
                          <a:solidFill>
                            <a:schemeClr val="tx1"/>
                          </a:solidFill>
                          <a:ea typeface="华文中宋" panose="02010600040101010101" pitchFamily="2" charset="-122"/>
                          <a:sym typeface="+mn-ea"/>
                        </a:rPr>
                        <a:t>月</a:t>
                      </a:r>
                      <a:r>
                        <a:rPr lang="en-US" altLang="zh-CN" sz="2000" b="1">
                          <a:solidFill>
                            <a:schemeClr val="tx1"/>
                          </a:solidFill>
                          <a:ea typeface="华文中宋" panose="02010600040101010101" pitchFamily="2" charset="-122"/>
                          <a:sym typeface="+mn-ea"/>
                        </a:rPr>
                        <a:t>30</a:t>
                      </a:r>
                      <a:r>
                        <a:rPr lang="zh-CN" altLang="en-US" sz="2000" b="1">
                          <a:solidFill>
                            <a:schemeClr val="tx1"/>
                          </a:solidFill>
                          <a:ea typeface="华文中宋" panose="02010600040101010101" pitchFamily="2" charset="-122"/>
                          <a:sym typeface="+mn-ea"/>
                        </a:rPr>
                        <a:t>日享受政策</a:t>
                      </a:r>
                      <a:endParaRPr lang="zh-CN" altLang="en-US" sz="2000" b="1">
                        <a:solidFill>
                          <a:schemeClr val="tx1"/>
                        </a:solidFill>
                        <a:ea typeface="华文中宋" panose="02010600040101010101" pitchFamily="2" charset="-122"/>
                      </a:endParaRPr>
                    </a:p>
                  </a:txBody>
                  <a:tcPr/>
                </a:tc>
              </a:tr>
              <a:tr h="288290">
                <a:tc vMerge="1">
                  <a:tcPr/>
                </a:tc>
                <a:tc vMerge="1">
                  <a:tcPr/>
                </a:tc>
                <a:tc>
                  <a:txBody>
                    <a:bodyPr/>
                    <a:p>
                      <a:pPr algn="l">
                        <a:buClrTx/>
                        <a:buSzTx/>
                        <a:buFontTx/>
                        <a:buNone/>
                      </a:pP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年新认定</a:t>
                      </a:r>
                      <a:endParaRPr lang="zh-CN" altLang="en-US" sz="2000" b="1">
                        <a:solidFill>
                          <a:schemeClr val="tx1"/>
                        </a:solidFill>
                        <a:ea typeface="华文中宋" panose="02010600040101010101" pitchFamily="2" charset="-122"/>
                      </a:endParaRPr>
                    </a:p>
                  </a:txBody>
                  <a:tcPr/>
                </a:tc>
                <a:tc>
                  <a:txBody>
                    <a:bodyPr/>
                    <a:p>
                      <a:pPr algn="l">
                        <a:buClrTx/>
                        <a:buSzTx/>
                        <a:buFontTx/>
                        <a:buNone/>
                      </a:pPr>
                      <a:r>
                        <a:rPr lang="en-US" altLang="zh-CN" sz="2000" b="1">
                          <a:solidFill>
                            <a:schemeClr val="tx1"/>
                          </a:solidFill>
                          <a:ea typeface="华文中宋" panose="02010600040101010101" pitchFamily="2" charset="-122"/>
                          <a:sym typeface="+mn-ea"/>
                        </a:rPr>
                        <a:t>2025</a:t>
                      </a:r>
                      <a:r>
                        <a:rPr lang="zh-CN" altLang="en-US" sz="2000" b="1">
                          <a:solidFill>
                            <a:schemeClr val="tx1"/>
                          </a:solidFill>
                          <a:ea typeface="华文中宋" panose="02010600040101010101" pitchFamily="2" charset="-122"/>
                          <a:sym typeface="+mn-ea"/>
                        </a:rPr>
                        <a:t>年</a:t>
                      </a:r>
                      <a:r>
                        <a:rPr lang="en-US" altLang="zh-CN" sz="2000" b="1">
                          <a:solidFill>
                            <a:schemeClr val="tx1"/>
                          </a:solidFill>
                          <a:ea typeface="华文中宋" panose="02010600040101010101" pitchFamily="2" charset="-122"/>
                          <a:sym typeface="+mn-ea"/>
                        </a:rPr>
                        <a:t>1</a:t>
                      </a:r>
                      <a:r>
                        <a:rPr lang="zh-CN" altLang="en-US" sz="2000" b="1">
                          <a:solidFill>
                            <a:schemeClr val="tx1"/>
                          </a:solidFill>
                          <a:ea typeface="华文中宋" panose="02010600040101010101" pitchFamily="2" charset="-122"/>
                          <a:sym typeface="+mn-ea"/>
                        </a:rPr>
                        <a:t>月</a:t>
                      </a:r>
                      <a:r>
                        <a:rPr lang="en-US" altLang="zh-CN" sz="2000" b="1">
                          <a:solidFill>
                            <a:schemeClr val="tx1"/>
                          </a:solidFill>
                          <a:ea typeface="华文中宋" panose="02010600040101010101" pitchFamily="2" charset="-122"/>
                          <a:sym typeface="+mn-ea"/>
                        </a:rPr>
                        <a:t>1</a:t>
                      </a:r>
                      <a:r>
                        <a:rPr lang="zh-CN" altLang="en-US" sz="2000" b="1">
                          <a:solidFill>
                            <a:schemeClr val="tx1"/>
                          </a:solidFill>
                          <a:ea typeface="华文中宋" panose="02010600040101010101" pitchFamily="2" charset="-122"/>
                          <a:sym typeface="+mn-ea"/>
                        </a:rPr>
                        <a:t>日至</a:t>
                      </a:r>
                      <a:r>
                        <a:rPr lang="en-US" altLang="zh-CN" sz="2000" b="1">
                          <a:solidFill>
                            <a:schemeClr val="tx1"/>
                          </a:solidFill>
                          <a:ea typeface="华文中宋" panose="02010600040101010101" pitchFamily="2" charset="-122"/>
                          <a:sym typeface="+mn-ea"/>
                        </a:rPr>
                        <a:t>2026</a:t>
                      </a:r>
                      <a:r>
                        <a:rPr lang="zh-CN" altLang="en-US" sz="2000" b="1">
                          <a:solidFill>
                            <a:schemeClr val="tx1"/>
                          </a:solidFill>
                          <a:ea typeface="华文中宋" panose="02010600040101010101" pitchFamily="2" charset="-122"/>
                          <a:sym typeface="+mn-ea"/>
                        </a:rPr>
                        <a:t>年</a:t>
                      </a:r>
                      <a:r>
                        <a:rPr lang="en-US" altLang="zh-CN" sz="2000" b="1">
                          <a:solidFill>
                            <a:schemeClr val="tx1"/>
                          </a:solidFill>
                          <a:ea typeface="华文中宋" panose="02010600040101010101" pitchFamily="2" charset="-122"/>
                          <a:sym typeface="+mn-ea"/>
                        </a:rPr>
                        <a:t>4</a:t>
                      </a:r>
                      <a:r>
                        <a:rPr lang="zh-CN" altLang="en-US" sz="2000" b="1">
                          <a:solidFill>
                            <a:schemeClr val="tx1"/>
                          </a:solidFill>
                          <a:ea typeface="华文中宋" panose="02010600040101010101" pitchFamily="2" charset="-122"/>
                          <a:sym typeface="+mn-ea"/>
                        </a:rPr>
                        <a:t>月</a:t>
                      </a:r>
                      <a:r>
                        <a:rPr lang="en-US" altLang="zh-CN" sz="2000" b="1">
                          <a:solidFill>
                            <a:schemeClr val="tx1"/>
                          </a:solidFill>
                          <a:ea typeface="华文中宋" panose="02010600040101010101" pitchFamily="2" charset="-122"/>
                          <a:sym typeface="+mn-ea"/>
                        </a:rPr>
                        <a:t>30</a:t>
                      </a:r>
                      <a:r>
                        <a:rPr lang="zh-CN" altLang="en-US" sz="2000" b="1">
                          <a:solidFill>
                            <a:schemeClr val="tx1"/>
                          </a:solidFill>
                          <a:ea typeface="华文中宋" panose="02010600040101010101" pitchFamily="2" charset="-122"/>
                          <a:sym typeface="+mn-ea"/>
                        </a:rPr>
                        <a:t>日</a:t>
                      </a:r>
                      <a:r>
                        <a:rPr lang="zh-CN" altLang="en-US" sz="2000" b="1">
                          <a:solidFill>
                            <a:schemeClr val="tx1"/>
                          </a:solidFill>
                          <a:ea typeface="华文中宋" panose="02010600040101010101" pitchFamily="2" charset="-122"/>
                          <a:sym typeface="+mn-ea"/>
                        </a:rPr>
                        <a:t>享受政策</a:t>
                      </a:r>
                      <a:endParaRPr lang="zh-CN" altLang="en-US" sz="2000" b="1">
                        <a:solidFill>
                          <a:schemeClr val="tx1"/>
                        </a:solidFill>
                        <a:ea typeface="华文中宋" panose="02010600040101010101" pitchFamily="2" charset="-122"/>
                      </a:endParaRPr>
                    </a:p>
                  </a:txBody>
                  <a:tcPr/>
                </a:tc>
              </a:tr>
              <a:tr h="297180">
                <a:tc rowSpan="2">
                  <a:txBody>
                    <a:bodyPr/>
                    <a:p>
                      <a:pPr algn="l">
                        <a:buClrTx/>
                        <a:buSzTx/>
                        <a:buFontTx/>
                        <a:buNone/>
                      </a:pPr>
                      <a:r>
                        <a:rPr lang="zh-CN" altLang="en-US" sz="2000" b="1">
                          <a:solidFill>
                            <a:schemeClr val="tx1"/>
                          </a:solidFill>
                          <a:ea typeface="华文中宋" panose="02010600040101010101" pitchFamily="2" charset="-122"/>
                        </a:rPr>
                        <a:t>工业母机企业</a:t>
                      </a:r>
                      <a:endParaRPr lang="zh-CN" altLang="en-US" sz="2000" b="1">
                        <a:solidFill>
                          <a:schemeClr val="tx1"/>
                        </a:solidFill>
                        <a:ea typeface="华文中宋" panose="02010600040101010101" pitchFamily="2" charset="-122"/>
                      </a:endParaRPr>
                    </a:p>
                  </a:txBody>
                  <a:tcPr/>
                </a:tc>
                <a:tc gridSpan="2">
                  <a:txBody>
                    <a:bodyPr/>
                    <a:p>
                      <a:pPr algn="l">
                        <a:buClrTx/>
                        <a:buSzTx/>
                        <a:buFontTx/>
                        <a:buNone/>
                      </a:pPr>
                      <a:r>
                        <a:rPr lang="zh-CN" altLang="en-US" sz="2000" b="1">
                          <a:solidFill>
                            <a:schemeClr val="tx1"/>
                          </a:solidFill>
                          <a:ea typeface="华文中宋" panose="02010600040101010101" pitchFamily="2" charset="-122"/>
                        </a:rPr>
                        <a:t>列入</a:t>
                      </a: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年清单的企业</a:t>
                      </a:r>
                      <a:endParaRPr lang="zh-CN" altLang="en-US" sz="2000" b="1">
                        <a:solidFill>
                          <a:schemeClr val="tx1"/>
                        </a:solidFill>
                        <a:ea typeface="华文中宋" panose="02010600040101010101" pitchFamily="2" charset="-122"/>
                      </a:endParaRPr>
                    </a:p>
                  </a:txBody>
                  <a:tcPr/>
                </a:tc>
                <a:tc hMerge="1">
                  <a:tcPr/>
                </a:tc>
                <a:tc>
                  <a:txBody>
                    <a:bodyPr/>
                    <a:p>
                      <a:pPr algn="l">
                        <a:buClrTx/>
                        <a:buSzTx/>
                        <a:buFontTx/>
                        <a:buNone/>
                      </a:pP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a:t>
                      </a:r>
                      <a:r>
                        <a:rPr lang="en-US" altLang="zh-CN" sz="2000" b="1">
                          <a:solidFill>
                            <a:schemeClr val="tx1"/>
                          </a:solidFill>
                          <a:ea typeface="华文中宋" panose="02010600040101010101" pitchFamily="2" charset="-122"/>
                        </a:rPr>
                        <a:t>1</a:t>
                      </a:r>
                      <a:r>
                        <a:rPr lang="zh-CN" altLang="en-US" sz="2000" b="1">
                          <a:solidFill>
                            <a:schemeClr val="tx1"/>
                          </a:solidFill>
                          <a:ea typeface="华文中宋" panose="02010600040101010101" pitchFamily="2" charset="-122"/>
                        </a:rPr>
                        <a:t>月</a:t>
                      </a:r>
                      <a:r>
                        <a:rPr lang="en-US" altLang="zh-CN" sz="2000" b="1">
                          <a:solidFill>
                            <a:schemeClr val="tx1"/>
                          </a:solidFill>
                          <a:ea typeface="华文中宋" panose="02010600040101010101" pitchFamily="2" charset="-122"/>
                        </a:rPr>
                        <a:t>1</a:t>
                      </a:r>
                      <a:r>
                        <a:rPr lang="zh-CN" altLang="en-US" sz="2000" b="1">
                          <a:solidFill>
                            <a:schemeClr val="tx1"/>
                          </a:solidFill>
                          <a:ea typeface="华文中宋" panose="02010600040101010101" pitchFamily="2" charset="-122"/>
                        </a:rPr>
                        <a:t>日起享受政策</a:t>
                      </a:r>
                      <a:endParaRPr lang="en-US" altLang="zh-CN" sz="2000" b="1">
                        <a:solidFill>
                          <a:schemeClr val="tx1"/>
                        </a:solidFill>
                        <a:ea typeface="华文中宋" panose="02010600040101010101" pitchFamily="2" charset="-122"/>
                      </a:endParaRPr>
                    </a:p>
                  </a:txBody>
                  <a:tcPr/>
                </a:tc>
              </a:tr>
              <a:tr h="716280">
                <a:tc vMerge="1">
                  <a:tcPr/>
                </a:tc>
                <a:tc gridSpan="2">
                  <a:txBody>
                    <a:bodyPr/>
                    <a:p>
                      <a:pPr algn="l">
                        <a:buClrTx/>
                        <a:buSzTx/>
                        <a:buFontTx/>
                        <a:buNone/>
                      </a:pPr>
                      <a:r>
                        <a:rPr lang="zh-CN" altLang="en-US" sz="2000" b="1">
                          <a:solidFill>
                            <a:schemeClr val="tx1"/>
                          </a:solidFill>
                          <a:ea typeface="华文中宋" panose="02010600040101010101" pitchFamily="2" charset="-122"/>
                        </a:rPr>
                        <a:t>已列入2024年清单但未列入2025年清单的企业</a:t>
                      </a:r>
                      <a:endParaRPr lang="zh-CN" altLang="en-US" sz="2000" b="1">
                        <a:solidFill>
                          <a:schemeClr val="tx1"/>
                        </a:solidFill>
                        <a:ea typeface="华文中宋" panose="02010600040101010101" pitchFamily="2" charset="-122"/>
                      </a:endParaRPr>
                    </a:p>
                  </a:txBody>
                  <a:tcPr/>
                </a:tc>
                <a:tc hMerge="1">
                  <a:tcPr/>
                </a:tc>
                <a:tc>
                  <a:txBody>
                    <a:bodyPr/>
                    <a:p>
                      <a:pPr algn="l">
                        <a:buClrTx/>
                        <a:buSzTx/>
                        <a:buFontTx/>
                        <a:buNone/>
                      </a:pPr>
                      <a:r>
                        <a:rPr lang="zh-CN" altLang="en-US" sz="2000" b="1">
                          <a:solidFill>
                            <a:schemeClr val="tx1"/>
                          </a:solidFill>
                          <a:ea typeface="华文中宋" panose="02010600040101010101" pitchFamily="2" charset="-122"/>
                        </a:rPr>
                        <a:t>2025年</a:t>
                      </a:r>
                      <a:r>
                        <a:rPr lang="zh-CN" altLang="en-US" sz="2000" b="1">
                          <a:solidFill>
                            <a:srgbClr val="FF0000"/>
                          </a:solidFill>
                          <a:ea typeface="华文中宋" panose="02010600040101010101" pitchFamily="2" charset="-122"/>
                        </a:rPr>
                        <a:t>10月31日停止</a:t>
                      </a:r>
                      <a:r>
                        <a:rPr lang="zh-CN" altLang="en-US" sz="2000" b="1">
                          <a:solidFill>
                            <a:schemeClr val="tx1"/>
                          </a:solidFill>
                          <a:ea typeface="华文中宋" panose="02010600040101010101" pitchFamily="2" charset="-122"/>
                        </a:rPr>
                        <a:t>享受政策</a:t>
                      </a:r>
                      <a:endParaRPr lang="zh-CN" altLang="en-US" sz="2000" b="1">
                        <a:solidFill>
                          <a:schemeClr val="tx1"/>
                        </a:solidFill>
                        <a:ea typeface="华文中宋" panose="02010600040101010101" pitchFamily="2" charset="-122"/>
                      </a:endParaRPr>
                    </a:p>
                  </a:txBody>
                  <a:tcPr/>
                </a:tc>
              </a:tr>
              <a:tr h="324485">
                <a:tc rowSpan="2">
                  <a:txBody>
                    <a:bodyPr/>
                    <a:p>
                      <a:pPr algn="l">
                        <a:buClrTx/>
                        <a:buSzTx/>
                        <a:buFontTx/>
                        <a:buNone/>
                      </a:pPr>
                      <a:r>
                        <a:rPr lang="zh-CN" altLang="en-US" sz="2000" b="1">
                          <a:solidFill>
                            <a:schemeClr val="tx1"/>
                          </a:solidFill>
                          <a:ea typeface="华文中宋" panose="02010600040101010101" pitchFamily="2" charset="-122"/>
                        </a:rPr>
                        <a:t>集成电路企业</a:t>
                      </a:r>
                      <a:endParaRPr lang="zh-CN" altLang="en-US" sz="2000" b="1">
                        <a:solidFill>
                          <a:schemeClr val="tx1"/>
                        </a:solidFill>
                        <a:ea typeface="华文中宋" panose="02010600040101010101" pitchFamily="2" charset="-122"/>
                      </a:endParaRPr>
                    </a:p>
                  </a:txBody>
                  <a:tcPr/>
                </a:tc>
                <a:tc gridSpan="2">
                  <a:txBody>
                    <a:bodyPr/>
                    <a:p>
                      <a:pPr algn="l">
                        <a:buClrTx/>
                        <a:buSzTx/>
                        <a:buFontTx/>
                        <a:buNone/>
                      </a:pPr>
                      <a:r>
                        <a:rPr lang="zh-CN" altLang="en-US" sz="2000" b="1">
                          <a:solidFill>
                            <a:schemeClr val="tx1"/>
                          </a:solidFill>
                          <a:ea typeface="华文中宋" panose="02010600040101010101" pitchFamily="2" charset="-122"/>
                        </a:rPr>
                        <a:t>列入</a:t>
                      </a:r>
                      <a:r>
                        <a:rPr lang="en-US" altLang="zh-CN" sz="2000" b="1">
                          <a:solidFill>
                            <a:schemeClr val="tx1"/>
                          </a:solidFill>
                          <a:ea typeface="华文中宋" panose="02010600040101010101" pitchFamily="2" charset="-122"/>
                        </a:rPr>
                        <a:t>2025</a:t>
                      </a:r>
                      <a:r>
                        <a:rPr lang="zh-CN" altLang="en-US" sz="2000" b="1">
                          <a:solidFill>
                            <a:schemeClr val="tx1"/>
                          </a:solidFill>
                          <a:ea typeface="华文中宋" panose="02010600040101010101" pitchFamily="2" charset="-122"/>
                        </a:rPr>
                        <a:t>年清单的企业</a:t>
                      </a:r>
                      <a:endParaRPr lang="en-US" altLang="zh-CN" sz="2000" b="1">
                        <a:solidFill>
                          <a:schemeClr val="tx1"/>
                        </a:solidFill>
                        <a:ea typeface="华文中宋" panose="02010600040101010101" pitchFamily="2" charset="-122"/>
                      </a:endParaRPr>
                    </a:p>
                  </a:txBody>
                  <a:tcPr/>
                </a:tc>
                <a:tc hMerge="1">
                  <a:tcPr/>
                </a:tc>
                <a:tc>
                  <a:txBody>
                    <a:bodyPr/>
                    <a:p>
                      <a:pPr algn="l">
                        <a:buClrTx/>
                        <a:buSzTx/>
                        <a:buFontTx/>
                        <a:buNone/>
                      </a:pPr>
                      <a:r>
                        <a:rPr lang="en-US" altLang="zh-CN" sz="2000" b="1">
                          <a:solidFill>
                            <a:schemeClr val="tx1"/>
                          </a:solidFill>
                          <a:ea typeface="华文中宋" panose="02010600040101010101" pitchFamily="2" charset="-122"/>
                          <a:sym typeface="+mn-ea"/>
                        </a:rPr>
                        <a:t>2025</a:t>
                      </a:r>
                      <a:r>
                        <a:rPr lang="zh-CN" altLang="en-US" sz="2000" b="1">
                          <a:solidFill>
                            <a:schemeClr val="tx1"/>
                          </a:solidFill>
                          <a:ea typeface="华文中宋" panose="02010600040101010101" pitchFamily="2" charset="-122"/>
                          <a:sym typeface="+mn-ea"/>
                        </a:rPr>
                        <a:t>年</a:t>
                      </a:r>
                      <a:r>
                        <a:rPr lang="en-US" altLang="zh-CN" sz="2000" b="1">
                          <a:solidFill>
                            <a:schemeClr val="tx1"/>
                          </a:solidFill>
                          <a:ea typeface="华文中宋" panose="02010600040101010101" pitchFamily="2" charset="-122"/>
                          <a:sym typeface="+mn-ea"/>
                        </a:rPr>
                        <a:t>1</a:t>
                      </a:r>
                      <a:r>
                        <a:rPr lang="zh-CN" altLang="en-US" sz="2000" b="1">
                          <a:solidFill>
                            <a:schemeClr val="tx1"/>
                          </a:solidFill>
                          <a:ea typeface="华文中宋" panose="02010600040101010101" pitchFamily="2" charset="-122"/>
                          <a:sym typeface="+mn-ea"/>
                        </a:rPr>
                        <a:t>月</a:t>
                      </a:r>
                      <a:r>
                        <a:rPr lang="en-US" altLang="zh-CN" sz="2000" b="1">
                          <a:solidFill>
                            <a:schemeClr val="tx1"/>
                          </a:solidFill>
                          <a:ea typeface="华文中宋" panose="02010600040101010101" pitchFamily="2" charset="-122"/>
                          <a:sym typeface="+mn-ea"/>
                        </a:rPr>
                        <a:t>1</a:t>
                      </a:r>
                      <a:r>
                        <a:rPr lang="zh-CN" altLang="en-US" sz="2000" b="1">
                          <a:solidFill>
                            <a:schemeClr val="tx1"/>
                          </a:solidFill>
                          <a:ea typeface="华文中宋" panose="02010600040101010101" pitchFamily="2" charset="-122"/>
                          <a:sym typeface="+mn-ea"/>
                        </a:rPr>
                        <a:t>日起享受政策</a:t>
                      </a:r>
                      <a:endParaRPr lang="zh-CN" altLang="en-US" sz="2000" b="1">
                        <a:solidFill>
                          <a:schemeClr val="tx1"/>
                        </a:solidFill>
                        <a:ea typeface="华文中宋" panose="02010600040101010101" pitchFamily="2" charset="-122"/>
                      </a:endParaRPr>
                    </a:p>
                  </a:txBody>
                  <a:tcPr/>
                </a:tc>
              </a:tr>
              <a:tr h="716280">
                <a:tc vMerge="1">
                  <a:tcPr/>
                </a:tc>
                <a:tc gridSpan="2">
                  <a:txBody>
                    <a:bodyPr/>
                    <a:p>
                      <a:pPr algn="l">
                        <a:buClrTx/>
                        <a:buSzTx/>
                        <a:buFontTx/>
                        <a:buNone/>
                      </a:pPr>
                      <a:r>
                        <a:rPr lang="zh-CN" altLang="en-US" sz="2000" b="1">
                          <a:solidFill>
                            <a:schemeClr val="tx1"/>
                          </a:solidFill>
                          <a:ea typeface="华文中宋" panose="02010600040101010101" pitchFamily="2" charset="-122"/>
                          <a:sym typeface="+mn-ea"/>
                        </a:rPr>
                        <a:t>已列入</a:t>
                      </a:r>
                      <a:r>
                        <a:rPr lang="en-US" altLang="zh-CN" sz="2000" b="1">
                          <a:solidFill>
                            <a:schemeClr val="tx1"/>
                          </a:solidFill>
                          <a:ea typeface="华文中宋" panose="02010600040101010101" pitchFamily="2" charset="-122"/>
                          <a:sym typeface="+mn-ea"/>
                        </a:rPr>
                        <a:t>2024</a:t>
                      </a:r>
                      <a:r>
                        <a:rPr lang="zh-CN" altLang="en-US" sz="2000" b="1">
                          <a:solidFill>
                            <a:schemeClr val="tx1"/>
                          </a:solidFill>
                          <a:ea typeface="华文中宋" panose="02010600040101010101" pitchFamily="2" charset="-122"/>
                          <a:sym typeface="+mn-ea"/>
                        </a:rPr>
                        <a:t>年清单但未列入</a:t>
                      </a:r>
                      <a:r>
                        <a:rPr lang="en-US" altLang="zh-CN" sz="2000" b="1">
                          <a:solidFill>
                            <a:schemeClr val="tx1"/>
                          </a:solidFill>
                          <a:ea typeface="华文中宋" panose="02010600040101010101" pitchFamily="2" charset="-122"/>
                          <a:sym typeface="+mn-ea"/>
                        </a:rPr>
                        <a:t>2025</a:t>
                      </a:r>
                      <a:r>
                        <a:rPr lang="zh-CN" altLang="en-US" sz="2000" b="1">
                          <a:solidFill>
                            <a:schemeClr val="tx1"/>
                          </a:solidFill>
                          <a:ea typeface="华文中宋" panose="02010600040101010101" pitchFamily="2" charset="-122"/>
                          <a:sym typeface="+mn-ea"/>
                        </a:rPr>
                        <a:t>年清单的企业</a:t>
                      </a:r>
                      <a:endParaRPr lang="zh-CN" altLang="en-US" sz="2000" b="1">
                        <a:solidFill>
                          <a:schemeClr val="tx1"/>
                        </a:solidFill>
                        <a:ea typeface="华文中宋" panose="02010600040101010101" pitchFamily="2" charset="-122"/>
                      </a:endParaRPr>
                    </a:p>
                  </a:txBody>
                  <a:tcPr/>
                </a:tc>
                <a:tc hMerge="1">
                  <a:tcPr/>
                </a:tc>
                <a:tc>
                  <a:txBody>
                    <a:bodyPr/>
                    <a:p>
                      <a:pPr algn="l">
                        <a:buClrTx/>
                        <a:buSzTx/>
                        <a:buFontTx/>
                        <a:buNone/>
                      </a:pPr>
                      <a:r>
                        <a:rPr lang="en-US" altLang="zh-CN" sz="2000" b="1">
                          <a:solidFill>
                            <a:schemeClr val="tx1"/>
                          </a:solidFill>
                          <a:ea typeface="华文中宋" panose="02010600040101010101" pitchFamily="2" charset="-122"/>
                          <a:sym typeface="+mn-ea"/>
                        </a:rPr>
                        <a:t>2025</a:t>
                      </a:r>
                      <a:r>
                        <a:rPr lang="zh-CN" altLang="en-US" sz="2000" b="1">
                          <a:solidFill>
                            <a:schemeClr val="tx1"/>
                          </a:solidFill>
                          <a:ea typeface="华文中宋" panose="02010600040101010101" pitchFamily="2" charset="-122"/>
                          <a:sym typeface="+mn-ea"/>
                        </a:rPr>
                        <a:t>年</a:t>
                      </a:r>
                      <a:r>
                        <a:rPr lang="en-US" altLang="zh-CN" sz="2000" b="1">
                          <a:solidFill>
                            <a:srgbClr val="FF0000"/>
                          </a:solidFill>
                          <a:ea typeface="华文中宋" panose="02010600040101010101" pitchFamily="2" charset="-122"/>
                          <a:sym typeface="+mn-ea"/>
                        </a:rPr>
                        <a:t>11</a:t>
                      </a:r>
                      <a:r>
                        <a:rPr lang="zh-CN" altLang="en-US" sz="2000" b="1">
                          <a:solidFill>
                            <a:srgbClr val="FF0000"/>
                          </a:solidFill>
                          <a:ea typeface="华文中宋" panose="02010600040101010101" pitchFamily="2" charset="-122"/>
                          <a:sym typeface="+mn-ea"/>
                        </a:rPr>
                        <a:t>月</a:t>
                      </a:r>
                      <a:r>
                        <a:rPr lang="en-US" altLang="zh-CN" sz="2000" b="1">
                          <a:solidFill>
                            <a:srgbClr val="FF0000"/>
                          </a:solidFill>
                          <a:ea typeface="华文中宋" panose="02010600040101010101" pitchFamily="2" charset="-122"/>
                          <a:sym typeface="+mn-ea"/>
                        </a:rPr>
                        <a:t>30</a:t>
                      </a:r>
                      <a:r>
                        <a:rPr lang="zh-CN" altLang="en-US" sz="2000" b="1">
                          <a:solidFill>
                            <a:srgbClr val="FF0000"/>
                          </a:solidFill>
                          <a:ea typeface="华文中宋" panose="02010600040101010101" pitchFamily="2" charset="-122"/>
                          <a:sym typeface="+mn-ea"/>
                        </a:rPr>
                        <a:t>日停止</a:t>
                      </a:r>
                      <a:r>
                        <a:rPr lang="zh-CN" altLang="en-US" sz="2000" b="1">
                          <a:solidFill>
                            <a:schemeClr val="tx1"/>
                          </a:solidFill>
                          <a:ea typeface="华文中宋" panose="02010600040101010101" pitchFamily="2" charset="-122"/>
                          <a:sym typeface="+mn-ea"/>
                        </a:rPr>
                        <a:t>享受政策</a:t>
                      </a:r>
                      <a:endParaRPr lang="zh-CN" altLang="en-US" sz="2000" b="1">
                        <a:solidFill>
                          <a:schemeClr val="tx1"/>
                        </a:solidFill>
                        <a:ea typeface="华文中宋" panose="02010600040101010101" pitchFamily="2" charset="-122"/>
                      </a:endParaRPr>
                    </a:p>
                  </a:txBody>
                  <a:tcPr/>
                </a:tc>
              </a:tr>
            </a:tbl>
          </a:graphicData>
        </a:graphic>
      </p:graphicFrame>
      <p:pic>
        <p:nvPicPr>
          <p:cNvPr id="5" name="图片 4"/>
          <p:cNvPicPr>
            <a:picLocks noChangeAspect="1"/>
          </p:cNvPicPr>
          <p:nvPr/>
        </p:nvPicPr>
        <p:blipFill>
          <a:blip r:embed="rId2"/>
          <a:stretch>
            <a:fillRect/>
          </a:stretch>
        </p:blipFill>
        <p:spPr>
          <a:xfrm>
            <a:off x="3456305" y="3230245"/>
            <a:ext cx="5279390" cy="3968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t>3.</a:t>
            </a:r>
            <a:r>
              <a:rPr lang="zh-CN" altLang="en-US"/>
              <a:t>先进制造企业进项税额加计扣除</a:t>
            </a:r>
            <a:r>
              <a:rPr lang="en-US" altLang="zh-CN"/>
              <a:t>2025</a:t>
            </a:r>
            <a:r>
              <a:rPr lang="zh-CN" altLang="en-US"/>
              <a:t>年特殊规定</a:t>
            </a:r>
            <a:endParaRPr lang="zh-CN" altLang="en-US"/>
          </a:p>
          <a:p>
            <a:r>
              <a:rPr lang="zh-CN" altLang="en-US"/>
              <a:t>（</a:t>
            </a:r>
            <a:r>
              <a:rPr lang="en-US" altLang="zh-CN"/>
              <a:t>1</a:t>
            </a:r>
            <a:r>
              <a:rPr lang="zh-CN" altLang="en-US"/>
              <a:t>）总分支机构间、同一控制下的企业间发生应税交易，取得的进项税额</a:t>
            </a:r>
            <a:r>
              <a:rPr lang="zh-CN" altLang="en-US">
                <a:solidFill>
                  <a:srgbClr val="FF0000"/>
                </a:solidFill>
              </a:rPr>
              <a:t>不得</a:t>
            </a:r>
            <a:r>
              <a:rPr lang="zh-CN" altLang="en-US"/>
              <a:t>计提加计抵减额</a:t>
            </a:r>
            <a:r>
              <a:rPr lang="en-US" altLang="zh-CN"/>
              <a:t> </a:t>
            </a:r>
            <a:endParaRPr lang="en-US" altLang="zh-CN"/>
          </a:p>
          <a:p>
            <a:r>
              <a:rPr lang="zh-CN" altLang="en-US"/>
              <a:t>（</a:t>
            </a:r>
            <a:r>
              <a:rPr lang="en-US" altLang="zh-CN"/>
              <a:t>2</a:t>
            </a:r>
            <a:r>
              <a:rPr lang="zh-CN" altLang="en-US"/>
              <a:t>）享受政策的企业将原材料、半成品销售给另一企业加工为半成品或者产成品后进行</a:t>
            </a:r>
            <a:r>
              <a:rPr lang="zh-CN" altLang="en-US">
                <a:solidFill>
                  <a:srgbClr val="FF0000"/>
                </a:solidFill>
              </a:rPr>
              <a:t>回购</a:t>
            </a:r>
            <a:r>
              <a:rPr lang="zh-CN" altLang="en-US"/>
              <a:t>的，应当仅就半成品或者产成品加工费部分的进项税额计提加计抵减额</a:t>
            </a:r>
            <a:r>
              <a:rPr lang="en-US" altLang="zh-CN"/>
              <a:t> </a:t>
            </a:r>
            <a:endParaRPr lang="en-US" altLang="zh-CN"/>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fontScale="90000" lnSpcReduction="20000"/>
          </a:bodyPr>
          <a:p>
            <a:pPr fontAlgn="auto">
              <a:lnSpc>
                <a:spcPct val="100000"/>
              </a:lnSpc>
              <a:spcBef>
                <a:spcPts val="900"/>
              </a:spcBef>
            </a:pPr>
            <a:r>
              <a:rPr lang="en-US" altLang="zh-CN">
                <a:sym typeface="+mn-ea"/>
              </a:rPr>
              <a:t>4.</a:t>
            </a:r>
            <a:r>
              <a:rPr lang="zh-CN" altLang="en-US">
                <a:sym typeface="+mn-ea"/>
              </a:rPr>
              <a:t>有效期内变动</a:t>
            </a:r>
            <a:endParaRPr lang="zh-CN" altLang="en-US"/>
          </a:p>
          <a:p>
            <a:pPr fontAlgn="auto">
              <a:lnSpc>
                <a:spcPct val="100000"/>
              </a:lnSpc>
              <a:spcBef>
                <a:spcPts val="900"/>
              </a:spcBef>
            </a:pPr>
            <a:r>
              <a:rPr lang="zh-CN" altLang="en-US">
                <a:sym typeface="+mn-ea"/>
              </a:rPr>
              <a:t>（</a:t>
            </a:r>
            <a:r>
              <a:rPr lang="en-US" altLang="zh-CN">
                <a:sym typeface="+mn-ea"/>
              </a:rPr>
              <a:t>1</a:t>
            </a:r>
            <a:r>
              <a:rPr lang="zh-CN" altLang="en-US">
                <a:sym typeface="+mn-ea"/>
              </a:rPr>
              <a:t>）集成电路企业和</a:t>
            </a:r>
            <a:r>
              <a:rPr lang="zh-CN" altLang="en-US">
                <a:sym typeface="+mn-ea"/>
              </a:rPr>
              <a:t>工业母机企业</a:t>
            </a:r>
            <a:r>
              <a:rPr lang="en-US" altLang="zh-CN">
                <a:sym typeface="+mn-ea"/>
              </a:rPr>
              <a:t> </a:t>
            </a:r>
            <a:endParaRPr lang="zh-CN" altLang="en-US"/>
          </a:p>
          <a:p>
            <a:pPr fontAlgn="auto">
              <a:lnSpc>
                <a:spcPct val="100000"/>
              </a:lnSpc>
              <a:spcBef>
                <a:spcPts val="900"/>
              </a:spcBef>
            </a:pPr>
            <a:r>
              <a:rPr lang="zh-CN" altLang="en-US">
                <a:latin typeface="Calibri" panose="020F0502020204030204" charset="0"/>
                <a:sym typeface="+mn-ea"/>
              </a:rPr>
              <a:t>①</a:t>
            </a:r>
            <a:r>
              <a:rPr lang="zh-CN" altLang="en-US">
                <a:sym typeface="+mn-ea"/>
              </a:rPr>
              <a:t>清单有效期内，如企业发生更名、分立、合并、重组以及主营业务重大变化等情况，应于完成变更登记之日起</a:t>
            </a:r>
            <a:r>
              <a:rPr lang="en-US" altLang="zh-CN">
                <a:sym typeface="+mn-ea"/>
              </a:rPr>
              <a:t>45</a:t>
            </a:r>
            <a:r>
              <a:rPr lang="zh-CN" altLang="en-US">
                <a:sym typeface="+mn-ea"/>
              </a:rPr>
              <a:t>日内</a:t>
            </a:r>
            <a:r>
              <a:rPr lang="zh-CN" altLang="en-US">
                <a:solidFill>
                  <a:srgbClr val="FF0000"/>
                </a:solidFill>
                <a:sym typeface="+mn-ea"/>
              </a:rPr>
              <a:t>向省级</a:t>
            </a:r>
            <a:r>
              <a:rPr lang="zh-CN" altLang="en-US">
                <a:sym typeface="+mn-ea"/>
              </a:rPr>
              <a:t>工业和信息化主管部门</a:t>
            </a:r>
            <a:r>
              <a:rPr lang="zh-CN" altLang="en-US">
                <a:solidFill>
                  <a:srgbClr val="FF0000"/>
                </a:solidFill>
                <a:sym typeface="+mn-ea"/>
              </a:rPr>
              <a:t>报告</a:t>
            </a:r>
            <a:endParaRPr lang="zh-CN" altLang="en-US"/>
          </a:p>
          <a:p>
            <a:pPr fontAlgn="auto">
              <a:lnSpc>
                <a:spcPct val="100000"/>
              </a:lnSpc>
              <a:spcBef>
                <a:spcPts val="900"/>
              </a:spcBef>
            </a:pPr>
            <a:r>
              <a:rPr lang="zh-CN" altLang="en-US">
                <a:latin typeface="Calibri" panose="020F0502020204030204" charset="0"/>
                <a:sym typeface="+mn-ea"/>
              </a:rPr>
              <a:t>②</a:t>
            </a:r>
            <a:r>
              <a:rPr lang="zh-CN" altLang="en-US">
                <a:sym typeface="+mn-ea"/>
              </a:rPr>
              <a:t>省级工业和信息化主管部门于企业完成变更登记之日起</a:t>
            </a:r>
            <a:r>
              <a:rPr lang="en-US" altLang="zh-CN">
                <a:sym typeface="+mn-ea"/>
              </a:rPr>
              <a:t>60</a:t>
            </a:r>
            <a:r>
              <a:rPr lang="zh-CN" altLang="en-US">
                <a:sym typeface="+mn-ea"/>
              </a:rPr>
              <a:t>日内，将核实后的企业重大变化情况表和相关材料报送工业和信息化部，工业和信息化部、（国家发展改革委）会同相关部门确定发生变更情形后</a:t>
            </a:r>
            <a:r>
              <a:rPr lang="zh-CN" altLang="en-US">
                <a:solidFill>
                  <a:srgbClr val="FF0000"/>
                </a:solidFill>
                <a:sym typeface="+mn-ea"/>
              </a:rPr>
              <a:t>是否继续</a:t>
            </a:r>
            <a:r>
              <a:rPr lang="zh-CN" altLang="en-US">
                <a:sym typeface="+mn-ea"/>
              </a:rPr>
              <a:t>符合享受优惠政策的企业条件</a:t>
            </a:r>
            <a:endParaRPr lang="zh-CN" altLang="en-US"/>
          </a:p>
          <a:p>
            <a:pPr fontAlgn="auto">
              <a:lnSpc>
                <a:spcPct val="100000"/>
              </a:lnSpc>
              <a:spcBef>
                <a:spcPts val="900"/>
              </a:spcBef>
            </a:pPr>
            <a:r>
              <a:rPr lang="zh-CN" altLang="en-US">
                <a:latin typeface="Calibri" panose="020F0502020204030204" charset="0"/>
                <a:sym typeface="+mn-ea"/>
              </a:rPr>
              <a:t>③</a:t>
            </a:r>
            <a:r>
              <a:rPr lang="zh-CN" altLang="en-US">
                <a:sym typeface="+mn-ea"/>
              </a:rPr>
              <a:t>企业</a:t>
            </a:r>
            <a:r>
              <a:rPr lang="zh-CN" altLang="en-US">
                <a:solidFill>
                  <a:srgbClr val="FF0000"/>
                </a:solidFill>
                <a:sym typeface="+mn-ea"/>
              </a:rPr>
              <a:t>超过本条前述时间</a:t>
            </a:r>
            <a:r>
              <a:rPr lang="zh-CN" altLang="en-US">
                <a:sym typeface="+mn-ea"/>
              </a:rPr>
              <a:t>报送变更情况说明的，地方工业和信息化部门不予受理，该企业自变更登记之日起停止享受</a:t>
            </a:r>
            <a:r>
              <a:rPr lang="en-US" altLang="zh-CN">
                <a:sym typeface="+mn-ea"/>
              </a:rPr>
              <a:t>2025</a:t>
            </a:r>
            <a:r>
              <a:rPr lang="zh-CN" altLang="en-US">
                <a:sym typeface="+mn-ea"/>
              </a:rPr>
              <a:t>年度相关政策</a:t>
            </a:r>
            <a:r>
              <a:rPr lang="en-US" altLang="zh-CN">
                <a:sym typeface="+mn-ea"/>
              </a:rPr>
              <a:t> </a:t>
            </a:r>
            <a:endParaRPr lang="en-US" altLang="zh-CN"/>
          </a:p>
          <a:p>
            <a:pPr fontAlgn="auto">
              <a:lnSpc>
                <a:spcPct val="100000"/>
              </a:lnSpc>
              <a:spcBef>
                <a:spcPts val="900"/>
              </a:spcBef>
            </a:pPr>
            <a:r>
              <a:rPr lang="zh-CN" altLang="en-US">
                <a:sym typeface="+mn-ea"/>
              </a:rPr>
              <a:t>（</a:t>
            </a:r>
            <a:r>
              <a:rPr lang="en-US" altLang="zh-CN">
                <a:sym typeface="+mn-ea"/>
              </a:rPr>
              <a:t>2</a:t>
            </a:r>
            <a:r>
              <a:rPr lang="zh-CN" altLang="en-US">
                <a:sym typeface="+mn-ea"/>
              </a:rPr>
              <a:t>）先进制造业企业</a:t>
            </a:r>
            <a:endParaRPr lang="zh-CN" altLang="en-US"/>
          </a:p>
          <a:p>
            <a:pPr fontAlgn="auto">
              <a:lnSpc>
                <a:spcPct val="100000"/>
              </a:lnSpc>
              <a:spcBef>
                <a:spcPts val="900"/>
              </a:spcBef>
            </a:pPr>
            <a:r>
              <a:rPr lang="zh-CN" altLang="en-US">
                <a:latin typeface="Calibri" panose="020F0502020204030204" charset="0"/>
                <a:sym typeface="+mn-ea"/>
              </a:rPr>
              <a:t>①</a:t>
            </a:r>
            <a:r>
              <a:rPr lang="zh-CN" altLang="en-US">
                <a:sym typeface="+mn-ea"/>
              </a:rPr>
              <a:t>企业发生更名、整体迁移或与认定条件有关重大变化的，应根据国科发火〔</a:t>
            </a:r>
            <a:r>
              <a:rPr lang="en-US" altLang="zh-CN">
                <a:sym typeface="+mn-ea"/>
              </a:rPr>
              <a:t>2016</a:t>
            </a:r>
            <a:r>
              <a:rPr lang="zh-CN" altLang="en-US">
                <a:sym typeface="+mn-ea"/>
              </a:rPr>
              <a:t>〕</a:t>
            </a:r>
            <a:r>
              <a:rPr lang="en-US" altLang="zh-CN">
                <a:sym typeface="+mn-ea"/>
              </a:rPr>
              <a:t>32</a:t>
            </a:r>
            <a:r>
              <a:rPr lang="zh-CN" altLang="en-US">
                <a:sym typeface="+mn-ea"/>
              </a:rPr>
              <a:t>号文件相关要求向所在地区高新技术企业认定管理机构报告相关情况并办理手续，并在高新技术企业认定管理工作网完成相关信息变更后</a:t>
            </a:r>
            <a:r>
              <a:rPr lang="zh-CN" altLang="en-US">
                <a:solidFill>
                  <a:srgbClr val="FF0000"/>
                </a:solidFill>
                <a:sym typeface="+mn-ea"/>
              </a:rPr>
              <a:t>再申请</a:t>
            </a:r>
            <a:r>
              <a:rPr lang="zh-CN" altLang="en-US">
                <a:sym typeface="+mn-ea"/>
              </a:rPr>
              <a:t>享受政策，同时向省（级）工业和信息化主管部门说明情况并提供相关证明材料，</a:t>
            </a:r>
            <a:endParaRPr lang="zh-CN" altLang="en-US"/>
          </a:p>
          <a:p>
            <a:pPr fontAlgn="auto">
              <a:lnSpc>
                <a:spcPct val="100000"/>
              </a:lnSpc>
              <a:spcBef>
                <a:spcPts val="900"/>
              </a:spcBef>
            </a:pPr>
            <a:r>
              <a:rPr lang="zh-CN" altLang="en-US">
                <a:latin typeface="Calibri" panose="020F0502020204030204" charset="0"/>
                <a:sym typeface="+mn-ea"/>
              </a:rPr>
              <a:t>②</a:t>
            </a:r>
            <a:r>
              <a:rPr lang="zh-CN" altLang="en-US">
                <a:sym typeface="+mn-ea"/>
              </a:rPr>
              <a:t>由省（级）工业和信息化主管部门会同同级科技、财政、税务部门确定企业发生变更情形后是否符合继续享受政策的条件</a:t>
            </a:r>
            <a:endParaRPr lang="zh-CN" altLang="en-US"/>
          </a:p>
          <a:p>
            <a:pPr fontAlgn="auto">
              <a:lnSpc>
                <a:spcPct val="100000"/>
              </a:lnSpc>
              <a:spcBef>
                <a:spcPts val="900"/>
              </a:spcBef>
            </a:pPr>
            <a:r>
              <a:rPr lang="zh-CN" altLang="en-US">
                <a:latin typeface="Calibri" panose="020F0502020204030204" charset="0"/>
                <a:sym typeface="+mn-ea"/>
              </a:rPr>
              <a:t>③</a:t>
            </a:r>
            <a:r>
              <a:rPr lang="zh-CN" altLang="en-US">
                <a:sym typeface="+mn-ea"/>
              </a:rPr>
              <a:t>完成整体迁移的企业，在迁入地</a:t>
            </a:r>
            <a:r>
              <a:rPr lang="zh-CN" altLang="en-US">
                <a:solidFill>
                  <a:srgbClr val="FF0000"/>
                </a:solidFill>
                <a:sym typeface="+mn-ea"/>
              </a:rPr>
              <a:t>重新申报</a:t>
            </a:r>
            <a:r>
              <a:rPr lang="zh-CN" altLang="en-US">
                <a:sym typeface="+mn-ea"/>
              </a:rPr>
              <a:t>享受政策</a:t>
            </a:r>
            <a:r>
              <a:rPr lang="en-US" altLang="zh-CN">
                <a:sym typeface="+mn-ea"/>
              </a:rPr>
              <a:t> </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Autofit/>
          </a:bodyPr>
          <a:p>
            <a:pPr fontAlgn="auto">
              <a:lnSpc>
                <a:spcPct val="100000"/>
              </a:lnSpc>
            </a:pPr>
            <a:r>
              <a:rPr lang="en-US" altLang="zh-CN" sz="1900">
                <a:sym typeface="+mn-ea"/>
              </a:rPr>
              <a:t>5.</a:t>
            </a:r>
            <a:r>
              <a:rPr lang="zh-CN" altLang="en-US" sz="1900">
                <a:sym typeface="+mn-ea"/>
              </a:rPr>
              <a:t>享受与监管</a:t>
            </a:r>
            <a:endParaRPr lang="zh-CN" altLang="en-US" sz="1900"/>
          </a:p>
          <a:p>
            <a:pPr fontAlgn="auto">
              <a:lnSpc>
                <a:spcPct val="100000"/>
              </a:lnSpc>
            </a:pPr>
            <a:r>
              <a:rPr lang="zh-CN" altLang="en-US" sz="1900">
                <a:sym typeface="+mn-ea"/>
              </a:rPr>
              <a:t>（</a:t>
            </a:r>
            <a:r>
              <a:rPr lang="en-US" altLang="zh-CN" sz="1900">
                <a:sym typeface="+mn-ea"/>
              </a:rPr>
              <a:t>1</a:t>
            </a:r>
            <a:r>
              <a:rPr lang="zh-CN" altLang="en-US" sz="1900">
                <a:sym typeface="+mn-ea"/>
              </a:rPr>
              <a:t>）集成电路企业和</a:t>
            </a:r>
            <a:r>
              <a:rPr lang="zh-CN" altLang="en-US" sz="1900">
                <a:sym typeface="+mn-ea"/>
              </a:rPr>
              <a:t>工业母机企业</a:t>
            </a:r>
            <a:r>
              <a:rPr lang="en-US" altLang="zh-CN" sz="1900">
                <a:sym typeface="+mn-ea"/>
              </a:rPr>
              <a:t> </a:t>
            </a:r>
            <a:endParaRPr lang="zh-CN" altLang="en-US" sz="1900"/>
          </a:p>
          <a:p>
            <a:pPr fontAlgn="auto">
              <a:lnSpc>
                <a:spcPct val="100000"/>
              </a:lnSpc>
            </a:pPr>
            <a:r>
              <a:rPr lang="zh-CN" altLang="en-US" sz="1900">
                <a:latin typeface="Calibri" panose="020F0502020204030204" charset="0"/>
                <a:sym typeface="+mn-ea"/>
              </a:rPr>
              <a:t>①</a:t>
            </a:r>
            <a:r>
              <a:rPr lang="zh-CN" altLang="en-US" sz="1900">
                <a:sym typeface="+mn-ea"/>
              </a:rPr>
              <a:t>企业对所提供材料和数据的真实性负责。申报企业应签署承诺书，承诺申报如出现失信行为，接受有关部门按照法律、法规和国家有关规定处理</a:t>
            </a:r>
            <a:endParaRPr lang="zh-CN" altLang="en-US" sz="1900"/>
          </a:p>
          <a:p>
            <a:pPr fontAlgn="auto">
              <a:lnSpc>
                <a:spcPct val="100000"/>
              </a:lnSpc>
            </a:pPr>
            <a:r>
              <a:rPr lang="zh-CN" altLang="en-US" sz="1900">
                <a:latin typeface="Calibri" panose="020F0502020204030204" charset="0"/>
                <a:sym typeface="+mn-ea"/>
              </a:rPr>
              <a:t>②</a:t>
            </a:r>
            <a:r>
              <a:rPr lang="zh-CN" altLang="en-US" sz="1900">
                <a:sym typeface="+mn-ea"/>
              </a:rPr>
              <a:t>省（级）工信部门（和发改部门）会同财政、税务部门对清单内企业加强日常监管。在监管过程中，如发现企业存在以虚假信息获得减免税资格，应及时联合核查，并联合报送工业和信息化部进行复核。工业和信息化部会同相关部门复核后对确不符合条件的企业，函告财政部、税务总局按相关规定处理</a:t>
            </a:r>
            <a:r>
              <a:rPr lang="en-US" altLang="zh-CN" sz="1900">
                <a:sym typeface="+mn-ea"/>
              </a:rPr>
              <a:t> </a:t>
            </a:r>
            <a:endParaRPr lang="zh-CN" altLang="en-US" sz="1900"/>
          </a:p>
          <a:p>
            <a:pPr fontAlgn="auto">
              <a:lnSpc>
                <a:spcPct val="100000"/>
              </a:lnSpc>
            </a:pPr>
            <a:r>
              <a:rPr lang="zh-CN" altLang="en-US" sz="1900">
                <a:sym typeface="+mn-ea"/>
              </a:rPr>
              <a:t>（</a:t>
            </a:r>
            <a:r>
              <a:rPr lang="en-US" altLang="zh-CN" sz="1900">
                <a:sym typeface="+mn-ea"/>
              </a:rPr>
              <a:t>2</a:t>
            </a:r>
            <a:r>
              <a:rPr lang="zh-CN" altLang="en-US" sz="1900">
                <a:sym typeface="+mn-ea"/>
              </a:rPr>
              <a:t>）先进制造业企业</a:t>
            </a:r>
            <a:endParaRPr lang="zh-CN" altLang="en-US" sz="1900"/>
          </a:p>
          <a:p>
            <a:pPr fontAlgn="auto">
              <a:lnSpc>
                <a:spcPct val="100000"/>
              </a:lnSpc>
            </a:pPr>
            <a:r>
              <a:rPr lang="zh-CN" altLang="en-US" sz="1900">
                <a:latin typeface="Calibri" panose="020F0502020204030204" charset="0"/>
                <a:sym typeface="+mn-ea"/>
              </a:rPr>
              <a:t>①</a:t>
            </a:r>
            <a:r>
              <a:rPr lang="zh-CN" altLang="en-US" sz="1900">
                <a:sym typeface="+mn-ea"/>
              </a:rPr>
              <a:t>申报企业按照</a:t>
            </a:r>
            <a:r>
              <a:rPr lang="en-US" altLang="zh-CN" sz="1900">
                <a:sym typeface="+mn-ea"/>
              </a:rPr>
              <a:t>“</a:t>
            </a:r>
            <a:r>
              <a:rPr lang="zh-CN" altLang="en-US" sz="1900">
                <a:sym typeface="+mn-ea"/>
              </a:rPr>
              <a:t>自愿申报、真实发生、相关材料留存备查</a:t>
            </a:r>
            <a:r>
              <a:rPr lang="en-US" altLang="zh-CN" sz="1900">
                <a:sym typeface="+mn-ea"/>
              </a:rPr>
              <a:t>”</a:t>
            </a:r>
            <a:r>
              <a:rPr lang="zh-CN" altLang="en-US" sz="1900">
                <a:sym typeface="+mn-ea"/>
              </a:rPr>
              <a:t>原则，对所提供材料和数据的真实性负责，承诺如出现失信行为，接受有关部门按照法律、法规和国家有关规定处理</a:t>
            </a:r>
            <a:endParaRPr lang="zh-CN" altLang="en-US" sz="1900"/>
          </a:p>
          <a:p>
            <a:pPr fontAlgn="auto">
              <a:lnSpc>
                <a:spcPct val="100000"/>
              </a:lnSpc>
            </a:pPr>
            <a:r>
              <a:rPr lang="zh-CN" altLang="en-US" sz="1900">
                <a:latin typeface="Calibri" panose="020F0502020204030204" charset="0"/>
                <a:sym typeface="+mn-ea"/>
              </a:rPr>
              <a:t>②</a:t>
            </a:r>
            <a:r>
              <a:rPr lang="zh-CN" altLang="en-US" sz="1900">
                <a:sym typeface="+mn-ea"/>
              </a:rPr>
              <a:t>省（级）工业和信息化主管部门会同同级科技、财政、税务部门按职责分工对名单内企业加强日常监管</a:t>
            </a:r>
            <a:endParaRPr lang="zh-CN" altLang="en-US" sz="1900"/>
          </a:p>
          <a:p>
            <a:pPr fontAlgn="auto">
              <a:lnSpc>
                <a:spcPct val="100000"/>
              </a:lnSpc>
            </a:pPr>
            <a:r>
              <a:rPr lang="zh-CN" altLang="en-US" sz="1900">
                <a:sym typeface="+mn-ea"/>
              </a:rPr>
              <a:t>在监管过程中，如发现企业存在以虚假信息获得减免税资格，税务部门应追缴已享受的减免税款，并按照税收征收管理法的有关规定处理</a:t>
            </a:r>
            <a:endParaRPr lang="zh-CN" altLang="en-US" sz="1900"/>
          </a:p>
          <a:p>
            <a:pPr fontAlgn="auto">
              <a:lnSpc>
                <a:spcPct val="100000"/>
              </a:lnSpc>
            </a:pPr>
            <a:r>
              <a:rPr lang="zh-CN" altLang="en-US" sz="1900">
                <a:sym typeface="+mn-ea"/>
              </a:rPr>
              <a:t>对因被取消高新技术企业资格等原因不再符合享受政策条件的企业，省（级）工业和信息化主管部门形成不再享受政策企业名单并推送同级税务部门，名单内企业自不符合政策条件之月起不再享受政策</a:t>
            </a:r>
            <a:endParaRPr lang="zh-CN" altLang="en-US" sz="190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sym typeface="+mn-ea"/>
              </a:rPr>
              <a:t>六</a:t>
            </a:r>
            <a:r>
              <a:rPr lang="en-US" altLang="zh-CN">
                <a:solidFill>
                  <a:srgbClr val="FF0000"/>
                </a:solidFill>
                <a:sym typeface="+mn-ea"/>
              </a:rPr>
              <a:t>.</a:t>
            </a:r>
            <a:r>
              <a:rPr lang="zh-CN" altLang="en-US">
                <a:solidFill>
                  <a:srgbClr val="FF0000"/>
                </a:solidFill>
                <a:sym typeface="+mn-ea"/>
              </a:rPr>
              <a:t>增值税期末留抵退税</a:t>
            </a:r>
            <a:endParaRPr lang="zh-CN" altLang="en-US">
              <a:solidFill>
                <a:srgbClr val="FF0000"/>
              </a:solidFill>
              <a:sym typeface="+mn-ea"/>
            </a:endParaRPr>
          </a:p>
          <a:p>
            <a:r>
              <a:rPr lang="zh-CN" altLang="en-US">
                <a:solidFill>
                  <a:srgbClr val="0070C0"/>
                </a:solidFill>
                <a:sym typeface="+mn-ea"/>
              </a:rPr>
              <a:t>（一）相关政策</a:t>
            </a:r>
            <a:endParaRPr lang="zh-CN" altLang="en-US">
              <a:solidFill>
                <a:srgbClr val="0070C0"/>
              </a:solidFill>
              <a:sym typeface="+mn-ea"/>
            </a:endParaRPr>
          </a:p>
          <a:p>
            <a:r>
              <a:rPr lang="zh-CN" altLang="en-US">
                <a:sym typeface="+mn-ea"/>
              </a:rPr>
              <a:t>1.</a:t>
            </a:r>
            <a:r>
              <a:rPr lang="zh-CN" altLang="en-US">
                <a:sym typeface="+mn-ea"/>
              </a:rPr>
              <a:t>财政部、税务总局关于完善增值税期末留抵退税政策的公告（财政部、税务总局公告2025年第</a:t>
            </a:r>
            <a:r>
              <a:rPr lang="zh-CN" altLang="en-US">
                <a:sym typeface="+mn-ea"/>
              </a:rPr>
              <a:t>7号）</a:t>
            </a:r>
            <a:endParaRPr lang="zh-CN" altLang="en-US">
              <a:sym typeface="+mn-ea"/>
            </a:endParaRPr>
          </a:p>
          <a:p>
            <a:r>
              <a:rPr lang="zh-CN" altLang="en-US">
                <a:sym typeface="+mn-ea"/>
              </a:rPr>
              <a:t>2.国家税务总局关于办理增值税期末留抵退税有关征管事项的公告（国家税务总局公告2025年第20号）</a:t>
            </a:r>
            <a:endParaRPr lang="zh-CN" altLang="en-US"/>
          </a:p>
          <a:p>
            <a:r>
              <a:rPr lang="zh-CN" altLang="en-US">
                <a:solidFill>
                  <a:srgbClr val="0070C0"/>
                </a:solidFill>
              </a:rPr>
              <a:t>（二）政策规定</a:t>
            </a:r>
            <a:endParaRPr lang="zh-CN" altLang="en-US">
              <a:solidFill>
                <a:srgbClr val="0070C0"/>
              </a:solidFill>
            </a:endParaRPr>
          </a:p>
          <a:p>
            <a:r>
              <a:rPr lang="zh-CN" altLang="en-US"/>
              <a:t>1.执行时间</a:t>
            </a:r>
            <a:endParaRPr lang="zh-CN" altLang="en-US"/>
          </a:p>
          <a:p>
            <a:r>
              <a:rPr lang="zh-CN" altLang="en-US">
                <a:sym typeface="+mn-ea"/>
              </a:rPr>
              <a:t>自</a:t>
            </a:r>
            <a:r>
              <a:rPr lang="en-US" altLang="zh-CN">
                <a:sym typeface="+mn-ea"/>
              </a:rPr>
              <a:t>2025</a:t>
            </a:r>
            <a:r>
              <a:rPr lang="zh-CN" altLang="en-US">
                <a:sym typeface="+mn-ea"/>
              </a:rPr>
              <a:t>年</a:t>
            </a:r>
            <a:r>
              <a:rPr lang="en-US" altLang="zh-CN">
                <a:sym typeface="+mn-ea"/>
              </a:rPr>
              <a:t>9</a:t>
            </a:r>
            <a:r>
              <a:rPr lang="zh-CN" altLang="en-US">
                <a:sym typeface="+mn-ea"/>
              </a:rPr>
              <a:t>月</a:t>
            </a:r>
            <a:r>
              <a:rPr lang="en-US" altLang="zh-CN">
                <a:sym typeface="+mn-ea"/>
              </a:rPr>
              <a:t>1</a:t>
            </a:r>
            <a:r>
              <a:rPr lang="zh-CN" altLang="en-US">
                <a:sym typeface="+mn-ea"/>
              </a:rPr>
              <a:t>日起施行</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sym typeface="+mn-ea"/>
              </a:rPr>
              <a:t>增值税方面</a:t>
            </a:r>
            <a:endParaRPr lang="zh-CN" altLang="en-US">
              <a:solidFill>
                <a:srgbClr val="0070C0"/>
              </a:solidFill>
              <a:uFillTx/>
              <a:ea typeface="华文新魏" panose="02010800040101010101" charset="-122"/>
            </a:endParaRPr>
          </a:p>
        </p:txBody>
      </p:sp>
      <p:sp>
        <p:nvSpPr>
          <p:cNvPr id="3" name="内容占位符 2"/>
          <p:cNvSpPr>
            <a:spLocks noGrp="1"/>
          </p:cNvSpPr>
          <p:nvPr>
            <p:ph idx="1"/>
          </p:nvPr>
        </p:nvSpPr>
        <p:spPr/>
        <p:txBody>
          <a:bodyPr/>
          <a:p>
            <a:pPr algn="l">
              <a:buClrTx/>
              <a:buSzTx/>
            </a:pPr>
            <a:r>
              <a:rPr lang="zh-CN" altLang="en-US" sz="2400">
                <a:sym typeface="+mn-ea"/>
              </a:rPr>
              <a:t>2.不同留抵退税的适用对象、差异及新旧比较</a:t>
            </a:r>
            <a:endParaRPr lang="zh-CN" altLang="en-US">
              <a:sym typeface="+mn-ea"/>
            </a:endParaRPr>
          </a:p>
          <a:p>
            <a:endParaRPr lang="zh-CN" altLang="en-US" dirty="0">
              <a:solidFill>
                <a:srgbClr val="0070C0"/>
              </a:solidFill>
              <a:latin typeface="华文中宋" panose="02010600040101010101" pitchFamily="2" charset="-122"/>
              <a:sym typeface="+mn-ea"/>
            </a:endParaRPr>
          </a:p>
        </p:txBody>
      </p:sp>
      <p:graphicFrame>
        <p:nvGraphicFramePr>
          <p:cNvPr id="4" name="表格 3"/>
          <p:cNvGraphicFramePr/>
          <p:nvPr>
            <p:custDataLst>
              <p:tags r:id="rId1"/>
            </p:custDataLst>
          </p:nvPr>
        </p:nvGraphicFramePr>
        <p:xfrm>
          <a:off x="674370" y="1155700"/>
          <a:ext cx="11292840" cy="5267325"/>
        </p:xfrm>
        <a:graphic>
          <a:graphicData uri="http://schemas.openxmlformats.org/drawingml/2006/table">
            <a:tbl>
              <a:tblPr firstRow="1" bandRow="1">
                <a:tableStyleId>{5C22544A-7EE6-4342-B048-85BDC9FD1C3A}</a:tableStyleId>
              </a:tblPr>
              <a:tblGrid>
                <a:gridCol w="939800"/>
                <a:gridCol w="1972945"/>
                <a:gridCol w="2135505"/>
                <a:gridCol w="1641475"/>
                <a:gridCol w="1878965"/>
                <a:gridCol w="2724150"/>
              </a:tblGrid>
              <a:tr h="327660">
                <a:tc>
                  <a:txBody>
                    <a:bodyPr/>
                    <a:p>
                      <a:pPr algn="ctr">
                        <a:buNone/>
                      </a:pPr>
                      <a:r>
                        <a:rPr lang="zh-CN" altLang="en-US" sz="1400" b="1">
                          <a:latin typeface="华文中宋" panose="02010600040101010101" pitchFamily="2" charset="-122"/>
                          <a:ea typeface="华文中宋" panose="02010600040101010101" pitchFamily="2" charset="-122"/>
                        </a:rPr>
                        <a:t>种类</a:t>
                      </a:r>
                      <a:endParaRPr lang="zh-CN" altLang="en-US" sz="1400" b="1">
                        <a:latin typeface="华文中宋" panose="02010600040101010101" pitchFamily="2" charset="-122"/>
                        <a:ea typeface="华文中宋" panose="02010600040101010101" pitchFamily="2" charset="-122"/>
                      </a:endParaRPr>
                    </a:p>
                  </a:txBody>
                  <a:tcPr/>
                </a:tc>
                <a:tc gridSpan="2">
                  <a:txBody>
                    <a:bodyPr/>
                    <a:p>
                      <a:pPr algn="ct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全额（增量）留抵退税</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 </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endParaRPr>
                    </a:p>
                  </a:txBody>
                  <a:tcPr/>
                </a:tc>
                <a:tc hMerge="1">
                  <a:tcPr/>
                </a:tc>
                <a:tc gridSpan="2">
                  <a:txBody>
                    <a:bodyPr/>
                    <a:p>
                      <a:pPr algn="ctr">
                        <a:buNone/>
                      </a:pPr>
                      <a:r>
                        <a:rPr lang="en-US" altLang="zh-CN" sz="1400" b="1" dirty="0">
                          <a:latin typeface="华文中宋" panose="02010600040101010101" pitchFamily="2" charset="-122"/>
                          <a:ea typeface="华文中宋" panose="02010600040101010101" pitchFamily="2" charset="-122"/>
                          <a:cs typeface="华文中宋" panose="02010600040101010101" pitchFamily="2" charset="-122"/>
                          <a:sym typeface="+mn-ea"/>
                        </a:rPr>
                        <a:t>60%</a:t>
                      </a:r>
                      <a:r>
                        <a:rPr lang="zh-CN" altLang="en-US" sz="14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增量</a:t>
                      </a:r>
                      <a:r>
                        <a:rPr lang="zh-CN" altLang="en-US" sz="1400" b="1" dirty="0">
                          <a:latin typeface="华文中宋" panose="02010600040101010101" pitchFamily="2" charset="-122"/>
                          <a:ea typeface="华文中宋" panose="02010600040101010101" pitchFamily="2" charset="-122"/>
                          <a:cs typeface="华文中宋" panose="02010600040101010101" pitchFamily="2" charset="-122"/>
                          <a:sym typeface="+mn-ea"/>
                        </a:rPr>
                        <a:t>留抵退税</a:t>
                      </a:r>
                      <a:endParaRPr lang="zh-CN" altLang="en-US" sz="1400" b="1" dirty="0">
                        <a:latin typeface="华文中宋" panose="02010600040101010101" pitchFamily="2" charset="-122"/>
                        <a:ea typeface="华文中宋" panose="02010600040101010101" pitchFamily="2" charset="-122"/>
                        <a:cs typeface="华文中宋" panose="02010600040101010101" pitchFamily="2" charset="-122"/>
                        <a:sym typeface="+mn-ea"/>
                      </a:endParaRPr>
                    </a:p>
                  </a:txBody>
                  <a:tcPr/>
                </a:tc>
                <a:tc hMerge="1">
                  <a:tcPr/>
                </a:tc>
                <a:tc>
                  <a:txBody>
                    <a:bodyPr/>
                    <a:p>
                      <a:pPr algn="ctr">
                        <a:buNone/>
                      </a:pPr>
                      <a:r>
                        <a:rPr lang="zh-CN" altLang="en-US" sz="1400" b="1">
                          <a:latin typeface="华文中宋" panose="02010600040101010101" pitchFamily="2" charset="-122"/>
                          <a:ea typeface="华文中宋" panose="02010600040101010101" pitchFamily="2" charset="-122"/>
                        </a:rPr>
                        <a:t>梯次</a:t>
                      </a:r>
                      <a:r>
                        <a:rPr lang="zh-CN" altLang="en-US" sz="1400" b="1" dirty="0">
                          <a:solidFill>
                            <a:srgbClr val="FF0000"/>
                          </a:solidFill>
                          <a:latin typeface="华文中宋" panose="02010600040101010101" pitchFamily="2" charset="-122"/>
                          <a:ea typeface="华文中宋" panose="02010600040101010101" pitchFamily="2" charset="-122"/>
                          <a:sym typeface="+mn-ea"/>
                        </a:rPr>
                        <a:t>增量</a:t>
                      </a:r>
                      <a:r>
                        <a:rPr lang="zh-CN" altLang="en-US" sz="1400" b="1" dirty="0">
                          <a:latin typeface="华文中宋" panose="02010600040101010101" pitchFamily="2" charset="-122"/>
                          <a:ea typeface="华文中宋" panose="02010600040101010101" pitchFamily="2" charset="-122"/>
                          <a:sym typeface="+mn-ea"/>
                        </a:rPr>
                        <a:t>留抵退税</a:t>
                      </a:r>
                      <a:endParaRPr lang="zh-CN" altLang="en-US" sz="1400" b="1">
                        <a:latin typeface="华文中宋" panose="02010600040101010101" pitchFamily="2" charset="-122"/>
                        <a:ea typeface="华文中宋" panose="02010600040101010101" pitchFamily="2" charset="-122"/>
                      </a:endParaRPr>
                    </a:p>
                  </a:txBody>
                  <a:tcPr/>
                </a:tc>
              </a:tr>
              <a:tr h="732790">
                <a:tc>
                  <a:txBody>
                    <a:bodyPr/>
                    <a:p>
                      <a:pPr>
                        <a:buNone/>
                      </a:pPr>
                      <a:r>
                        <a:rPr lang="zh-CN" altLang="en-US" sz="1400" b="1">
                          <a:latin typeface="华文中宋" panose="02010600040101010101" pitchFamily="2" charset="-122"/>
                          <a:ea typeface="华文中宋" panose="02010600040101010101" pitchFamily="2" charset="-122"/>
                        </a:rPr>
                        <a:t>政策文号</a:t>
                      </a:r>
                      <a:endParaRPr lang="zh-CN" altLang="en-US" sz="1400" b="1">
                        <a:latin typeface="华文中宋" panose="02010600040101010101" pitchFamily="2" charset="-122"/>
                        <a:ea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财政部、税务总局公告2022年第14号、17号、19号、21号等</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rPr>
                        <a:t>财政部、税务总局公告</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年第</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7</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号、国家税务总局公告</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年第</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20</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号</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财政部、税务总局、海关总署公告2019年第39号等</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财政部、税务总局公告</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年第</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7</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号、国家税务总局公告</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年第</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号</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财政部、税务总局公告</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年第</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7</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号、国家税务总局公告</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年第</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号</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r>
              <a:tr h="946785">
                <a:tc>
                  <a:txBody>
                    <a:bodyPr/>
                    <a:p>
                      <a:pPr>
                        <a:buNone/>
                      </a:pPr>
                      <a:r>
                        <a:rPr lang="zh-CN" altLang="en-US" sz="1400" b="1">
                          <a:latin typeface="华文中宋" panose="02010600040101010101" pitchFamily="2" charset="-122"/>
                          <a:ea typeface="华文中宋" panose="02010600040101010101" pitchFamily="2" charset="-122"/>
                        </a:rPr>
                        <a:t>执行时间</a:t>
                      </a:r>
                      <a:endParaRPr lang="zh-CN" altLang="en-US" sz="1400" b="1">
                        <a:latin typeface="华文中宋" panose="02010600040101010101" pitchFamily="2" charset="-122"/>
                        <a:ea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六大行业2022年4月1日起、七大行业2022年7月1日起</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年</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8</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月</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31</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日</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endParaRPr>
                    </a:p>
                  </a:txBody>
                  <a:tcPr/>
                </a:tc>
                <a:tc>
                  <a:txBody>
                    <a:bodyPr/>
                    <a:p>
                      <a:pPr>
                        <a:buNone/>
                      </a:pPr>
                      <a:r>
                        <a:rPr lang="en-US" altLang="zh-CN" sz="1400" b="1">
                          <a:latin typeface="华文中宋" panose="02010600040101010101" pitchFamily="2" charset="-122"/>
                          <a:ea typeface="华文中宋" panose="02010600040101010101" pitchFamily="2" charset="-122"/>
                          <a:cs typeface="华文中宋" panose="02010600040101010101" pitchFamily="2" charset="-122"/>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年</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9</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月</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1</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日起</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2019年4月起</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年</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8</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月</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31</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日</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endParaRPr>
                    </a:p>
                    <a:p>
                      <a:pPr>
                        <a:buNone/>
                      </a:pP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p>
                      <a:pPr>
                        <a:buNone/>
                      </a:pP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en-US" altLang="zh-CN" sz="1400" b="1">
                          <a:latin typeface="华文中宋" panose="02010600040101010101" pitchFamily="2" charset="-122"/>
                          <a:ea typeface="华文中宋" panose="02010600040101010101" pitchFamily="2" charset="-122"/>
                          <a:cs typeface="华文中宋" panose="02010600040101010101" pitchFamily="2" charset="-122"/>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年</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9</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月</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1</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日起</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en-US" altLang="zh-CN" sz="1400" b="1">
                          <a:latin typeface="华文中宋" panose="02010600040101010101" pitchFamily="2" charset="-122"/>
                          <a:ea typeface="华文中宋" panose="02010600040101010101" pitchFamily="2" charset="-122"/>
                          <a:cs typeface="华文中宋" panose="02010600040101010101" pitchFamily="2" charset="-122"/>
                        </a:rPr>
                        <a:t>2025</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年</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9</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月</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1</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日起</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r>
              <a:tr h="485140">
                <a:tc>
                  <a:txBody>
                    <a:bodyPr/>
                    <a:p>
                      <a:pPr>
                        <a:buNone/>
                      </a:pPr>
                      <a:r>
                        <a:rPr lang="zh-CN" altLang="en-US" sz="1400" b="1">
                          <a:latin typeface="华文中宋" panose="02010600040101010101" pitchFamily="2" charset="-122"/>
                          <a:ea typeface="华文中宋" panose="02010600040101010101" pitchFamily="2" charset="-122"/>
                          <a:sym typeface="+mn-ea"/>
                        </a:rPr>
                        <a:t>适用对象</a:t>
                      </a:r>
                      <a:endParaRPr lang="zh-CN" altLang="en-US" sz="1400" b="1">
                        <a:latin typeface="华文中宋" panose="02010600040101010101" pitchFamily="2" charset="-122"/>
                        <a:ea typeface="华文中宋" panose="02010600040101010101" pitchFamily="2" charset="-122"/>
                        <a:sym typeface="+mn-ea"/>
                        <a:hlinkClick r:id="" action="ppaction://noaction"/>
                      </a:endParaRPr>
                    </a:p>
                  </a:txBody>
                  <a:tcPr/>
                </a:tc>
                <a:tc>
                  <a:txBody>
                    <a:bodyPr/>
                    <a:p>
                      <a:pPr>
                        <a:buNone/>
                      </a:pPr>
                      <a:r>
                        <a:rPr lang="zh-CN" altLang="en-US" sz="1400" b="1">
                          <a:latin typeface="华文中宋" panose="02010600040101010101" pitchFamily="2" charset="-122"/>
                          <a:ea typeface="华文中宋" panose="02010600040101010101" pitchFamily="2" charset="-122"/>
                          <a:sym typeface="+mn-ea"/>
                        </a:rPr>
                        <a:t>制造业等六大行业、批发和零售等七大行业</a:t>
                      </a:r>
                      <a:endParaRPr lang="zh-CN" altLang="en-US" sz="1400" b="1">
                        <a:latin typeface="华文中宋" panose="02010600040101010101" pitchFamily="2" charset="-122"/>
                        <a:ea typeface="华文中宋" panose="02010600040101010101" pitchFamily="2" charset="-122"/>
                        <a:sym typeface="+mn-ea"/>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rPr>
                        <a:t>制造业等4个行业</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rPr>
                        <a:t>除六、七行业外的其他行业</a:t>
                      </a:r>
                      <a:endParaRPr lang="zh-CN" altLang="en-US" sz="1400" b="1">
                        <a:latin typeface="华文中宋" panose="02010600040101010101" pitchFamily="2" charset="-122"/>
                        <a:ea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rPr>
                        <a:t>房地产开发经营业</a:t>
                      </a:r>
                      <a:endParaRPr lang="zh-CN" altLang="en-US" sz="1400" b="1">
                        <a:latin typeface="华文中宋" panose="02010600040101010101" pitchFamily="2" charset="-122"/>
                        <a:ea typeface="华文中宋" panose="02010600040101010101" pitchFamily="2" charset="-122"/>
                      </a:endParaRPr>
                    </a:p>
                  </a:txBody>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rPr>
                        <a:t>除</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制造业等4个行业和房地产开发经营业外其他行业</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endParaRPr>
                    </a:p>
                  </a:txBody>
                  <a:tcPr/>
                </a:tc>
              </a:tr>
              <a:tr h="366395">
                <a:tc>
                  <a:txBody>
                    <a:bodyPr/>
                    <a:p>
                      <a:pPr>
                        <a:buNone/>
                      </a:pPr>
                      <a:r>
                        <a:rPr lang="zh-CN" altLang="en-US" sz="1400" b="1">
                          <a:latin typeface="华文中宋" panose="02010600040101010101" pitchFamily="2" charset="-122"/>
                          <a:ea typeface="华文中宋" panose="02010600040101010101" pitchFamily="2" charset="-122"/>
                        </a:rPr>
                        <a:t>退税条件</a:t>
                      </a:r>
                      <a:endParaRPr lang="zh-CN" altLang="en-US" sz="1400" b="1">
                        <a:latin typeface="华文中宋" panose="02010600040101010101" pitchFamily="2" charset="-122"/>
                        <a:ea typeface="华文中宋" panose="02010600040101010101" pitchFamily="2" charset="-122"/>
                      </a:endParaRPr>
                    </a:p>
                  </a:txBody>
                  <a:tcPr/>
                </a:tc>
                <a:tc gridSpan="2">
                  <a:txBody>
                    <a:bodyPr/>
                    <a:p>
                      <a:pPr>
                        <a:buNone/>
                      </a:pPr>
                      <a:r>
                        <a:rPr lang="en-US" altLang="zh-CN"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纳税信用等级为a级或者b级；</a:t>
                      </a:r>
                      <a:endPar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buNone/>
                      </a:pPr>
                      <a:r>
                        <a:rPr lang="en-US" altLang="zh-CN"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申请退税前36个月未发生骗取留抵退税、骗取出口退税或虚开增值税专用发票情形；</a:t>
                      </a:r>
                      <a:endPar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buNone/>
                      </a:pPr>
                      <a:r>
                        <a:rPr lang="en-US" altLang="zh-CN"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申请退税前36个月未因偷税被税务机关处罚两次及以上；</a:t>
                      </a:r>
                      <a:endPar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buNone/>
                      </a:pPr>
                      <a:r>
                        <a:rPr lang="en-US" altLang="zh-CN"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4.</a:t>
                      </a:r>
                      <a:r>
                        <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2019年4月1日起未享受即征即退、先征后返（退）政策</a:t>
                      </a:r>
                      <a:endParaRPr lang="zh-CN" altLang="en-US" sz="1400" b="1">
                        <a:ea typeface="华文宋体" panose="02010600040101010101" charset="-122"/>
                        <a:cs typeface="华文中宋" panose="02010600040101010101" pitchFamily="2" charset="-122"/>
                      </a:endParaRPr>
                    </a:p>
                  </a:txBody>
                  <a:tcPr/>
                </a:tc>
                <a:tc hMerge="1">
                  <a:tcPr/>
                </a:tc>
                <a:tc gridSpan="2">
                  <a:txBody>
                    <a:bodyPr/>
                    <a:p>
                      <a:pPr>
                        <a:buNone/>
                      </a:pP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与</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2019</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年</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月</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31</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日期末留抵税额相比</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，申请退税前</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连续六个月</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（按季纳税的，连续两个季度）期末新增加留抵税额均大于零，且第六个月（按季纳税的，第二季度）期末新增加留抵税额</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不低于</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50</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万元</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的</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p>
                      <a:pPr>
                        <a:buNone/>
                      </a:pP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1-4</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条件</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hMerge="1">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申请退税前</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连续六个月</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期末留抵税额均大于零，且第六个月期末留抵税额与申请退税前一税款所属期</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上一年度</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12</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月</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31</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日期末</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留抵税额相比新增加留抵税额</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不低于</a:t>
                      </a: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50</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万元</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的</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p>
                      <a:pPr>
                        <a:buNone/>
                      </a:pPr>
                      <a:r>
                        <a:rPr lang="en-US" altLang="zh-CN"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en-US" altLang="zh-CN" sz="1400" b="1">
                          <a:latin typeface="华文中宋" panose="02010600040101010101" pitchFamily="2" charset="-122"/>
                          <a:ea typeface="华文中宋" panose="02010600040101010101" pitchFamily="2" charset="-122"/>
                          <a:cs typeface="华文中宋" panose="02010600040101010101" pitchFamily="2" charset="-122"/>
                          <a:sym typeface="+mn-ea"/>
                        </a:rPr>
                        <a:t>1-4</a:t>
                      </a:r>
                      <a:r>
                        <a:rPr lang="zh-CN" altLang="en-US" sz="1400" b="1">
                          <a:latin typeface="华文中宋" panose="02010600040101010101" pitchFamily="2" charset="-122"/>
                          <a:ea typeface="华文中宋" panose="02010600040101010101" pitchFamily="2" charset="-122"/>
                          <a:cs typeface="华文中宋" panose="02010600040101010101" pitchFamily="2" charset="-122"/>
                          <a:sym typeface="+mn-ea"/>
                        </a:rPr>
                        <a:t>条件</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r>
              <a:tr h="366395">
                <a:tc>
                  <a:txBody>
                    <a:bodyPr/>
                    <a:p>
                      <a:pPr>
                        <a:buNone/>
                      </a:pPr>
                      <a:r>
                        <a:rPr lang="zh-CN" altLang="en-US" sz="1400" b="1">
                          <a:latin typeface="华文中宋" panose="02010600040101010101" pitchFamily="2" charset="-122"/>
                          <a:ea typeface="华文中宋" panose="02010600040101010101" pitchFamily="2" charset="-122"/>
                        </a:rPr>
                        <a:t>退还税额</a:t>
                      </a:r>
                      <a:endParaRPr lang="zh-CN" altLang="en-US" sz="1400" b="1">
                        <a:latin typeface="华文中宋" panose="02010600040101010101" pitchFamily="2" charset="-122"/>
                        <a:ea typeface="华文中宋" panose="02010600040101010101" pitchFamily="2" charset="-122"/>
                      </a:endParaRPr>
                    </a:p>
                  </a:txBody>
                  <a:tcPr/>
                </a:tc>
                <a:tc>
                  <a:txBody>
                    <a:bodyPr/>
                    <a:p>
                      <a:pPr>
                        <a:buNone/>
                      </a:pPr>
                      <a:r>
                        <a:rPr lang="zh-CN" altLang="en-US" sz="14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增量</a:t>
                      </a:r>
                      <a:r>
                        <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留抵税额×进项构成比例×100%</a:t>
                      </a:r>
                      <a:endPar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txBody>
                  <a:tcPr/>
                </a:tc>
                <a:tc>
                  <a:txBody>
                    <a:bodyPr/>
                    <a:p>
                      <a:pPr>
                        <a:buNone/>
                      </a:pPr>
                      <a:r>
                        <a:rPr lang="zh-CN" altLang="en-US" sz="14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当期期末</a:t>
                      </a:r>
                      <a:r>
                        <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留抵税额×进项构成比例×100%</a:t>
                      </a:r>
                      <a:endParaRPr lang="zh-CN" altLang="en-US" sz="1400" b="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txBody>
                  <a:tcPr/>
                </a:tc>
                <a:tc gridSpan="2">
                  <a:txBody>
                    <a:bodyPr/>
                    <a:p>
                      <a:pPr>
                        <a:buNone/>
                      </a:pP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增量</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留抵税额</a:t>
                      </a:r>
                      <a:r>
                        <a:rPr lang="en-US" altLang="en-US" sz="14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进项构成比例</a:t>
                      </a:r>
                      <a:r>
                        <a:rPr lang="en-US" altLang="en-US" sz="1400" b="1">
                          <a:latin typeface="华文中宋" panose="02010600040101010101" pitchFamily="2" charset="-122"/>
                          <a:ea typeface="华文中宋" panose="02010600040101010101" pitchFamily="2" charset="-122"/>
                          <a:cs typeface="华文中宋" panose="02010600040101010101" pitchFamily="2" charset="-122"/>
                        </a:rPr>
                        <a:t>×</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60%</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1400" b="1">
                        <a:latin typeface="华文中宋" panose="02010600040101010101" pitchFamily="2" charset="-122"/>
                        <a:ea typeface="华文中宋" panose="02010600040101010101" pitchFamily="2" charset="-122"/>
                        <a:cs typeface="华文中宋" panose="02010600040101010101" pitchFamily="2" charset="-122"/>
                      </a:endParaRPr>
                    </a:p>
                  </a:txBody>
                  <a:tcPr/>
                </a:tc>
                <a:tc hMerge="1">
                  <a:tcPr/>
                </a:tc>
                <a:tc>
                  <a:txBody>
                    <a:bodyPr/>
                    <a:p>
                      <a:pPr>
                        <a:buNone/>
                      </a:pPr>
                      <a:r>
                        <a:rPr lang="zh-CN" altLang="en-US" sz="14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1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增量</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留抵税额）不超过</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1</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亿元的部分</a:t>
                      </a:r>
                      <a:r>
                        <a:rPr lang="en-US" altLang="en-US" sz="14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进项构成比例</a:t>
                      </a:r>
                      <a:r>
                        <a:rPr lang="en-US" altLang="en-US" sz="1400" b="1">
                          <a:latin typeface="华文中宋" panose="02010600040101010101" pitchFamily="2" charset="-122"/>
                          <a:ea typeface="华文中宋" panose="02010600040101010101" pitchFamily="2" charset="-122"/>
                          <a:cs typeface="华文中宋" panose="02010600040101010101" pitchFamily="2" charset="-122"/>
                        </a:rPr>
                        <a:t>×</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60%+</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超过</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1</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亿元的部分</a:t>
                      </a:r>
                      <a:r>
                        <a:rPr lang="en-US" altLang="en-US" sz="14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1400" b="1">
                          <a:latin typeface="华文中宋" panose="02010600040101010101" pitchFamily="2" charset="-122"/>
                          <a:ea typeface="华文中宋" panose="02010600040101010101" pitchFamily="2" charset="-122"/>
                          <a:cs typeface="华文中宋" panose="02010600040101010101" pitchFamily="2" charset="-122"/>
                        </a:rPr>
                        <a:t>进项构成比例</a:t>
                      </a:r>
                      <a:r>
                        <a:rPr lang="en-US" altLang="en-US" sz="1400" b="1">
                          <a:latin typeface="华文中宋" panose="02010600040101010101" pitchFamily="2" charset="-122"/>
                          <a:ea typeface="华文中宋" panose="02010600040101010101" pitchFamily="2" charset="-122"/>
                          <a:cs typeface="华文中宋" panose="02010600040101010101" pitchFamily="2" charset="-122"/>
                        </a:rPr>
                        <a:t>×</a:t>
                      </a:r>
                      <a:r>
                        <a:rPr lang="en-US" altLang="zh-CN" sz="1400" b="1">
                          <a:latin typeface="华文中宋" panose="02010600040101010101" pitchFamily="2" charset="-122"/>
                          <a:ea typeface="华文中宋" panose="02010600040101010101" pitchFamily="2" charset="-122"/>
                          <a:cs typeface="华文中宋" panose="02010600040101010101" pitchFamily="2" charset="-122"/>
                        </a:rPr>
                        <a:t>30%</a:t>
                      </a:r>
                      <a:endParaRPr lang="en-US" altLang="zh-CN" sz="1400" b="1">
                        <a:latin typeface="华文中宋" panose="02010600040101010101" pitchFamily="2" charset="-122"/>
                        <a:ea typeface="华文中宋" panose="02010600040101010101" pitchFamily="2" charset="-122"/>
                        <a:cs typeface="华文中宋" panose="02010600040101010101" pitchFamily="2" charset="-122"/>
                      </a:endParaRPr>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a:xfrm>
            <a:off x="423198" y="616527"/>
            <a:ext cx="11270673" cy="6028748"/>
          </a:xfrm>
        </p:spPr>
        <p:txBody>
          <a:bodyPr/>
          <a:p>
            <a:r>
              <a:rPr lang="zh-CN" altLang="en-US">
                <a:solidFill>
                  <a:schemeClr val="tx1"/>
                </a:solidFill>
              </a:rPr>
              <a:t>（</a:t>
            </a:r>
            <a:r>
              <a:rPr lang="en-US" altLang="zh-CN">
                <a:solidFill>
                  <a:schemeClr val="tx1"/>
                </a:solidFill>
              </a:rPr>
              <a:t>1</a:t>
            </a:r>
            <a:r>
              <a:rPr lang="zh-CN" altLang="en-US">
                <a:solidFill>
                  <a:schemeClr val="tx1"/>
                </a:solidFill>
              </a:rPr>
              <a:t>）行业的相关规定</a:t>
            </a:r>
            <a:endParaRPr lang="zh-CN" altLang="en-US">
              <a:solidFill>
                <a:schemeClr val="tx1"/>
              </a:solidFill>
            </a:endParaRPr>
          </a:p>
          <a:p>
            <a:r>
              <a:rPr lang="zh-CN" altLang="en-US">
                <a:solidFill>
                  <a:schemeClr val="tx1"/>
                </a:solidFill>
                <a:latin typeface="Calibri" panose="020F0502020204030204" charset="0"/>
              </a:rPr>
              <a:t>①</a:t>
            </a:r>
            <a:r>
              <a:rPr lang="zh-CN" altLang="en-US">
                <a:solidFill>
                  <a:schemeClr val="tx1"/>
                </a:solidFill>
              </a:rPr>
              <a:t>适用全额退税的行业比较</a:t>
            </a:r>
            <a:endParaRPr lang="zh-CN" altLang="en-US">
              <a:solidFill>
                <a:schemeClr val="tx1"/>
              </a:solidFill>
            </a:endParaRPr>
          </a:p>
        </p:txBody>
      </p:sp>
      <p:graphicFrame>
        <p:nvGraphicFramePr>
          <p:cNvPr id="4" name="表格 3"/>
          <p:cNvGraphicFramePr/>
          <p:nvPr>
            <p:custDataLst>
              <p:tags r:id="rId1"/>
            </p:custDataLst>
          </p:nvPr>
        </p:nvGraphicFramePr>
        <p:xfrm>
          <a:off x="758825" y="1543685"/>
          <a:ext cx="10594975" cy="5425440"/>
        </p:xfrm>
        <a:graphic>
          <a:graphicData uri="http://schemas.openxmlformats.org/drawingml/2006/table">
            <a:tbl>
              <a:tblPr firstRow="1" bandRow="1">
                <a:tableStyleId>{5C22544A-7EE6-4342-B048-85BDC9FD1C3A}</a:tableStyleId>
              </a:tblPr>
              <a:tblGrid>
                <a:gridCol w="691515"/>
                <a:gridCol w="677545"/>
                <a:gridCol w="4782185"/>
                <a:gridCol w="704850"/>
                <a:gridCol w="3738880"/>
              </a:tblGrid>
              <a:tr h="640080">
                <a:tc>
                  <a:txBody>
                    <a:bodyPr/>
                    <a:p>
                      <a:pPr>
                        <a:buNone/>
                      </a:pPr>
                      <a:r>
                        <a:rPr lang="zh-CN" altLang="en-US" sz="1600" b="1">
                          <a:ea typeface="华文中宋" panose="02010600040101010101" pitchFamily="2" charset="-122"/>
                        </a:rPr>
                        <a:t>政策文号</a:t>
                      </a:r>
                      <a:endParaRPr lang="zh-CN" altLang="en-US" sz="1600" b="1">
                        <a:ea typeface="华文中宋" panose="02010600040101010101" pitchFamily="2" charset="-122"/>
                      </a:endParaRPr>
                    </a:p>
                  </a:txBody>
                  <a:tcPr/>
                </a:tc>
                <a:tc gridSpan="2">
                  <a:txBody>
                    <a:bodyPr/>
                    <a:p>
                      <a:pPr>
                        <a:buNone/>
                      </a:pPr>
                      <a:r>
                        <a:rPr lang="zh-CN" altLang="en-US" sz="1600" b="1">
                          <a:ea typeface="华文中宋" panose="02010600040101010101" pitchFamily="2" charset="-122"/>
                          <a:sym typeface="+mn-ea"/>
                        </a:rPr>
                        <a:t>财政部、税务总局公告2022年第14号、21号等</a:t>
                      </a:r>
                      <a:endParaRPr lang="zh-CN" altLang="en-US" sz="1600" b="1">
                        <a:ea typeface="华文中宋" panose="02010600040101010101" pitchFamily="2" charset="-122"/>
                        <a:sym typeface="+mn-ea"/>
                      </a:endParaRPr>
                    </a:p>
                  </a:txBody>
                  <a:tcPr/>
                </a:tc>
                <a:tc hMerge="1">
                  <a:tcPr/>
                </a:tc>
                <a:tc gridSpan="2">
                  <a:txBody>
                    <a:bodyPr/>
                    <a:p>
                      <a:pPr>
                        <a:buNone/>
                      </a:pPr>
                      <a:r>
                        <a:rPr lang="zh-CN" altLang="en-US" sz="1600" b="1">
                          <a:ea typeface="华文中宋" panose="02010600040101010101" pitchFamily="2" charset="-122"/>
                          <a:sym typeface="+mn-ea"/>
                        </a:rPr>
                        <a:t>财政部、税务总局公告</a:t>
                      </a:r>
                      <a:r>
                        <a:rPr lang="en-US" altLang="zh-CN" sz="1600" b="1">
                          <a:ea typeface="华文中宋" panose="02010600040101010101" pitchFamily="2" charset="-122"/>
                          <a:sym typeface="+mn-ea"/>
                        </a:rPr>
                        <a:t>2025</a:t>
                      </a:r>
                      <a:r>
                        <a:rPr lang="zh-CN" altLang="en-US" sz="1600" b="1">
                          <a:ea typeface="华文中宋" panose="02010600040101010101" pitchFamily="2" charset="-122"/>
                          <a:sym typeface="+mn-ea"/>
                        </a:rPr>
                        <a:t>年第</a:t>
                      </a:r>
                      <a:r>
                        <a:rPr lang="en-US" altLang="zh-CN" sz="1600" b="1">
                          <a:ea typeface="华文中宋" panose="02010600040101010101" pitchFamily="2" charset="-122"/>
                          <a:sym typeface="+mn-ea"/>
                        </a:rPr>
                        <a:t>7</a:t>
                      </a:r>
                      <a:r>
                        <a:rPr lang="zh-CN" altLang="en-US" sz="1600" b="1">
                          <a:ea typeface="华文中宋" panose="02010600040101010101" pitchFamily="2" charset="-122"/>
                          <a:sym typeface="+mn-ea"/>
                        </a:rPr>
                        <a:t>号、国家税务总局公告</a:t>
                      </a:r>
                      <a:r>
                        <a:rPr lang="en-US" altLang="zh-CN" sz="1600" b="1">
                          <a:ea typeface="华文中宋" panose="02010600040101010101" pitchFamily="2" charset="-122"/>
                          <a:sym typeface="+mn-ea"/>
                        </a:rPr>
                        <a:t>2025</a:t>
                      </a:r>
                      <a:r>
                        <a:rPr lang="zh-CN" altLang="en-US" sz="1600" b="1">
                          <a:ea typeface="华文中宋" panose="02010600040101010101" pitchFamily="2" charset="-122"/>
                          <a:sym typeface="+mn-ea"/>
                        </a:rPr>
                        <a:t>年第</a:t>
                      </a:r>
                      <a:r>
                        <a:rPr lang="en-US" altLang="zh-CN" sz="1600" b="1">
                          <a:ea typeface="华文中宋" panose="02010600040101010101" pitchFamily="2" charset="-122"/>
                          <a:sym typeface="+mn-ea"/>
                        </a:rPr>
                        <a:t>20</a:t>
                      </a:r>
                      <a:r>
                        <a:rPr lang="zh-CN" altLang="en-US" sz="1600" b="1">
                          <a:ea typeface="华文中宋" panose="02010600040101010101" pitchFamily="2" charset="-122"/>
                          <a:sym typeface="+mn-ea"/>
                        </a:rPr>
                        <a:t>号</a:t>
                      </a:r>
                      <a:endParaRPr lang="zh-CN" altLang="en-US" sz="1600" b="1">
                        <a:ea typeface="华文中宋" panose="02010600040101010101" pitchFamily="2" charset="-122"/>
                        <a:sym typeface="+mn-ea"/>
                      </a:endParaRPr>
                    </a:p>
                  </a:txBody>
                  <a:tcPr/>
                </a:tc>
                <a:tc hMerge="1">
                  <a:tcPr/>
                </a:tc>
              </a:tr>
              <a:tr h="167005">
                <a:tc rowSpan="15">
                  <a:txBody>
                    <a:bodyPr/>
                    <a:p>
                      <a:pPr algn="l">
                        <a:buClrTx/>
                        <a:buSzTx/>
                        <a:buFontTx/>
                        <a:buNone/>
                      </a:pPr>
                      <a:r>
                        <a:rPr lang="zh-CN" altLang="en-US" sz="1600" b="1">
                          <a:ea typeface="华文中宋" panose="02010600040101010101" pitchFamily="2" charset="-122"/>
                        </a:rPr>
                        <a:t>行业</a:t>
                      </a:r>
                      <a:endParaRPr lang="zh-CN" altLang="en-US" sz="1600" b="1">
                        <a:ea typeface="华文中宋" panose="02010600040101010101" pitchFamily="2" charset="-122"/>
                      </a:endParaRPr>
                    </a:p>
                  </a:txBody>
                  <a:tcPr/>
                </a:tc>
                <a:tc rowSpan="8">
                  <a:txBody>
                    <a:bodyPr/>
                    <a:p>
                      <a:pPr algn="l">
                        <a:buClrTx/>
                        <a:buSzTx/>
                        <a:buFontTx/>
                        <a:buNone/>
                      </a:pPr>
                      <a:r>
                        <a:rPr lang="zh-CN" altLang="en-US" sz="1600" b="1">
                          <a:ea typeface="华文中宋" panose="02010600040101010101" pitchFamily="2" charset="-122"/>
                          <a:sym typeface="+mn-ea"/>
                        </a:rPr>
                        <a:t>制造业等六大行业</a:t>
                      </a:r>
                      <a:r>
                        <a:rPr lang="en-US" altLang="zh-CN" sz="1600" b="1">
                          <a:ea typeface="华文中宋" panose="02010600040101010101" pitchFamily="2" charset="-122"/>
                          <a:sym typeface="+mn-ea"/>
                        </a:rPr>
                        <a:t> </a:t>
                      </a:r>
                      <a:endParaRPr lang="zh-CN" altLang="en-US" sz="1600" b="1">
                        <a:ea typeface="华文中宋" panose="02010600040101010101" pitchFamily="2" charset="-122"/>
                        <a:sym typeface="+mn-ea"/>
                      </a:endParaRPr>
                    </a:p>
                  </a:txBody>
                  <a:tcPr/>
                </a:tc>
                <a:tc>
                  <a:txBody>
                    <a:bodyPr/>
                    <a:p>
                      <a:pPr algn="l">
                        <a:buClrTx/>
                        <a:buSzTx/>
                        <a:buFontTx/>
                        <a:buNone/>
                      </a:pPr>
                      <a:r>
                        <a:rPr lang="zh-CN" altLang="en-US" sz="1600" b="1">
                          <a:ea typeface="华文中宋" panose="02010600040101010101" pitchFamily="2" charset="-122"/>
                          <a:sym typeface="+mn-ea"/>
                        </a:rPr>
                        <a:t>制造业</a:t>
                      </a:r>
                      <a:endParaRPr lang="zh-CN" altLang="en-US" sz="1600" b="1">
                        <a:ea typeface="华文中宋" panose="02010600040101010101" pitchFamily="2" charset="-122"/>
                        <a:sym typeface="+mn-ea"/>
                      </a:endParaRPr>
                    </a:p>
                  </a:txBody>
                  <a:tcPr>
                    <a:solidFill>
                      <a:schemeClr val="bg2"/>
                    </a:solidFill>
                  </a:tcPr>
                </a:tc>
                <a:tc rowSpan="8">
                  <a:txBody>
                    <a:bodyPr/>
                    <a:p>
                      <a:pPr algn="l">
                        <a:buClrTx/>
                        <a:buSzTx/>
                        <a:buFontTx/>
                        <a:buNone/>
                      </a:pPr>
                      <a:r>
                        <a:rPr lang="zh-CN" altLang="en-US" sz="1600" b="1">
                          <a:ea typeface="华文中宋" panose="02010600040101010101" pitchFamily="2" charset="-122"/>
                          <a:sym typeface="+mn-ea"/>
                        </a:rPr>
                        <a:t>制造业等4个行业</a:t>
                      </a:r>
                      <a:endParaRPr lang="zh-CN" altLang="en-US" sz="1600" b="1">
                        <a:ea typeface="华文中宋" panose="02010600040101010101" pitchFamily="2" charset="-122"/>
                        <a:sym typeface="+mn-ea"/>
                      </a:endParaRPr>
                    </a:p>
                  </a:txBody>
                  <a:tcPr/>
                </a:tc>
                <a:tc>
                  <a:txBody>
                    <a:bodyPr/>
                    <a:p>
                      <a:pPr algn="l">
                        <a:buClrTx/>
                        <a:buSzTx/>
                        <a:buFontTx/>
                        <a:buNone/>
                      </a:pPr>
                      <a:r>
                        <a:rPr lang="zh-CN" altLang="en-US" sz="1600" b="1">
                          <a:ea typeface="华文中宋" panose="02010600040101010101" pitchFamily="2" charset="-122"/>
                        </a:rPr>
                        <a:t>制造业</a:t>
                      </a:r>
                      <a:endParaRPr lang="zh-CN" altLang="en-US" sz="1600" b="1">
                        <a:ea typeface="华文中宋" panose="02010600040101010101" pitchFamily="2" charset="-122"/>
                      </a:endParaRPr>
                    </a:p>
                  </a:txBody>
                  <a:tcPr>
                    <a:solidFill>
                      <a:schemeClr val="bg2"/>
                    </a:solidFill>
                  </a:tcPr>
                </a:tc>
              </a:tr>
              <a:tr h="222885">
                <a:tc vMerge="1">
                  <a:tcPr/>
                </a:tc>
                <a:tc vMerge="1">
                  <a:tcPr/>
                </a:tc>
                <a:tc>
                  <a:txBody>
                    <a:bodyPr/>
                    <a:p>
                      <a:pPr algn="l">
                        <a:buClrTx/>
                        <a:buSzTx/>
                        <a:buFontTx/>
                        <a:buNone/>
                      </a:pPr>
                      <a:r>
                        <a:rPr lang="zh-CN" altLang="en-US" sz="1600" b="1">
                          <a:ea typeface="华文中宋" panose="02010600040101010101" pitchFamily="2" charset="-122"/>
                          <a:sym typeface="+mn-ea"/>
                        </a:rPr>
                        <a:t>科学研究和技术服务业</a:t>
                      </a:r>
                      <a:endParaRPr lang="zh-CN" altLang="en-US" sz="1600" b="1">
                        <a:ea typeface="华文中宋" panose="02010600040101010101" pitchFamily="2" charset="-122"/>
                        <a:sym typeface="+mn-ea"/>
                      </a:endParaRPr>
                    </a:p>
                  </a:txBody>
                  <a:tcPr>
                    <a:solidFill>
                      <a:schemeClr val="bg2"/>
                    </a:solidFill>
                  </a:tcPr>
                </a:tc>
                <a:tc vMerge="1">
                  <a:tcPr/>
                </a:tc>
                <a:tc>
                  <a:txBody>
                    <a:bodyPr/>
                    <a:p>
                      <a:pPr algn="l">
                        <a:buClrTx/>
                        <a:buSzTx/>
                        <a:buFontTx/>
                        <a:buNone/>
                      </a:pPr>
                      <a:r>
                        <a:rPr lang="zh-CN" altLang="en-US" sz="1600" b="1">
                          <a:ea typeface="华文中宋" panose="02010600040101010101" pitchFamily="2" charset="-122"/>
                        </a:rPr>
                        <a:t>科学研究和技术服务业</a:t>
                      </a:r>
                      <a:endParaRPr lang="zh-CN" altLang="en-US" sz="1600" b="1">
                        <a:ea typeface="华文中宋" panose="02010600040101010101" pitchFamily="2" charset="-122"/>
                      </a:endParaRPr>
                    </a:p>
                  </a:txBody>
                  <a:tcPr>
                    <a:solidFill>
                      <a:schemeClr val="bg2"/>
                    </a:solidFill>
                  </a:tcPr>
                </a:tc>
              </a:tr>
              <a:tr h="278130">
                <a:tc vMerge="1">
                  <a:tcPr/>
                </a:tc>
                <a:tc vMerge="1">
                  <a:tcPr/>
                </a:tc>
                <a:tc>
                  <a:txBody>
                    <a:bodyPr/>
                    <a:p>
                      <a:pPr algn="l">
                        <a:buClrTx/>
                        <a:buSzTx/>
                        <a:buFontTx/>
                        <a:buNone/>
                      </a:pPr>
                      <a:r>
                        <a:rPr lang="zh-CN" altLang="en-US" sz="1600" b="1">
                          <a:ea typeface="华文中宋" panose="02010600040101010101" pitchFamily="2" charset="-122"/>
                          <a:sym typeface="+mn-ea"/>
                        </a:rPr>
                        <a:t>软件和信息技术服务业</a:t>
                      </a:r>
                      <a:endParaRPr lang="zh-CN" altLang="en-US" sz="1600" b="1">
                        <a:ea typeface="华文中宋" panose="02010600040101010101" pitchFamily="2" charset="-122"/>
                        <a:sym typeface="+mn-ea"/>
                      </a:endParaRPr>
                    </a:p>
                  </a:txBody>
                  <a:tcPr>
                    <a:solidFill>
                      <a:schemeClr val="bg2"/>
                    </a:solidFill>
                  </a:tcPr>
                </a:tc>
                <a:tc vMerge="1">
                  <a:tcPr/>
                </a:tc>
                <a:tc rowSpan="2">
                  <a:txBody>
                    <a:bodyPr/>
                    <a:p>
                      <a:pPr algn="l">
                        <a:buClrTx/>
                        <a:buSzTx/>
                        <a:buFontTx/>
                        <a:buNone/>
                      </a:pPr>
                      <a:r>
                        <a:rPr lang="zh-CN" altLang="en-US" sz="1600" b="1">
                          <a:ea typeface="华文中宋" panose="02010600040101010101" pitchFamily="2" charset="-122"/>
                        </a:rPr>
                        <a:t>软件和信息技术服务业</a:t>
                      </a:r>
                      <a:endParaRPr lang="zh-CN" altLang="en-US" sz="1600" b="1">
                        <a:ea typeface="华文中宋" panose="02010600040101010101" pitchFamily="2" charset="-122"/>
                      </a:endParaRPr>
                    </a:p>
                  </a:txBody>
                  <a:tcPr>
                    <a:solidFill>
                      <a:schemeClr val="bg2"/>
                    </a:solidFill>
                  </a:tcPr>
                </a:tc>
              </a:tr>
              <a:tr h="0">
                <a:tc vMerge="1">
                  <a:tcPr/>
                </a:tc>
                <a:tc vMerge="1">
                  <a:tcPr/>
                </a:tc>
                <a:tc rowSpan="3">
                  <a:txBody>
                    <a:bodyPr/>
                    <a:p>
                      <a:pPr algn="l">
                        <a:buClrTx/>
                        <a:buSzTx/>
                        <a:buFontTx/>
                        <a:buNone/>
                      </a:pPr>
                      <a:r>
                        <a:rPr lang="zh-CN" altLang="en-US" sz="1600" b="1">
                          <a:ea typeface="华文中宋" panose="02010600040101010101" pitchFamily="2" charset="-122"/>
                          <a:sym typeface="+mn-ea"/>
                        </a:rPr>
                        <a:t>生态保护和环境治理业</a:t>
                      </a:r>
                      <a:endParaRPr lang="zh-CN" altLang="en-US" sz="1600" b="1">
                        <a:ea typeface="华文中宋" panose="02010600040101010101" pitchFamily="2" charset="-122"/>
                        <a:sym typeface="+mn-ea"/>
                      </a:endParaRPr>
                    </a:p>
                  </a:txBody>
                  <a:tcPr>
                    <a:solidFill>
                      <a:schemeClr val="bg2"/>
                    </a:solidFill>
                  </a:tcPr>
                </a:tc>
                <a:tc vMerge="1">
                  <a:tcPr/>
                </a:tc>
                <a:tc vMerge="1">
                  <a:tcPr/>
                </a:tc>
              </a:tr>
              <a:tr h="287020">
                <a:tc vMerge="1">
                  <a:tcPr/>
                </a:tc>
                <a:tc vMerge="1">
                  <a:tcPr/>
                </a:tc>
                <a:tc vMerge="1">
                  <a:tcPr/>
                </a:tc>
                <a:tc vMerge="1">
                  <a:tcPr/>
                </a:tc>
                <a:tc>
                  <a:txBody>
                    <a:bodyPr/>
                    <a:p>
                      <a:pPr algn="l">
                        <a:buClrTx/>
                        <a:buSzTx/>
                        <a:buFontTx/>
                        <a:buNone/>
                      </a:pPr>
                      <a:r>
                        <a:rPr lang="zh-CN" altLang="en-US" sz="1600" b="1">
                          <a:ea typeface="华文中宋" panose="02010600040101010101" pitchFamily="2" charset="-122"/>
                        </a:rPr>
                        <a:t>生态保护和环境治理业</a:t>
                      </a:r>
                      <a:endParaRPr lang="zh-CN" altLang="en-US" sz="1600" b="1">
                        <a:ea typeface="华文中宋" panose="02010600040101010101" pitchFamily="2" charset="-122"/>
                      </a:endParaRPr>
                    </a:p>
                  </a:txBody>
                  <a:tcPr>
                    <a:solidFill>
                      <a:schemeClr val="bg2"/>
                    </a:solidFill>
                  </a:tcPr>
                </a:tc>
              </a:tr>
              <a:tr h="0">
                <a:tc vMerge="1">
                  <a:tcPr/>
                </a:tc>
                <a:tc vMerge="1">
                  <a:tcPr/>
                </a:tc>
                <a:tc vMerge="1">
                  <a:tcPr/>
                </a:tc>
                <a:tc vMerge="1">
                  <a:tcPr/>
                </a:tc>
                <a:tc rowSpan="3">
                  <a:txBody>
                    <a:bodyPr/>
                    <a:p>
                      <a:pPr algn="l">
                        <a:buClrTx/>
                        <a:buSzTx/>
                        <a:buFontTx/>
                        <a:buNone/>
                      </a:pPr>
                      <a:endParaRPr lang="zh-CN" altLang="en-US" sz="1600" b="1">
                        <a:ea typeface="华文中宋" panose="02010600040101010101" pitchFamily="2" charset="-122"/>
                      </a:endParaRPr>
                    </a:p>
                  </a:txBody>
                  <a:tcPr/>
                </a:tc>
              </a:tr>
              <a:tr h="246380">
                <a:tc vMerge="1">
                  <a:tcPr/>
                </a:tc>
                <a:tc vMerge="1">
                  <a:tcPr/>
                </a:tc>
                <a:tc>
                  <a:txBody>
                    <a:bodyPr/>
                    <a:p>
                      <a:pPr algn="l">
                        <a:buClrTx/>
                        <a:buSzTx/>
                        <a:buFontTx/>
                        <a:buNone/>
                      </a:pPr>
                      <a:r>
                        <a:rPr lang="zh-CN" altLang="en-US" sz="1600" b="1">
                          <a:ea typeface="华文中宋" panose="02010600040101010101" pitchFamily="2" charset="-122"/>
                          <a:sym typeface="+mn-ea"/>
                        </a:rPr>
                        <a:t>电力、热力、燃气及水生产和供应业</a:t>
                      </a:r>
                      <a:endParaRPr lang="zh-CN" altLang="en-US" sz="1600" b="1">
                        <a:ea typeface="华文中宋" panose="02010600040101010101" pitchFamily="2" charset="-122"/>
                        <a:sym typeface="+mn-ea"/>
                      </a:endParaRPr>
                    </a:p>
                  </a:txBody>
                  <a:tcPr>
                    <a:solidFill>
                      <a:schemeClr val="accent1">
                        <a:lumMod val="60000"/>
                        <a:lumOff val="40000"/>
                      </a:schemeClr>
                    </a:solidFill>
                  </a:tcPr>
                </a:tc>
                <a:tc vMerge="1">
                  <a:tcPr/>
                </a:tc>
                <a:tc vMerge="1">
                  <a:tcPr/>
                </a:tc>
              </a:tr>
              <a:tr h="260985">
                <a:tc vMerge="1">
                  <a:tcPr/>
                </a:tc>
                <a:tc vMerge="1">
                  <a:tcPr/>
                </a:tc>
                <a:tc>
                  <a:txBody>
                    <a:bodyPr/>
                    <a:p>
                      <a:pPr algn="l">
                        <a:buClrTx/>
                        <a:buSzTx/>
                        <a:buFontTx/>
                        <a:buNone/>
                      </a:pPr>
                      <a:r>
                        <a:rPr lang="zh-CN" altLang="en-US" sz="1600" b="1">
                          <a:ea typeface="华文中宋" panose="02010600040101010101" pitchFamily="2" charset="-122"/>
                          <a:sym typeface="+mn-ea"/>
                        </a:rPr>
                        <a:t>交通运输、仓储和邮政业</a:t>
                      </a:r>
                      <a:endParaRPr lang="zh-CN" altLang="en-US" sz="1600" b="1">
                        <a:ea typeface="华文中宋" panose="02010600040101010101" pitchFamily="2" charset="-122"/>
                        <a:sym typeface="+mn-ea"/>
                      </a:endParaRPr>
                    </a:p>
                  </a:txBody>
                  <a:tcPr>
                    <a:solidFill>
                      <a:schemeClr val="accent1">
                        <a:lumMod val="60000"/>
                        <a:lumOff val="40000"/>
                      </a:schemeClr>
                    </a:solidFill>
                  </a:tcPr>
                </a:tc>
                <a:tc vMerge="1">
                  <a:tcPr/>
                </a:tc>
                <a:tc vMerge="1">
                  <a:tcPr/>
                </a:tc>
              </a:tr>
              <a:tr h="261620">
                <a:tc vMerge="1">
                  <a:tcPr/>
                </a:tc>
                <a:tc rowSpan="7">
                  <a:txBody>
                    <a:bodyPr/>
                    <a:p>
                      <a:pPr algn="l">
                        <a:buClrTx/>
                        <a:buSzTx/>
                        <a:buFontTx/>
                        <a:buNone/>
                      </a:pPr>
                      <a:r>
                        <a:rPr lang="zh-CN" altLang="en-US" sz="1600" b="1">
                          <a:ea typeface="华文中宋" panose="02010600040101010101" pitchFamily="2" charset="-122"/>
                          <a:sym typeface="+mn-ea"/>
                        </a:rPr>
                        <a:t>批发和零售等七大行业</a:t>
                      </a:r>
                      <a:endParaRPr lang="zh-CN" altLang="en-US" sz="1600" b="1">
                        <a:ea typeface="华文中宋" panose="02010600040101010101" pitchFamily="2" charset="-122"/>
                        <a:sym typeface="+mn-ea"/>
                      </a:endParaRPr>
                    </a:p>
                    <a:p>
                      <a:pPr algn="l">
                        <a:buClrTx/>
                        <a:buSzTx/>
                        <a:buFontTx/>
                        <a:buNone/>
                      </a:pPr>
                      <a:endParaRPr lang="zh-CN" altLang="en-US" sz="1600" b="1">
                        <a:ea typeface="华文中宋" panose="02010600040101010101" pitchFamily="2" charset="-122"/>
                        <a:sym typeface="+mn-ea"/>
                      </a:endParaRPr>
                    </a:p>
                  </a:txBody>
                  <a:tcPr/>
                </a:tc>
                <a:tc>
                  <a:txBody>
                    <a:bodyPr/>
                    <a:p>
                      <a:pPr algn="l">
                        <a:buClrTx/>
                        <a:buSzTx/>
                        <a:buFontTx/>
                        <a:buNone/>
                      </a:pPr>
                      <a:r>
                        <a:rPr lang="zh-CN" altLang="en-US" sz="1600" b="1">
                          <a:ea typeface="华文中宋" panose="02010600040101010101" pitchFamily="2" charset="-122"/>
                          <a:sym typeface="+mn-ea"/>
                        </a:rPr>
                        <a:t>批发和零售业</a:t>
                      </a:r>
                      <a:endParaRPr lang="zh-CN" altLang="en-US" sz="1600" b="1">
                        <a:ea typeface="华文中宋" panose="02010600040101010101" pitchFamily="2" charset="-122"/>
                        <a:sym typeface="+mn-ea"/>
                      </a:endParaRPr>
                    </a:p>
                  </a:txBody>
                  <a:tcPr>
                    <a:solidFill>
                      <a:schemeClr val="accent5">
                        <a:lumMod val="60000"/>
                        <a:lumOff val="40000"/>
                      </a:schemeClr>
                    </a:solidFill>
                  </a:tcPr>
                </a:tc>
                <a:tc rowSpan="7" gridSpan="2">
                  <a:txBody>
                    <a:bodyPr/>
                    <a:p>
                      <a:pPr algn="l">
                        <a:buClrTx/>
                        <a:buSzTx/>
                        <a:buFontTx/>
                        <a:buNone/>
                      </a:pPr>
                      <a:endParaRPr lang="zh-CN" altLang="en-US" sz="1600" b="1">
                        <a:ea typeface="华文中宋" panose="02010600040101010101" pitchFamily="2" charset="-122"/>
                      </a:endParaRPr>
                    </a:p>
                  </a:txBody>
                  <a:tcPr/>
                </a:tc>
                <a:tc rowSpan="7" hMerge="1">
                  <a:tcPr/>
                </a:tc>
              </a:tr>
              <a:tr h="276225">
                <a:tc vMerge="1">
                  <a:tcPr/>
                </a:tc>
                <a:tc vMerge="1">
                  <a:tcPr/>
                </a:tc>
                <a:tc>
                  <a:txBody>
                    <a:bodyPr/>
                    <a:p>
                      <a:pPr algn="l">
                        <a:buClrTx/>
                        <a:buSzTx/>
                        <a:buFontTx/>
                        <a:buNone/>
                      </a:pPr>
                      <a:r>
                        <a:rPr lang="zh-CN" altLang="en-US" sz="1600" b="1">
                          <a:ea typeface="华文中宋" panose="02010600040101010101" pitchFamily="2" charset="-122"/>
                          <a:sym typeface="+mn-ea"/>
                        </a:rPr>
                        <a:t>农、林、牧、渔业</a:t>
                      </a:r>
                      <a:endParaRPr lang="zh-CN" altLang="en-US" sz="1600" b="1">
                        <a:ea typeface="华文中宋" panose="02010600040101010101" pitchFamily="2" charset="-122"/>
                        <a:sym typeface="+mn-ea"/>
                      </a:endParaRPr>
                    </a:p>
                  </a:txBody>
                  <a:tcPr>
                    <a:solidFill>
                      <a:schemeClr val="accent5">
                        <a:lumMod val="60000"/>
                        <a:lumOff val="40000"/>
                      </a:schemeClr>
                    </a:solidFill>
                  </a:tcPr>
                </a:tc>
                <a:tc vMerge="1" gridSpan="2">
                  <a:tcPr/>
                </a:tc>
                <a:tc vMerge="1" hMerge="1">
                  <a:tcPr/>
                </a:tc>
              </a:tr>
              <a:tr h="201930">
                <a:tc vMerge="1">
                  <a:tcPr/>
                </a:tc>
                <a:tc vMerge="1">
                  <a:tcPr/>
                </a:tc>
                <a:tc>
                  <a:txBody>
                    <a:bodyPr/>
                    <a:p>
                      <a:pPr algn="l">
                        <a:buClrTx/>
                        <a:buSzTx/>
                        <a:buFontTx/>
                        <a:buNone/>
                      </a:pPr>
                      <a:r>
                        <a:rPr lang="zh-CN" altLang="en-US" sz="1600" b="1">
                          <a:ea typeface="华文中宋" panose="02010600040101010101" pitchFamily="2" charset="-122"/>
                          <a:sym typeface="+mn-ea"/>
                        </a:rPr>
                        <a:t>住宿和餐饮业</a:t>
                      </a:r>
                      <a:endParaRPr lang="zh-CN" altLang="en-US" sz="1600" b="1">
                        <a:ea typeface="华文中宋" panose="02010600040101010101" pitchFamily="2" charset="-122"/>
                        <a:sym typeface="+mn-ea"/>
                      </a:endParaRPr>
                    </a:p>
                  </a:txBody>
                  <a:tcPr>
                    <a:solidFill>
                      <a:schemeClr val="accent5">
                        <a:lumMod val="60000"/>
                        <a:lumOff val="40000"/>
                      </a:schemeClr>
                    </a:solidFill>
                  </a:tcPr>
                </a:tc>
                <a:tc vMerge="1" gridSpan="2">
                  <a:tcPr/>
                </a:tc>
                <a:tc vMerge="1" hMerge="1">
                  <a:tcPr/>
                </a:tc>
              </a:tr>
              <a:tr h="224155">
                <a:tc vMerge="1">
                  <a:tcPr/>
                </a:tc>
                <a:tc vMerge="1">
                  <a:tcPr/>
                </a:tc>
                <a:tc>
                  <a:txBody>
                    <a:bodyPr/>
                    <a:p>
                      <a:pPr algn="l">
                        <a:buClrTx/>
                        <a:buSzTx/>
                        <a:buFontTx/>
                        <a:buNone/>
                      </a:pPr>
                      <a:r>
                        <a:rPr lang="zh-CN" altLang="en-US" sz="1600" b="1">
                          <a:ea typeface="华文中宋" panose="02010600040101010101" pitchFamily="2" charset="-122"/>
                          <a:sym typeface="+mn-ea"/>
                        </a:rPr>
                        <a:t>居民服务、修理和其他服务业</a:t>
                      </a:r>
                      <a:endParaRPr lang="zh-CN" altLang="en-US" sz="1600" b="1">
                        <a:ea typeface="华文中宋" panose="02010600040101010101" pitchFamily="2" charset="-122"/>
                        <a:sym typeface="+mn-ea"/>
                      </a:endParaRPr>
                    </a:p>
                  </a:txBody>
                  <a:tcPr>
                    <a:solidFill>
                      <a:schemeClr val="accent5">
                        <a:lumMod val="60000"/>
                        <a:lumOff val="40000"/>
                      </a:schemeClr>
                    </a:solidFill>
                  </a:tcPr>
                </a:tc>
                <a:tc vMerge="1" gridSpan="2">
                  <a:tcPr/>
                </a:tc>
                <a:tc vMerge="1" hMerge="1">
                  <a:tcPr/>
                </a:tc>
              </a:tr>
              <a:tr h="0">
                <a:tc vMerge="1">
                  <a:tcPr/>
                </a:tc>
                <a:tc vMerge="1">
                  <a:tcPr/>
                </a:tc>
                <a:tc>
                  <a:txBody>
                    <a:bodyPr/>
                    <a:p>
                      <a:pPr algn="l">
                        <a:buClrTx/>
                        <a:buSzTx/>
                        <a:buFontTx/>
                        <a:buNone/>
                      </a:pPr>
                      <a:r>
                        <a:rPr lang="zh-CN" altLang="en-US" sz="1600" b="1">
                          <a:ea typeface="华文中宋" panose="02010600040101010101" pitchFamily="2" charset="-122"/>
                          <a:sym typeface="+mn-ea"/>
                        </a:rPr>
                        <a:t>教育</a:t>
                      </a:r>
                      <a:endParaRPr lang="zh-CN" altLang="en-US" sz="1600" b="1">
                        <a:ea typeface="华文中宋" panose="02010600040101010101" pitchFamily="2" charset="-122"/>
                        <a:sym typeface="+mn-ea"/>
                      </a:endParaRPr>
                    </a:p>
                  </a:txBody>
                  <a:tcPr>
                    <a:solidFill>
                      <a:schemeClr val="accent5">
                        <a:lumMod val="60000"/>
                        <a:lumOff val="40000"/>
                      </a:schemeClr>
                    </a:solidFill>
                  </a:tcPr>
                </a:tc>
                <a:tc vMerge="1" gridSpan="2">
                  <a:tcPr/>
                </a:tc>
                <a:tc vMerge="1" hMerge="1">
                  <a:tcPr/>
                </a:tc>
              </a:tr>
              <a:tr h="246380">
                <a:tc vMerge="1">
                  <a:tcPr/>
                </a:tc>
                <a:tc vMerge="1">
                  <a:tcPr/>
                </a:tc>
                <a:tc>
                  <a:txBody>
                    <a:bodyPr/>
                    <a:p>
                      <a:pPr algn="l">
                        <a:buClrTx/>
                        <a:buSzTx/>
                        <a:buFontTx/>
                        <a:buNone/>
                      </a:pPr>
                      <a:r>
                        <a:rPr lang="zh-CN" altLang="en-US" sz="1600" b="1">
                          <a:ea typeface="华文中宋" panose="02010600040101010101" pitchFamily="2" charset="-122"/>
                          <a:sym typeface="+mn-ea"/>
                        </a:rPr>
                        <a:t>卫生和社会工作</a:t>
                      </a:r>
                      <a:endParaRPr lang="zh-CN" altLang="en-US" sz="1600" b="1">
                        <a:ea typeface="华文中宋" panose="02010600040101010101" pitchFamily="2" charset="-122"/>
                        <a:sym typeface="+mn-ea"/>
                      </a:endParaRPr>
                    </a:p>
                  </a:txBody>
                  <a:tcPr>
                    <a:solidFill>
                      <a:schemeClr val="accent5">
                        <a:lumMod val="60000"/>
                        <a:lumOff val="40000"/>
                      </a:schemeClr>
                    </a:solidFill>
                  </a:tcPr>
                </a:tc>
                <a:tc vMerge="1" gridSpan="2">
                  <a:tcPr/>
                </a:tc>
                <a:tc vMerge="1" hMerge="1">
                  <a:tcPr/>
                </a:tc>
              </a:tr>
              <a:tr h="396240">
                <a:tc vMerge="1">
                  <a:tcPr/>
                </a:tc>
                <a:tc vMerge="1">
                  <a:tcPr/>
                </a:tc>
                <a:tc>
                  <a:txBody>
                    <a:bodyPr/>
                    <a:p>
                      <a:pPr algn="l">
                        <a:buClrTx/>
                        <a:buSzTx/>
                        <a:buFontTx/>
                        <a:buNone/>
                      </a:pPr>
                      <a:r>
                        <a:rPr lang="zh-CN" altLang="en-US" sz="1600" b="1">
                          <a:ea typeface="华文中宋" panose="02010600040101010101" pitchFamily="2" charset="-122"/>
                          <a:sym typeface="+mn-ea"/>
                        </a:rPr>
                        <a:t>文化、体育和娱乐业</a:t>
                      </a:r>
                      <a:endParaRPr lang="zh-CN" altLang="en-US" sz="1600" b="1">
                        <a:ea typeface="华文中宋" panose="02010600040101010101" pitchFamily="2" charset="-122"/>
                        <a:sym typeface="+mn-ea"/>
                      </a:endParaRPr>
                    </a:p>
                  </a:txBody>
                  <a:tcPr>
                    <a:solidFill>
                      <a:schemeClr val="accent5">
                        <a:lumMod val="60000"/>
                        <a:lumOff val="40000"/>
                      </a:schemeClr>
                    </a:solidFill>
                  </a:tcPr>
                </a:tc>
                <a:tc vMerge="1" gridSpan="2">
                  <a:tcPr/>
                </a:tc>
                <a:tc vMerge="1" hMerge="1">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fontScale="90000" lnSpcReduction="20000"/>
          </a:bodyPr>
          <a:p>
            <a:pPr fontAlgn="auto">
              <a:lnSpc>
                <a:spcPct val="100000"/>
              </a:lnSpc>
            </a:pPr>
            <a:r>
              <a:rPr lang="zh-CN" altLang="en-US">
                <a:latin typeface="Calibri" panose="020F0502020204030204" charset="0"/>
              </a:rPr>
              <a:t>②</a:t>
            </a:r>
            <a:r>
              <a:rPr lang="zh-CN" altLang="en-US">
                <a:latin typeface="Calibri" panose="020F0502020204030204" charset="0"/>
                <a:sym typeface="+mn-ea"/>
              </a:rPr>
              <a:t>制造业等</a:t>
            </a:r>
            <a:r>
              <a:rPr lang="en-US" altLang="zh-CN">
                <a:latin typeface="Calibri" panose="020F0502020204030204" charset="0"/>
                <a:sym typeface="+mn-ea"/>
              </a:rPr>
              <a:t>4</a:t>
            </a:r>
            <a:r>
              <a:rPr lang="zh-CN" altLang="en-US">
                <a:latin typeface="Calibri" panose="020F0502020204030204" charset="0"/>
                <a:sym typeface="+mn-ea"/>
              </a:rPr>
              <a:t>个行业</a:t>
            </a:r>
            <a:endParaRPr lang="zh-CN" altLang="en-US">
              <a:latin typeface="Calibri" panose="020F0502020204030204" charset="0"/>
            </a:endParaRPr>
          </a:p>
          <a:p>
            <a:pPr fontAlgn="auto">
              <a:lnSpc>
                <a:spcPct val="100000"/>
              </a:lnSpc>
            </a:pPr>
            <a:r>
              <a:rPr lang="zh-CN" altLang="en-US">
                <a:latin typeface="Calibri" panose="020F0502020204030204" charset="0"/>
              </a:rPr>
              <a:t>制造业等</a:t>
            </a:r>
            <a:r>
              <a:rPr lang="en-US" altLang="zh-CN">
                <a:latin typeface="Calibri" panose="020F0502020204030204" charset="0"/>
              </a:rPr>
              <a:t>4</a:t>
            </a:r>
            <a:r>
              <a:rPr lang="zh-CN" altLang="en-US">
                <a:latin typeface="Calibri" panose="020F0502020204030204" charset="0"/>
              </a:rPr>
              <a:t>个行业纳税人，是指从事《国民经济行业分类》中</a:t>
            </a:r>
            <a:r>
              <a:rPr lang="en-US" altLang="zh-CN">
                <a:latin typeface="Calibri" panose="020F0502020204030204" charset="0"/>
              </a:rPr>
              <a:t>“</a:t>
            </a:r>
            <a:r>
              <a:rPr lang="zh-CN" altLang="en-US">
                <a:latin typeface="Calibri" panose="020F0502020204030204" charset="0"/>
              </a:rPr>
              <a:t>制造业</a:t>
            </a:r>
            <a:r>
              <a:rPr lang="en-US" altLang="zh-CN">
                <a:latin typeface="Calibri" panose="020F0502020204030204" charset="0"/>
              </a:rPr>
              <a:t>”</a:t>
            </a:r>
            <a:r>
              <a:rPr lang="zh-CN" altLang="en-US">
                <a:latin typeface="Calibri" panose="020F0502020204030204" charset="0"/>
              </a:rPr>
              <a:t>、</a:t>
            </a:r>
            <a:r>
              <a:rPr lang="en-US" altLang="zh-CN">
                <a:latin typeface="Calibri" panose="020F0502020204030204" charset="0"/>
              </a:rPr>
              <a:t>“</a:t>
            </a:r>
            <a:r>
              <a:rPr lang="zh-CN" altLang="en-US">
                <a:latin typeface="Calibri" panose="020F0502020204030204" charset="0"/>
              </a:rPr>
              <a:t>科学研究和技术服务业</a:t>
            </a:r>
            <a:r>
              <a:rPr lang="en-US" altLang="zh-CN">
                <a:latin typeface="Calibri" panose="020F0502020204030204" charset="0"/>
              </a:rPr>
              <a:t>”</a:t>
            </a:r>
            <a:r>
              <a:rPr lang="zh-CN" altLang="en-US">
                <a:latin typeface="Calibri" panose="020F0502020204030204" charset="0"/>
              </a:rPr>
              <a:t>、</a:t>
            </a:r>
            <a:r>
              <a:rPr lang="en-US" altLang="zh-CN">
                <a:latin typeface="Calibri" panose="020F0502020204030204" charset="0"/>
              </a:rPr>
              <a:t>“</a:t>
            </a:r>
            <a:r>
              <a:rPr lang="zh-CN" altLang="en-US">
                <a:latin typeface="Calibri" panose="020F0502020204030204" charset="0"/>
              </a:rPr>
              <a:t>软件和信息技术服务业</a:t>
            </a:r>
            <a:r>
              <a:rPr lang="en-US" altLang="zh-CN">
                <a:latin typeface="Calibri" panose="020F0502020204030204" charset="0"/>
              </a:rPr>
              <a:t>”</a:t>
            </a:r>
            <a:r>
              <a:rPr lang="zh-CN" altLang="en-US">
                <a:latin typeface="Calibri" panose="020F0502020204030204" charset="0"/>
              </a:rPr>
              <a:t>、</a:t>
            </a:r>
            <a:r>
              <a:rPr lang="en-US" altLang="zh-CN">
                <a:latin typeface="Calibri" panose="020F0502020204030204" charset="0"/>
              </a:rPr>
              <a:t>“</a:t>
            </a:r>
            <a:r>
              <a:rPr lang="zh-CN" altLang="en-US">
                <a:latin typeface="Calibri" panose="020F0502020204030204" charset="0"/>
              </a:rPr>
              <a:t>生态保护和环境治理业</a:t>
            </a:r>
            <a:r>
              <a:rPr lang="en-US" altLang="zh-CN">
                <a:latin typeface="Calibri" panose="020F0502020204030204" charset="0"/>
              </a:rPr>
              <a:t>”</a:t>
            </a:r>
            <a:r>
              <a:rPr lang="zh-CN" altLang="en-US">
                <a:latin typeface="Calibri" panose="020F0502020204030204" charset="0"/>
              </a:rPr>
              <a:t>业务相应发生的增值税销售额占其全部增值税销售额的比重超过</a:t>
            </a:r>
            <a:r>
              <a:rPr lang="en-US" altLang="zh-CN">
                <a:latin typeface="Calibri" panose="020F0502020204030204" charset="0"/>
              </a:rPr>
              <a:t>50%</a:t>
            </a:r>
            <a:r>
              <a:rPr lang="zh-CN" altLang="en-US">
                <a:latin typeface="Calibri" panose="020F0502020204030204" charset="0"/>
              </a:rPr>
              <a:t>的纳税人。销售额比重根据纳税人申请退税前连续</a:t>
            </a:r>
            <a:r>
              <a:rPr lang="en-US" altLang="zh-CN">
                <a:latin typeface="Calibri" panose="020F0502020204030204" charset="0"/>
              </a:rPr>
              <a:t>12</a:t>
            </a:r>
            <a:r>
              <a:rPr lang="zh-CN" altLang="en-US">
                <a:latin typeface="Calibri" panose="020F0502020204030204" charset="0"/>
              </a:rPr>
              <a:t>个月的销售额计算确定；申请退税前经营期不满</a:t>
            </a:r>
            <a:r>
              <a:rPr lang="en-US" altLang="zh-CN">
                <a:latin typeface="Calibri" panose="020F0502020204030204" charset="0"/>
              </a:rPr>
              <a:t>12</a:t>
            </a:r>
            <a:r>
              <a:rPr lang="zh-CN" altLang="en-US">
                <a:latin typeface="Calibri" panose="020F0502020204030204" charset="0"/>
              </a:rPr>
              <a:t>个月但满</a:t>
            </a:r>
            <a:r>
              <a:rPr lang="en-US" altLang="zh-CN">
                <a:latin typeface="Calibri" panose="020F0502020204030204" charset="0"/>
              </a:rPr>
              <a:t>3</a:t>
            </a:r>
            <a:r>
              <a:rPr lang="zh-CN" altLang="en-US">
                <a:latin typeface="Calibri" panose="020F0502020204030204" charset="0"/>
              </a:rPr>
              <a:t>个月的，按照实际经营期的销售额计算确定</a:t>
            </a:r>
            <a:endParaRPr lang="zh-CN" altLang="en-US">
              <a:latin typeface="Calibri" panose="020F0502020204030204" charset="0"/>
            </a:endParaRPr>
          </a:p>
          <a:p>
            <a:pPr fontAlgn="auto">
              <a:lnSpc>
                <a:spcPct val="100000"/>
              </a:lnSpc>
            </a:pPr>
            <a:r>
              <a:rPr lang="zh-CN" altLang="en-US">
                <a:latin typeface="Calibri" panose="020F0502020204030204" charset="0"/>
              </a:rPr>
              <a:t>③</a:t>
            </a:r>
            <a:r>
              <a:rPr lang="zh-CN" altLang="en-US">
                <a:latin typeface="Calibri" panose="020F0502020204030204" charset="0"/>
                <a:sym typeface="+mn-ea"/>
              </a:rPr>
              <a:t>房地产开发经营业务</a:t>
            </a:r>
            <a:endParaRPr lang="zh-CN" altLang="en-US">
              <a:latin typeface="Calibri" panose="020F0502020204030204" charset="0"/>
            </a:endParaRPr>
          </a:p>
          <a:p>
            <a:pPr fontAlgn="auto">
              <a:lnSpc>
                <a:spcPct val="100000"/>
              </a:lnSpc>
            </a:pPr>
            <a:r>
              <a:rPr lang="zh-CN" altLang="en-US">
                <a:latin typeface="Calibri" panose="020F0502020204030204" charset="0"/>
              </a:rPr>
              <a:t>房地产开发经营业纳税人，是指从事《国民经济行业分类》中</a:t>
            </a:r>
            <a:r>
              <a:rPr lang="en-US" altLang="zh-CN">
                <a:latin typeface="Calibri" panose="020F0502020204030204" charset="0"/>
              </a:rPr>
              <a:t>“</a:t>
            </a:r>
            <a:r>
              <a:rPr lang="zh-CN" altLang="en-US">
                <a:latin typeface="Calibri" panose="020F0502020204030204" charset="0"/>
              </a:rPr>
              <a:t>房地产开发经营</a:t>
            </a:r>
            <a:r>
              <a:rPr lang="en-US" altLang="zh-CN">
                <a:latin typeface="Calibri" panose="020F0502020204030204" charset="0"/>
              </a:rPr>
              <a:t>”</a:t>
            </a:r>
            <a:r>
              <a:rPr lang="zh-CN" altLang="en-US">
                <a:latin typeface="Calibri" panose="020F0502020204030204" charset="0"/>
              </a:rPr>
              <a:t>业务相应发生的增值税</a:t>
            </a:r>
            <a:r>
              <a:rPr lang="zh-CN" altLang="en-US">
                <a:solidFill>
                  <a:srgbClr val="FF0000"/>
                </a:solidFill>
                <a:latin typeface="Calibri" panose="020F0502020204030204" charset="0"/>
              </a:rPr>
              <a:t>销售额及预收款</a:t>
            </a:r>
            <a:r>
              <a:rPr lang="zh-CN" altLang="en-US">
                <a:latin typeface="Calibri" panose="020F0502020204030204" charset="0"/>
              </a:rPr>
              <a:t>占其全部增值税销售额及预收款的比重超过</a:t>
            </a:r>
            <a:r>
              <a:rPr lang="en-US" altLang="zh-CN">
                <a:latin typeface="Calibri" panose="020F0502020204030204" charset="0"/>
              </a:rPr>
              <a:t>50%</a:t>
            </a:r>
            <a:r>
              <a:rPr lang="zh-CN" altLang="en-US">
                <a:latin typeface="Calibri" panose="020F0502020204030204" charset="0"/>
              </a:rPr>
              <a:t>的纳税人。销售额及预收款比重根据纳税人申请退税前连续</a:t>
            </a:r>
            <a:r>
              <a:rPr lang="en-US" altLang="zh-CN">
                <a:latin typeface="Calibri" panose="020F0502020204030204" charset="0"/>
              </a:rPr>
              <a:t>12</a:t>
            </a:r>
            <a:r>
              <a:rPr lang="zh-CN" altLang="en-US">
                <a:latin typeface="Calibri" panose="020F0502020204030204" charset="0"/>
              </a:rPr>
              <a:t>个月的销售额及预收款计算确定；申请退税前经营期不满</a:t>
            </a:r>
            <a:r>
              <a:rPr lang="en-US" altLang="zh-CN">
                <a:latin typeface="Calibri" panose="020F0502020204030204" charset="0"/>
              </a:rPr>
              <a:t>12</a:t>
            </a:r>
            <a:r>
              <a:rPr lang="zh-CN" altLang="en-US">
                <a:latin typeface="Calibri" panose="020F0502020204030204" charset="0"/>
              </a:rPr>
              <a:t>个月但满</a:t>
            </a:r>
            <a:r>
              <a:rPr lang="en-US" altLang="zh-CN">
                <a:latin typeface="Calibri" panose="020F0502020204030204" charset="0"/>
              </a:rPr>
              <a:t>3</a:t>
            </a:r>
            <a:r>
              <a:rPr lang="zh-CN" altLang="en-US">
                <a:latin typeface="Calibri" panose="020F0502020204030204" charset="0"/>
              </a:rPr>
              <a:t>个月的，按照实际经营期的销售额及预收款计算确定。同一计算期间内已经参与比重计算的预收款，</a:t>
            </a:r>
            <a:r>
              <a:rPr lang="zh-CN" altLang="en-US">
                <a:solidFill>
                  <a:srgbClr val="FF0000"/>
                </a:solidFill>
                <a:latin typeface="Calibri" panose="020F0502020204030204" charset="0"/>
              </a:rPr>
              <a:t>不得重复参与</a:t>
            </a:r>
            <a:r>
              <a:rPr lang="zh-CN" altLang="en-US">
                <a:latin typeface="Calibri" panose="020F0502020204030204" charset="0"/>
              </a:rPr>
              <a:t>增值税销售额的计算。预收款是指采取预售方式销售自行开发的房地产项目收到的款项</a:t>
            </a:r>
            <a:endParaRPr lang="zh-CN" altLang="en-US">
              <a:latin typeface="Calibri" panose="020F0502020204030204" charset="0"/>
            </a:endParaRPr>
          </a:p>
          <a:p>
            <a:pPr fontAlgn="auto">
              <a:lnSpc>
                <a:spcPct val="100000"/>
              </a:lnSpc>
            </a:pPr>
            <a:r>
              <a:rPr lang="zh-CN" altLang="en-US">
                <a:latin typeface="Calibri" panose="020F0502020204030204" charset="0"/>
              </a:rPr>
              <a:t>同一计算期间内既取得房地产开发经营业务增值税销售额或预收款，又取得其他业务增值税销售额，且符合</a:t>
            </a:r>
            <a:r>
              <a:rPr lang="en-US" altLang="zh-CN">
                <a:latin typeface="Calibri" panose="020F0502020204030204" charset="0"/>
              </a:rPr>
              <a:t>“</a:t>
            </a:r>
            <a:r>
              <a:rPr lang="zh-CN" altLang="en-US">
                <a:latin typeface="Calibri" panose="020F0502020204030204" charset="0"/>
              </a:rPr>
              <a:t>房地产开发业务</a:t>
            </a:r>
            <a:r>
              <a:rPr lang="en-US" altLang="zh-CN">
                <a:latin typeface="Calibri" panose="020F0502020204030204" charset="0"/>
              </a:rPr>
              <a:t>”</a:t>
            </a:r>
            <a:r>
              <a:rPr lang="zh-CN" altLang="en-US">
                <a:latin typeface="Calibri" panose="020F0502020204030204" charset="0"/>
              </a:rPr>
              <a:t>增值税销售额及预收款比重规定的纳税人，申请退还期末留抵税额时，应当按照</a:t>
            </a:r>
            <a:r>
              <a:rPr lang="en-US" altLang="zh-CN">
                <a:latin typeface="Calibri" panose="020F0502020204030204" charset="0"/>
              </a:rPr>
              <a:t>“</a:t>
            </a:r>
            <a:r>
              <a:rPr lang="zh-CN" altLang="en-US">
                <a:latin typeface="Calibri" panose="020F0502020204030204" charset="0"/>
              </a:rPr>
              <a:t>房地产经营业务</a:t>
            </a:r>
            <a:r>
              <a:rPr lang="en-US" altLang="zh-CN">
                <a:latin typeface="Calibri" panose="020F0502020204030204" charset="0"/>
              </a:rPr>
              <a:t>”</a:t>
            </a:r>
            <a:r>
              <a:rPr lang="zh-CN" altLang="en-US">
                <a:latin typeface="Calibri" panose="020F0502020204030204" charset="0"/>
              </a:rPr>
              <a:t>、</a:t>
            </a:r>
            <a:r>
              <a:rPr lang="en-US" altLang="zh-CN">
                <a:latin typeface="Calibri" panose="020F0502020204030204" charset="0"/>
              </a:rPr>
              <a:t>“</a:t>
            </a:r>
            <a:r>
              <a:rPr lang="zh-CN" altLang="en-US">
                <a:latin typeface="Calibri" panose="020F0502020204030204" charset="0"/>
              </a:rPr>
              <a:t>其他纳税人</a:t>
            </a:r>
            <a:r>
              <a:rPr lang="en-US" altLang="zh-CN">
                <a:latin typeface="Calibri" panose="020F0502020204030204" charset="0"/>
              </a:rPr>
              <a:t>”</a:t>
            </a:r>
            <a:r>
              <a:rPr lang="zh-CN" altLang="en-US">
                <a:latin typeface="Calibri" panose="020F0502020204030204" charset="0"/>
              </a:rPr>
              <a:t>（</a:t>
            </a:r>
            <a:r>
              <a:rPr lang="zh-CN" altLang="en-US">
                <a:solidFill>
                  <a:srgbClr val="FF0000"/>
                </a:solidFill>
                <a:latin typeface="Calibri" panose="020F0502020204030204" charset="0"/>
              </a:rPr>
              <a:t>不按</a:t>
            </a:r>
            <a:r>
              <a:rPr lang="zh-CN" altLang="en-US">
                <a:latin typeface="Calibri" panose="020F0502020204030204" charset="0"/>
              </a:rPr>
              <a:t>制造业等）的规定办理</a:t>
            </a:r>
            <a:endParaRPr lang="zh-CN" altLang="en-US">
              <a:latin typeface="Calibri" panose="020F0502020204030204" charset="0"/>
            </a:endParaRPr>
          </a:p>
          <a:p>
            <a:pPr fontAlgn="auto">
              <a:lnSpc>
                <a:spcPct val="100000"/>
              </a:lnSpc>
            </a:pPr>
            <a:r>
              <a:rPr lang="zh-CN" altLang="en-US">
                <a:solidFill>
                  <a:srgbClr val="FF0000"/>
                </a:solidFill>
                <a:latin typeface="Calibri" panose="020F0502020204030204" charset="0"/>
              </a:rPr>
              <a:t>增值税销售额，</a:t>
            </a:r>
            <a:r>
              <a:rPr lang="zh-CN" altLang="en-US">
                <a:latin typeface="Calibri" panose="020F0502020204030204" charset="0"/>
              </a:rPr>
              <a:t>包括纳税申报销售额、稽查查补销售额、纳税评估调整销售额等；适用增值税</a:t>
            </a:r>
            <a:r>
              <a:rPr lang="zh-CN" altLang="en-US">
                <a:solidFill>
                  <a:srgbClr val="FF0000"/>
                </a:solidFill>
                <a:latin typeface="Calibri" panose="020F0502020204030204" charset="0"/>
              </a:rPr>
              <a:t>差额征税</a:t>
            </a:r>
            <a:r>
              <a:rPr lang="zh-CN" altLang="en-US">
                <a:latin typeface="Calibri" panose="020F0502020204030204" charset="0"/>
              </a:rPr>
              <a:t>政策的，以差额前的金额确定</a:t>
            </a:r>
            <a:endParaRPr lang="zh-CN" altLang="en-US">
              <a:latin typeface="Calibri" panose="020F050202020403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normAutofit lnSpcReduction="10000"/>
          </a:bodyPr>
          <a:p>
            <a:pPr fontAlgn="auto">
              <a:lnSpc>
                <a:spcPct val="100000"/>
              </a:lnSpc>
            </a:pPr>
            <a:r>
              <a:rPr lang="zh-CN" altLang="en-US">
                <a:solidFill>
                  <a:srgbClr val="FF0000"/>
                </a:solidFill>
              </a:rPr>
              <a:t>一</a:t>
            </a:r>
            <a:r>
              <a:rPr lang="en-US" altLang="zh-CN">
                <a:solidFill>
                  <a:srgbClr val="FF0000"/>
                </a:solidFill>
              </a:rPr>
              <a:t>.</a:t>
            </a:r>
            <a:r>
              <a:rPr lang="zh-CN" altLang="en-US">
                <a:solidFill>
                  <a:srgbClr val="FF0000"/>
                </a:solidFill>
              </a:rPr>
              <a:t>国债等债券利息收入征税规定</a:t>
            </a:r>
            <a:endParaRPr lang="zh-CN" altLang="en-US">
              <a:solidFill>
                <a:srgbClr val="FF0000"/>
              </a:solidFill>
            </a:endParaRPr>
          </a:p>
          <a:p>
            <a:pPr fontAlgn="auto">
              <a:lnSpc>
                <a:spcPct val="100000"/>
              </a:lnSpc>
            </a:pPr>
            <a:r>
              <a:rPr lang="zh-CN" altLang="en-US">
                <a:solidFill>
                  <a:schemeClr val="accent1"/>
                </a:solidFill>
                <a:sym typeface="+mn-ea"/>
              </a:rPr>
              <a:t>（一）相关政策</a:t>
            </a:r>
            <a:endParaRPr lang="zh-CN" altLang="en-US">
              <a:solidFill>
                <a:schemeClr val="accent1"/>
              </a:solidFill>
            </a:endParaRPr>
          </a:p>
          <a:p>
            <a:pPr fontAlgn="auto">
              <a:lnSpc>
                <a:spcPct val="100000"/>
              </a:lnSpc>
            </a:pPr>
            <a:r>
              <a:rPr lang="zh-CN" altLang="en-US">
                <a:solidFill>
                  <a:schemeClr val="tx1"/>
                </a:solidFill>
              </a:rPr>
              <a:t>财政部</a:t>
            </a:r>
            <a:r>
              <a:rPr lang="en-US" altLang="zh-CN">
                <a:solidFill>
                  <a:schemeClr val="tx1"/>
                </a:solidFill>
              </a:rPr>
              <a:t> </a:t>
            </a:r>
            <a:r>
              <a:rPr lang="zh-CN" altLang="en-US">
                <a:solidFill>
                  <a:schemeClr val="tx1"/>
                </a:solidFill>
              </a:rPr>
              <a:t>税务总局关于国债等债券利息收入增值税政策的公告（财政部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2025</a:t>
            </a:r>
            <a:r>
              <a:rPr lang="zh-CN" altLang="en-US">
                <a:solidFill>
                  <a:schemeClr val="tx1"/>
                </a:solidFill>
              </a:rPr>
              <a:t>年第</a:t>
            </a:r>
            <a:r>
              <a:rPr lang="en-US" altLang="zh-CN">
                <a:solidFill>
                  <a:schemeClr val="tx1"/>
                </a:solidFill>
              </a:rPr>
              <a:t>4</a:t>
            </a:r>
            <a:r>
              <a:rPr lang="zh-CN" altLang="en-US">
                <a:solidFill>
                  <a:schemeClr val="tx1"/>
                </a:solidFill>
              </a:rPr>
              <a:t>号）</a:t>
            </a:r>
            <a:endParaRPr lang="zh-CN" altLang="en-US">
              <a:solidFill>
                <a:schemeClr val="tx1"/>
              </a:solidFill>
            </a:endParaRPr>
          </a:p>
          <a:p>
            <a:pPr algn="l" fontAlgn="auto">
              <a:lnSpc>
                <a:spcPct val="100000"/>
              </a:lnSpc>
              <a:buClrTx/>
              <a:buSzTx/>
            </a:pPr>
            <a:r>
              <a:rPr lang="zh-CN" altLang="en-US">
                <a:solidFill>
                  <a:schemeClr val="accent1"/>
                </a:solidFill>
              </a:rPr>
              <a:t>（二）政策规定</a:t>
            </a:r>
            <a:endParaRPr lang="zh-CN" altLang="en-US">
              <a:solidFill>
                <a:schemeClr val="accent1"/>
              </a:solidFill>
            </a:endParaRPr>
          </a:p>
          <a:p>
            <a:pPr fontAlgn="auto">
              <a:lnSpc>
                <a:spcPct val="100000"/>
              </a:lnSpc>
            </a:pPr>
            <a:r>
              <a:rPr lang="en-US" altLang="zh-CN">
                <a:solidFill>
                  <a:schemeClr val="tx1"/>
                </a:solidFill>
              </a:rPr>
              <a:t>1.</a:t>
            </a:r>
            <a:r>
              <a:rPr lang="zh-CN" altLang="en-US">
                <a:solidFill>
                  <a:schemeClr val="tx1"/>
                </a:solidFill>
              </a:rPr>
              <a:t>执行时间</a:t>
            </a:r>
            <a:endParaRPr lang="zh-CN" altLang="en-US">
              <a:solidFill>
                <a:schemeClr val="tx1"/>
              </a:solidFill>
            </a:endParaRPr>
          </a:p>
          <a:p>
            <a:pPr fontAlgn="auto">
              <a:lnSpc>
                <a:spcPct val="100000"/>
              </a:lnSpc>
            </a:pPr>
            <a:r>
              <a:rPr lang="zh-CN" altLang="en-US">
                <a:solidFill>
                  <a:schemeClr val="tx1"/>
                </a:solidFill>
              </a:rPr>
              <a:t>自</a:t>
            </a:r>
            <a:r>
              <a:rPr lang="en-US" altLang="zh-CN">
                <a:solidFill>
                  <a:schemeClr val="tx1"/>
                </a:solidFill>
              </a:rPr>
              <a:t>2025</a:t>
            </a:r>
            <a:r>
              <a:rPr lang="zh-CN" altLang="en-US">
                <a:solidFill>
                  <a:schemeClr val="tx1"/>
                </a:solidFill>
              </a:rPr>
              <a:t>年</a:t>
            </a:r>
            <a:r>
              <a:rPr lang="en-US" altLang="zh-CN">
                <a:solidFill>
                  <a:schemeClr val="tx1"/>
                </a:solidFill>
              </a:rPr>
              <a:t>8</a:t>
            </a:r>
            <a:r>
              <a:rPr lang="zh-CN" altLang="en-US">
                <a:solidFill>
                  <a:schemeClr val="tx1"/>
                </a:solidFill>
              </a:rPr>
              <a:t>月</a:t>
            </a:r>
            <a:r>
              <a:rPr lang="en-US" altLang="zh-CN">
                <a:solidFill>
                  <a:schemeClr val="tx1"/>
                </a:solidFill>
              </a:rPr>
              <a:t>8</a:t>
            </a:r>
            <a:r>
              <a:rPr lang="zh-CN" altLang="en-US">
                <a:solidFill>
                  <a:schemeClr val="tx1"/>
                </a:solidFill>
              </a:rPr>
              <a:t>日起</a:t>
            </a:r>
            <a:endParaRPr lang="zh-CN" altLang="en-US">
              <a:solidFill>
                <a:schemeClr val="tx1"/>
              </a:solidFill>
            </a:endParaRPr>
          </a:p>
          <a:p>
            <a:pPr fontAlgn="auto">
              <a:lnSpc>
                <a:spcPct val="100000"/>
              </a:lnSpc>
            </a:pPr>
            <a:r>
              <a:rPr lang="en-US" altLang="zh-CN">
                <a:solidFill>
                  <a:schemeClr val="tx1"/>
                </a:solidFill>
              </a:rPr>
              <a:t>2.</a:t>
            </a:r>
            <a:r>
              <a:rPr lang="zh-CN" altLang="en-US">
                <a:solidFill>
                  <a:schemeClr val="tx1"/>
                </a:solidFill>
              </a:rPr>
              <a:t>具体</a:t>
            </a:r>
            <a:r>
              <a:rPr lang="zh-CN" altLang="en-US">
                <a:solidFill>
                  <a:schemeClr val="tx1"/>
                </a:solidFill>
              </a:rPr>
              <a:t>规定</a:t>
            </a:r>
            <a:endParaRPr lang="zh-CN" altLang="en-US">
              <a:solidFill>
                <a:schemeClr val="tx1"/>
              </a:solidFill>
            </a:endParaRPr>
          </a:p>
          <a:p>
            <a:pPr fontAlgn="auto">
              <a:lnSpc>
                <a:spcPct val="100000"/>
              </a:lnSpc>
            </a:pPr>
            <a:r>
              <a:rPr lang="zh-CN" altLang="en-US">
                <a:solidFill>
                  <a:schemeClr val="tx1"/>
                </a:solidFill>
              </a:rPr>
              <a:t>自</a:t>
            </a:r>
            <a:r>
              <a:rPr lang="en-US" altLang="zh-CN">
                <a:solidFill>
                  <a:schemeClr val="tx1"/>
                </a:solidFill>
              </a:rPr>
              <a:t>2025</a:t>
            </a:r>
            <a:r>
              <a:rPr lang="zh-CN" altLang="en-US">
                <a:solidFill>
                  <a:schemeClr val="tx1"/>
                </a:solidFill>
              </a:rPr>
              <a:t>年</a:t>
            </a:r>
            <a:r>
              <a:rPr lang="en-US" altLang="zh-CN">
                <a:solidFill>
                  <a:schemeClr val="tx1"/>
                </a:solidFill>
              </a:rPr>
              <a:t>8</a:t>
            </a:r>
            <a:r>
              <a:rPr lang="zh-CN" altLang="en-US">
                <a:solidFill>
                  <a:schemeClr val="tx1"/>
                </a:solidFill>
              </a:rPr>
              <a:t>月</a:t>
            </a:r>
            <a:r>
              <a:rPr lang="en-US" altLang="zh-CN">
                <a:solidFill>
                  <a:schemeClr val="tx1"/>
                </a:solidFill>
              </a:rPr>
              <a:t>8</a:t>
            </a:r>
            <a:r>
              <a:rPr lang="zh-CN" altLang="en-US">
                <a:solidFill>
                  <a:schemeClr val="tx1"/>
                </a:solidFill>
              </a:rPr>
              <a:t>日之后（含当日）</a:t>
            </a:r>
            <a:r>
              <a:rPr lang="zh-CN" altLang="en-US">
                <a:solidFill>
                  <a:srgbClr val="FF0000"/>
                </a:solidFill>
              </a:rPr>
              <a:t>新发</a:t>
            </a:r>
            <a:r>
              <a:rPr lang="zh-CN" altLang="en-US">
                <a:solidFill>
                  <a:schemeClr val="tx1"/>
                </a:solidFill>
              </a:rPr>
              <a:t>行的国债、地方政府债券、金融债券的利息收入，恢复征收增值税。对在该日期之前</a:t>
            </a:r>
            <a:r>
              <a:rPr lang="zh-CN" altLang="en-US">
                <a:solidFill>
                  <a:srgbClr val="FF0000"/>
                </a:solidFill>
              </a:rPr>
              <a:t>已发行</a:t>
            </a:r>
            <a:r>
              <a:rPr lang="zh-CN" altLang="en-US">
                <a:solidFill>
                  <a:schemeClr val="tx1"/>
                </a:solidFill>
              </a:rPr>
              <a:t>的国债、地方政府债券、金融债券（包含在</a:t>
            </a:r>
            <a:r>
              <a:rPr lang="en-US" altLang="zh-CN">
                <a:solidFill>
                  <a:schemeClr val="tx1"/>
                </a:solidFill>
              </a:rPr>
              <a:t>2025</a:t>
            </a:r>
            <a:r>
              <a:rPr lang="zh-CN" altLang="en-US">
                <a:solidFill>
                  <a:schemeClr val="tx1"/>
                </a:solidFill>
              </a:rPr>
              <a:t>年</a:t>
            </a:r>
            <a:r>
              <a:rPr lang="en-US" altLang="zh-CN">
                <a:solidFill>
                  <a:schemeClr val="tx1"/>
                </a:solidFill>
              </a:rPr>
              <a:t>8</a:t>
            </a:r>
            <a:r>
              <a:rPr lang="zh-CN" altLang="en-US">
                <a:solidFill>
                  <a:schemeClr val="tx1"/>
                </a:solidFill>
              </a:rPr>
              <a:t>月</a:t>
            </a:r>
            <a:r>
              <a:rPr lang="en-US" altLang="zh-CN">
                <a:solidFill>
                  <a:schemeClr val="tx1"/>
                </a:solidFill>
              </a:rPr>
              <a:t>8</a:t>
            </a:r>
            <a:r>
              <a:rPr lang="zh-CN" altLang="en-US">
                <a:solidFill>
                  <a:schemeClr val="tx1"/>
                </a:solidFill>
              </a:rPr>
              <a:t>日之</a:t>
            </a:r>
            <a:r>
              <a:rPr lang="zh-CN" altLang="en-US">
                <a:solidFill>
                  <a:srgbClr val="FF0000"/>
                </a:solidFill>
              </a:rPr>
              <a:t>后续发行的部分</a:t>
            </a:r>
            <a:r>
              <a:rPr lang="zh-CN" altLang="en-US">
                <a:solidFill>
                  <a:schemeClr val="tx1"/>
                </a:solidFill>
              </a:rPr>
              <a:t>）的利息收入，继续免征增值税直至债券到期</a:t>
            </a:r>
            <a:r>
              <a:rPr lang="en-US" altLang="zh-CN">
                <a:solidFill>
                  <a:schemeClr val="tx1"/>
                </a:solidFill>
              </a:rPr>
              <a:t> </a:t>
            </a:r>
            <a:endParaRPr lang="zh-CN" altLang="en-US">
              <a:solidFill>
                <a:schemeClr val="tx1"/>
              </a:solidFill>
            </a:endParaRPr>
          </a:p>
          <a:p>
            <a:pPr fontAlgn="auto">
              <a:lnSpc>
                <a:spcPct val="100000"/>
              </a:lnSpc>
            </a:pPr>
            <a:r>
              <a:rPr lang="zh-CN" altLang="en-US">
                <a:solidFill>
                  <a:schemeClr val="tx1"/>
                </a:solidFill>
              </a:rPr>
              <a:t>金融债券，是指依法在中华人民共和国境内设立的金融机构法人在全国银行间和交易所债券市场发行的、按约定还本付息并由金融机构持有的有价证券</a:t>
            </a:r>
            <a:r>
              <a:rPr lang="en-US" altLang="zh-CN">
                <a:solidFill>
                  <a:schemeClr val="tx1"/>
                </a:solidFill>
              </a:rPr>
              <a:t> </a:t>
            </a:r>
            <a:endParaRPr lang="en-US" altLang="zh-CN">
              <a:solidFill>
                <a:schemeClr val="tx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lnSpcReduction="10000"/>
          </a:bodyPr>
          <a:p>
            <a:r>
              <a:rPr lang="zh-CN" altLang="en-US"/>
              <a:t>房地产开发经营业纳税人不符合</a:t>
            </a:r>
            <a:r>
              <a:rPr lang="en-US" altLang="zh-CN"/>
              <a:t>“</a:t>
            </a:r>
            <a:r>
              <a:rPr lang="zh-CN" altLang="en-US">
                <a:sym typeface="+mn-ea"/>
              </a:rPr>
              <a:t>房地产开发经营业</a:t>
            </a:r>
            <a:r>
              <a:rPr lang="en-US" altLang="zh-CN">
                <a:sym typeface="+mn-ea"/>
              </a:rPr>
              <a:t>”</a:t>
            </a:r>
            <a:r>
              <a:rPr lang="zh-CN" altLang="en-US"/>
              <a:t>规定的，</a:t>
            </a:r>
            <a:r>
              <a:rPr lang="zh-CN" altLang="en-US">
                <a:solidFill>
                  <a:srgbClr val="FF0000"/>
                </a:solidFill>
              </a:rPr>
              <a:t>可以</a:t>
            </a:r>
            <a:r>
              <a:rPr lang="zh-CN" altLang="en-US"/>
              <a:t>按照</a:t>
            </a:r>
            <a:r>
              <a:rPr lang="en-US" altLang="zh-CN"/>
              <a:t>“</a:t>
            </a:r>
            <a:r>
              <a:rPr lang="zh-CN" altLang="en-US"/>
              <a:t>其他行业</a:t>
            </a:r>
            <a:r>
              <a:rPr lang="en-US" altLang="zh-CN"/>
              <a:t>”</a:t>
            </a:r>
            <a:r>
              <a:rPr lang="zh-CN" altLang="en-US"/>
              <a:t>（包括按制造业）规定申请退还期末留抵税额</a:t>
            </a:r>
            <a:endParaRPr lang="zh-CN" altLang="en-US"/>
          </a:p>
          <a:p>
            <a:r>
              <a:rPr lang="zh-CN" altLang="en-US"/>
              <a:t>判定是否属于房地产经营业的销售额口径不同；房地产经营业可适用</a:t>
            </a:r>
            <a:r>
              <a:rPr lang="en-US" altLang="zh-CN"/>
              <a:t>“</a:t>
            </a:r>
            <a:r>
              <a:rPr lang="zh-CN" altLang="en-US"/>
              <a:t>其他行业</a:t>
            </a:r>
            <a:r>
              <a:rPr lang="en-US" altLang="zh-CN"/>
              <a:t>”</a:t>
            </a:r>
            <a:r>
              <a:rPr lang="zh-CN" altLang="en-US"/>
              <a:t>（</a:t>
            </a:r>
            <a:r>
              <a:rPr lang="zh-CN" altLang="en-US">
                <a:solidFill>
                  <a:srgbClr val="FF0000"/>
                </a:solidFill>
              </a:rPr>
              <a:t>仅限</a:t>
            </a:r>
            <a:r>
              <a:rPr lang="zh-CN" altLang="en-US"/>
              <a:t>）</a:t>
            </a:r>
            <a:endParaRPr lang="zh-CN" altLang="en-US"/>
          </a:p>
          <a:p>
            <a:r>
              <a:rPr lang="zh-CN" altLang="en-US">
                <a:solidFill>
                  <a:srgbClr val="FF0000"/>
                </a:solidFill>
              </a:rPr>
              <a:t>注：</a:t>
            </a:r>
            <a:endParaRPr lang="zh-CN" altLang="en-US">
              <a:solidFill>
                <a:srgbClr val="FF0000"/>
              </a:solidFill>
            </a:endParaRPr>
          </a:p>
          <a:p>
            <a:r>
              <a:rPr lang="zh-CN" altLang="en-US"/>
              <a:t>1.房地产经营业的预收款与销售额同期不重复计算</a:t>
            </a:r>
            <a:endParaRPr lang="zh-CN" altLang="en-US"/>
          </a:p>
          <a:p>
            <a:r>
              <a:rPr lang="zh-CN" altLang="en-US"/>
              <a:t>【案例</a:t>
            </a:r>
            <a:r>
              <a:rPr lang="en-US" altLang="zh-CN"/>
              <a:t>1</a:t>
            </a:r>
            <a:r>
              <a:rPr lang="zh-CN" altLang="en-US"/>
              <a:t>】某纳</a:t>
            </a:r>
            <a:r>
              <a:rPr lang="zh-CN" altLang="en-US">
                <a:sym typeface="+mn-ea"/>
              </a:rPr>
              <a:t>税人申请退税前连续</a:t>
            </a:r>
            <a:r>
              <a:rPr lang="en-US" altLang="zh-CN">
                <a:sym typeface="+mn-ea"/>
              </a:rPr>
              <a:t>12</a:t>
            </a:r>
            <a:r>
              <a:rPr lang="zh-CN" altLang="en-US">
                <a:sym typeface="+mn-ea"/>
              </a:rPr>
              <a:t>个月房地产开发经营业务预收款</a:t>
            </a:r>
            <a:r>
              <a:rPr lang="en-US" altLang="zh-CN">
                <a:sym typeface="+mn-ea"/>
              </a:rPr>
              <a:t>400</a:t>
            </a:r>
            <a:r>
              <a:rPr lang="zh-CN" altLang="en-US">
                <a:sym typeface="+mn-ea"/>
              </a:rPr>
              <a:t>万元、销售额</a:t>
            </a:r>
            <a:r>
              <a:rPr lang="en-US" altLang="zh-CN">
                <a:sym typeface="+mn-ea"/>
              </a:rPr>
              <a:t>1000</a:t>
            </a:r>
            <a:r>
              <a:rPr lang="zh-CN" altLang="en-US">
                <a:sym typeface="+mn-ea"/>
              </a:rPr>
              <a:t>万元（其中，同一计算期间内收到的预收款转化形成的增值税销售额</a:t>
            </a:r>
            <a:r>
              <a:rPr lang="en-US" altLang="zh-CN">
                <a:sym typeface="+mn-ea"/>
              </a:rPr>
              <a:t>200</a:t>
            </a:r>
            <a:r>
              <a:rPr lang="zh-CN" altLang="en-US">
                <a:sym typeface="+mn-ea"/>
              </a:rPr>
              <a:t>万元），此外还发生其他增值税销售额</a:t>
            </a:r>
            <a:r>
              <a:rPr lang="en-US" altLang="zh-CN">
                <a:sym typeface="+mn-ea"/>
              </a:rPr>
              <a:t>600</a:t>
            </a:r>
            <a:r>
              <a:rPr lang="zh-CN" altLang="en-US">
                <a:sym typeface="+mn-ea"/>
              </a:rPr>
              <a:t>万元。</a:t>
            </a:r>
            <a:endParaRPr lang="zh-CN" altLang="en-US">
              <a:sym typeface="+mn-ea"/>
            </a:endParaRPr>
          </a:p>
          <a:p>
            <a:r>
              <a:rPr lang="zh-CN" altLang="en-US">
                <a:sym typeface="+mn-ea"/>
              </a:rPr>
              <a:t>该纳税人申请退税前连续</a:t>
            </a:r>
            <a:r>
              <a:rPr lang="en-US" altLang="zh-CN">
                <a:sym typeface="+mn-ea"/>
              </a:rPr>
              <a:t>12</a:t>
            </a:r>
            <a:r>
              <a:rPr lang="zh-CN" altLang="en-US">
                <a:sym typeface="+mn-ea"/>
              </a:rPr>
              <a:t>个月房地产开发经营业务相应发生的增值税销售额及预收款占全部增值税销售额及预收款的比重为</a:t>
            </a:r>
            <a:r>
              <a:rPr lang="en-US" altLang="zh-CN">
                <a:sym typeface="+mn-ea"/>
              </a:rPr>
              <a:t>67%=</a:t>
            </a:r>
            <a:r>
              <a:rPr lang="zh-CN" altLang="en-US">
                <a:sym typeface="+mn-ea"/>
              </a:rPr>
              <a:t>（</a:t>
            </a:r>
            <a:r>
              <a:rPr lang="en-US" altLang="zh-CN">
                <a:sym typeface="+mn-ea"/>
              </a:rPr>
              <a:t>400+1000</a:t>
            </a:r>
            <a:r>
              <a:rPr lang="en-US" altLang="zh-CN">
                <a:solidFill>
                  <a:srgbClr val="FF0000"/>
                </a:solidFill>
                <a:sym typeface="+mn-ea"/>
              </a:rPr>
              <a:t>-200</a:t>
            </a:r>
            <a:r>
              <a:rPr lang="zh-CN" altLang="en-US">
                <a:sym typeface="+mn-ea"/>
              </a:rPr>
              <a:t>）</a:t>
            </a:r>
            <a:r>
              <a:rPr lang="en-US" altLang="zh-CN">
                <a:sym typeface="+mn-ea"/>
              </a:rPr>
              <a:t>÷</a:t>
            </a:r>
            <a:r>
              <a:rPr lang="zh-CN" altLang="en-US">
                <a:sym typeface="+mn-ea"/>
              </a:rPr>
              <a:t>（</a:t>
            </a:r>
            <a:r>
              <a:rPr lang="en-US" altLang="zh-CN">
                <a:sym typeface="+mn-ea"/>
              </a:rPr>
              <a:t>400+1000</a:t>
            </a:r>
            <a:r>
              <a:rPr lang="en-US" altLang="zh-CN">
                <a:solidFill>
                  <a:srgbClr val="FF0000"/>
                </a:solidFill>
                <a:sym typeface="+mn-ea"/>
              </a:rPr>
              <a:t>-200</a:t>
            </a:r>
            <a:r>
              <a:rPr lang="en-US" altLang="zh-CN">
                <a:sym typeface="+mn-ea"/>
              </a:rPr>
              <a:t>+600</a:t>
            </a:r>
            <a:r>
              <a:rPr lang="zh-CN" altLang="en-US">
                <a:sym typeface="+mn-ea"/>
              </a:rPr>
              <a:t>）</a:t>
            </a:r>
            <a:r>
              <a:rPr lang="en-US" altLang="zh-CN">
                <a:sym typeface="+mn-ea"/>
              </a:rPr>
              <a:t>×100%</a:t>
            </a:r>
            <a:r>
              <a:rPr lang="zh-CN" altLang="en-US">
                <a:sym typeface="+mn-ea"/>
              </a:rPr>
              <a:t>），比重超过</a:t>
            </a:r>
            <a:r>
              <a:rPr lang="en-US" altLang="zh-CN">
                <a:sym typeface="+mn-ea"/>
              </a:rPr>
              <a:t>50%</a:t>
            </a:r>
            <a:endParaRPr lang="zh-CN" altLang="en-US">
              <a:sym typeface="+mn-ea"/>
            </a:endParaRPr>
          </a:p>
          <a:p>
            <a:r>
              <a:rPr lang="zh-CN" altLang="en-US">
                <a:sym typeface="+mn-ea"/>
              </a:rPr>
              <a:t>因此该纳税人属于房地产开发经营业纳税人</a:t>
            </a:r>
            <a:endParaRPr lang="zh-CN" altLang="en-US"/>
          </a:p>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sym typeface="+mn-ea"/>
              </a:rPr>
              <a:t>2.</a:t>
            </a:r>
            <a:r>
              <a:rPr lang="zh-CN" altLang="en-US">
                <a:sym typeface="+mn-ea"/>
              </a:rPr>
              <a:t>房地产经营业可适用其他行业退税政策</a:t>
            </a:r>
            <a:endParaRPr lang="zh-CN" altLang="en-US">
              <a:sym typeface="+mn-ea"/>
            </a:endParaRPr>
          </a:p>
          <a:p>
            <a:r>
              <a:rPr lang="zh-CN" altLang="en-US">
                <a:sym typeface="+mn-ea"/>
              </a:rPr>
              <a:t>【案例</a:t>
            </a:r>
            <a:r>
              <a:rPr lang="en-US" altLang="zh-CN">
                <a:sym typeface="+mn-ea"/>
              </a:rPr>
              <a:t>2</a:t>
            </a:r>
            <a:r>
              <a:rPr lang="zh-CN" altLang="en-US">
                <a:sym typeface="+mn-ea"/>
              </a:rPr>
              <a:t>】某房地产开发经营业纳税人，</a:t>
            </a:r>
            <a:r>
              <a:rPr lang="en-US" altLang="zh-CN">
                <a:sym typeface="+mn-ea"/>
              </a:rPr>
              <a:t>2025</a:t>
            </a:r>
            <a:r>
              <a:rPr lang="zh-CN" altLang="en-US">
                <a:sym typeface="+mn-ea"/>
              </a:rPr>
              <a:t>年</a:t>
            </a:r>
            <a:r>
              <a:rPr lang="en-US" altLang="zh-CN">
                <a:sym typeface="+mn-ea"/>
              </a:rPr>
              <a:t>10</a:t>
            </a:r>
            <a:r>
              <a:rPr lang="zh-CN" altLang="en-US">
                <a:sym typeface="+mn-ea"/>
              </a:rPr>
              <a:t>月申请办理留抵退税。申请退税前连续</a:t>
            </a:r>
            <a:r>
              <a:rPr lang="en-US" altLang="zh-CN">
                <a:sym typeface="+mn-ea"/>
              </a:rPr>
              <a:t>6</a:t>
            </a:r>
            <a:r>
              <a:rPr lang="zh-CN" altLang="en-US">
                <a:sym typeface="+mn-ea"/>
              </a:rPr>
              <a:t>个月（</a:t>
            </a:r>
            <a:r>
              <a:rPr lang="en-US" altLang="zh-CN">
                <a:sym typeface="+mn-ea"/>
              </a:rPr>
              <a:t>2025</a:t>
            </a:r>
            <a:r>
              <a:rPr lang="zh-CN" altLang="en-US">
                <a:sym typeface="+mn-ea"/>
              </a:rPr>
              <a:t>年</a:t>
            </a:r>
            <a:r>
              <a:rPr lang="en-US" altLang="zh-CN">
                <a:sym typeface="+mn-ea"/>
              </a:rPr>
              <a:t>4</a:t>
            </a:r>
            <a:r>
              <a:rPr lang="zh-CN" altLang="en-US">
                <a:sym typeface="+mn-ea"/>
              </a:rPr>
              <a:t>月</a:t>
            </a:r>
            <a:r>
              <a:rPr lang="en-US" altLang="zh-CN">
                <a:sym typeface="+mn-ea"/>
              </a:rPr>
              <a:t>-9</a:t>
            </a:r>
            <a:r>
              <a:rPr lang="zh-CN" altLang="en-US">
                <a:sym typeface="+mn-ea"/>
              </a:rPr>
              <a:t>月所属期），期末留抵税额分别为</a:t>
            </a:r>
            <a:r>
              <a:rPr lang="en-US" altLang="zh-CN">
                <a:sym typeface="+mn-ea"/>
              </a:rPr>
              <a:t>30</a:t>
            </a:r>
            <a:r>
              <a:rPr lang="zh-CN" altLang="en-US">
                <a:sym typeface="+mn-ea"/>
              </a:rPr>
              <a:t>万元、</a:t>
            </a:r>
            <a:r>
              <a:rPr lang="en-US" altLang="zh-CN">
                <a:sym typeface="+mn-ea"/>
              </a:rPr>
              <a:t>40</a:t>
            </a:r>
            <a:r>
              <a:rPr lang="zh-CN" altLang="en-US">
                <a:sym typeface="+mn-ea"/>
              </a:rPr>
              <a:t>万元、</a:t>
            </a:r>
            <a:r>
              <a:rPr lang="en-US" altLang="zh-CN">
                <a:sym typeface="+mn-ea"/>
              </a:rPr>
              <a:t>50</a:t>
            </a:r>
            <a:r>
              <a:rPr lang="zh-CN" altLang="en-US">
                <a:sym typeface="+mn-ea"/>
              </a:rPr>
              <a:t>万元、</a:t>
            </a:r>
            <a:r>
              <a:rPr lang="en-US" altLang="zh-CN">
                <a:sym typeface="+mn-ea"/>
              </a:rPr>
              <a:t>25</a:t>
            </a:r>
            <a:r>
              <a:rPr lang="zh-CN" altLang="en-US">
                <a:sym typeface="+mn-ea"/>
              </a:rPr>
              <a:t>万元、</a:t>
            </a:r>
            <a:r>
              <a:rPr lang="en-US" altLang="zh-CN">
                <a:sym typeface="+mn-ea"/>
              </a:rPr>
              <a:t>50</a:t>
            </a:r>
            <a:r>
              <a:rPr lang="zh-CN" altLang="en-US">
                <a:sym typeface="+mn-ea"/>
              </a:rPr>
              <a:t>万元和</a:t>
            </a:r>
            <a:r>
              <a:rPr lang="en-US" altLang="zh-CN">
                <a:sym typeface="+mn-ea"/>
              </a:rPr>
              <a:t>80</a:t>
            </a:r>
            <a:r>
              <a:rPr lang="zh-CN" altLang="en-US">
                <a:sym typeface="+mn-ea"/>
              </a:rPr>
              <a:t>万元。该纳税人</a:t>
            </a:r>
            <a:r>
              <a:rPr lang="en-US" altLang="zh-CN">
                <a:sym typeface="+mn-ea"/>
              </a:rPr>
              <a:t>2019</a:t>
            </a:r>
            <a:r>
              <a:rPr lang="zh-CN" altLang="en-US">
                <a:sym typeface="+mn-ea"/>
              </a:rPr>
              <a:t>年</a:t>
            </a:r>
            <a:r>
              <a:rPr lang="en-US" altLang="zh-CN">
                <a:sym typeface="+mn-ea"/>
              </a:rPr>
              <a:t>3</a:t>
            </a:r>
            <a:r>
              <a:rPr lang="zh-CN" altLang="en-US">
                <a:sym typeface="+mn-ea"/>
              </a:rPr>
              <a:t>月税款所属期期末留抵税额为</a:t>
            </a:r>
            <a:r>
              <a:rPr lang="en-US" altLang="zh-CN">
                <a:sym typeface="+mn-ea"/>
              </a:rPr>
              <a:t>60</a:t>
            </a:r>
            <a:r>
              <a:rPr lang="zh-CN" altLang="en-US">
                <a:sym typeface="+mn-ea"/>
              </a:rPr>
              <a:t>万元；</a:t>
            </a:r>
            <a:r>
              <a:rPr lang="en-US" altLang="zh-CN">
                <a:sym typeface="+mn-ea"/>
              </a:rPr>
              <a:t>2024</a:t>
            </a:r>
            <a:r>
              <a:rPr lang="zh-CN" altLang="en-US">
                <a:sym typeface="+mn-ea"/>
              </a:rPr>
              <a:t>年</a:t>
            </a:r>
            <a:r>
              <a:rPr lang="en-US" altLang="zh-CN">
                <a:sym typeface="+mn-ea"/>
              </a:rPr>
              <a:t>12</a:t>
            </a:r>
            <a:r>
              <a:rPr lang="zh-CN" altLang="en-US">
                <a:sym typeface="+mn-ea"/>
              </a:rPr>
              <a:t>月税款所属期期末留抵税额为</a:t>
            </a:r>
            <a:r>
              <a:rPr lang="en-US" altLang="zh-CN">
                <a:sym typeface="+mn-ea"/>
              </a:rPr>
              <a:t>20</a:t>
            </a:r>
            <a:r>
              <a:rPr lang="zh-CN" altLang="en-US">
                <a:sym typeface="+mn-ea"/>
              </a:rPr>
              <a:t>万元</a:t>
            </a:r>
            <a:r>
              <a:rPr lang="en-US" altLang="zh-CN">
                <a:sym typeface="+mn-ea"/>
              </a:rPr>
              <a:t> </a:t>
            </a:r>
            <a:endParaRPr lang="zh-CN" altLang="en-US">
              <a:sym typeface="+mn-ea"/>
            </a:endParaRPr>
          </a:p>
          <a:p>
            <a:r>
              <a:rPr lang="zh-CN" altLang="en-US">
                <a:sym typeface="+mn-ea"/>
              </a:rPr>
              <a:t>该纳税人不符合“与</a:t>
            </a:r>
            <a:r>
              <a:rPr lang="en-US" altLang="zh-CN">
                <a:sym typeface="+mn-ea"/>
              </a:rPr>
              <a:t>2019</a:t>
            </a:r>
            <a:r>
              <a:rPr lang="zh-CN" altLang="en-US">
                <a:sym typeface="+mn-ea"/>
              </a:rPr>
              <a:t>年</a:t>
            </a:r>
            <a:r>
              <a:rPr lang="en-US" altLang="zh-CN">
                <a:sym typeface="+mn-ea"/>
              </a:rPr>
              <a:t>3</a:t>
            </a:r>
            <a:r>
              <a:rPr lang="zh-CN" altLang="en-US">
                <a:sym typeface="+mn-ea"/>
              </a:rPr>
              <a:t>月</a:t>
            </a:r>
            <a:r>
              <a:rPr lang="en-US" altLang="zh-CN">
                <a:sym typeface="+mn-ea"/>
              </a:rPr>
              <a:t>31</a:t>
            </a:r>
            <a:r>
              <a:rPr lang="zh-CN" altLang="en-US">
                <a:sym typeface="+mn-ea"/>
              </a:rPr>
              <a:t>日期末留抵税额相比，申请退税前连续六个月期末新增加留抵税额均大于零，且第六个月期末新增加留抵税额不低于</a:t>
            </a:r>
            <a:r>
              <a:rPr lang="en-US" altLang="zh-CN">
                <a:sym typeface="+mn-ea"/>
              </a:rPr>
              <a:t>50</a:t>
            </a:r>
            <a:r>
              <a:rPr lang="zh-CN" altLang="en-US">
                <a:sym typeface="+mn-ea"/>
              </a:rPr>
              <a:t>万元”的规定，因此</a:t>
            </a:r>
            <a:r>
              <a:rPr lang="zh-CN" altLang="en-US">
                <a:solidFill>
                  <a:srgbClr val="FF0000"/>
                </a:solidFill>
                <a:sym typeface="+mn-ea"/>
              </a:rPr>
              <a:t>无法适用</a:t>
            </a:r>
            <a:r>
              <a:rPr lang="en-US" altLang="zh-CN">
                <a:sym typeface="+mn-ea"/>
              </a:rPr>
              <a:t>“</a:t>
            </a:r>
            <a:r>
              <a:rPr lang="zh-CN" altLang="en-US">
                <a:sym typeface="+mn-ea"/>
              </a:rPr>
              <a:t>房地产开发经营业</a:t>
            </a:r>
            <a:r>
              <a:rPr lang="en-US" altLang="zh-CN">
                <a:sym typeface="+mn-ea"/>
              </a:rPr>
              <a:t>”</a:t>
            </a:r>
            <a:r>
              <a:rPr lang="zh-CN" altLang="en-US">
                <a:sym typeface="+mn-ea"/>
              </a:rPr>
              <a:t>留抵退税政策</a:t>
            </a:r>
            <a:r>
              <a:rPr lang="en-US" altLang="zh-CN">
                <a:sym typeface="+mn-ea"/>
              </a:rPr>
              <a:t> </a:t>
            </a:r>
            <a:endParaRPr lang="zh-CN" altLang="en-US">
              <a:sym typeface="+mn-ea"/>
            </a:endParaRPr>
          </a:p>
          <a:p>
            <a:r>
              <a:rPr lang="zh-CN" altLang="en-US">
                <a:sym typeface="+mn-ea"/>
              </a:rPr>
              <a:t>该纳税人符合“申请退税前连续六个月期末留抵税额均大于零，且第六个月期末留抵税额与申请退税前一税款所属期上一年度</a:t>
            </a:r>
            <a:r>
              <a:rPr lang="en-US" altLang="zh-CN">
                <a:sym typeface="+mn-ea"/>
              </a:rPr>
              <a:t>12</a:t>
            </a:r>
            <a:r>
              <a:rPr lang="zh-CN" altLang="en-US">
                <a:sym typeface="+mn-ea"/>
              </a:rPr>
              <a:t>月</a:t>
            </a:r>
            <a:r>
              <a:rPr lang="en-US" altLang="zh-CN">
                <a:sym typeface="+mn-ea"/>
              </a:rPr>
              <a:t>31</a:t>
            </a:r>
            <a:r>
              <a:rPr lang="zh-CN" altLang="en-US">
                <a:sym typeface="+mn-ea"/>
              </a:rPr>
              <a:t>日期末留抵税额相比新增加留抵税额应不低于</a:t>
            </a:r>
            <a:r>
              <a:rPr lang="en-US" altLang="zh-CN">
                <a:sym typeface="+mn-ea"/>
              </a:rPr>
              <a:t>50</a:t>
            </a:r>
            <a:r>
              <a:rPr lang="zh-CN" altLang="en-US">
                <a:sym typeface="+mn-ea"/>
              </a:rPr>
              <a:t>万元”的规定，因此</a:t>
            </a:r>
            <a:r>
              <a:rPr lang="zh-CN" altLang="en-US">
                <a:solidFill>
                  <a:srgbClr val="FF0000"/>
                </a:solidFill>
                <a:sym typeface="+mn-ea"/>
              </a:rPr>
              <a:t>可以按照</a:t>
            </a:r>
            <a:r>
              <a:rPr lang="en-US" altLang="zh-CN">
                <a:sym typeface="+mn-ea"/>
              </a:rPr>
              <a:t>“</a:t>
            </a:r>
            <a:r>
              <a:rPr lang="zh-CN" altLang="en-US">
                <a:sym typeface="+mn-ea"/>
              </a:rPr>
              <a:t>其他纳税人</a:t>
            </a:r>
            <a:r>
              <a:rPr lang="en-US" altLang="zh-CN">
                <a:sym typeface="+mn-ea"/>
              </a:rPr>
              <a:t>”</a:t>
            </a:r>
            <a:r>
              <a:rPr lang="zh-CN" altLang="en-US">
                <a:sym typeface="+mn-ea"/>
              </a:rPr>
              <a:t>留抵退税政策申请办理留抵退税</a:t>
            </a:r>
            <a:r>
              <a:rPr lang="en-US" altLang="zh-CN">
                <a:sym typeface="+mn-ea"/>
              </a:rPr>
              <a:t> </a:t>
            </a:r>
            <a:endParaRPr lang="zh-CN" altLang="en-US">
              <a:solidFill>
                <a:srgbClr val="CC0000"/>
              </a:solidFill>
              <a:hlinkClick r:id="rId1" action="ppaction://hlinkfile"/>
            </a:endParaRPr>
          </a:p>
          <a:p>
            <a:endParaRPr lang="zh-CN" altLang="en-US"/>
          </a:p>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t>3.</a:t>
            </a:r>
            <a:r>
              <a:rPr lang="zh-CN" altLang="en-US"/>
              <a:t>房地产经营业不能</a:t>
            </a:r>
            <a:r>
              <a:rPr lang="en-US" altLang="zh-CN"/>
              <a:t>“</a:t>
            </a:r>
            <a:r>
              <a:rPr lang="zh-CN" altLang="en-US"/>
              <a:t>制造业等</a:t>
            </a:r>
            <a:r>
              <a:rPr lang="en-US" altLang="zh-CN"/>
              <a:t>4</a:t>
            </a:r>
            <a:r>
              <a:rPr lang="zh-CN" altLang="en-US"/>
              <a:t>个行业</a:t>
            </a:r>
            <a:r>
              <a:rPr lang="en-US" altLang="zh-CN"/>
              <a:t>”</a:t>
            </a:r>
            <a:r>
              <a:rPr lang="zh-CN" altLang="en-US"/>
              <a:t>政策（按其他行业计算时，预收款不计入）</a:t>
            </a:r>
            <a:endParaRPr lang="zh-CN" altLang="en-US"/>
          </a:p>
          <a:p>
            <a:r>
              <a:rPr lang="zh-CN" altLang="en-US"/>
              <a:t>【案例</a:t>
            </a:r>
            <a:r>
              <a:rPr lang="en-US" altLang="zh-CN"/>
              <a:t>3</a:t>
            </a:r>
            <a:r>
              <a:rPr lang="zh-CN" altLang="en-US"/>
              <a:t>】某</a:t>
            </a:r>
            <a:r>
              <a:rPr lang="zh-CN" altLang="en-US">
                <a:sym typeface="+mn-ea"/>
              </a:rPr>
              <a:t>纳税人兼营房地产开发经营业务和制造业业务，申请退税前连续</a:t>
            </a:r>
            <a:r>
              <a:rPr lang="en-US" altLang="zh-CN">
                <a:sym typeface="+mn-ea"/>
              </a:rPr>
              <a:t>12</a:t>
            </a:r>
            <a:r>
              <a:rPr lang="zh-CN" altLang="en-US">
                <a:sym typeface="+mn-ea"/>
              </a:rPr>
              <a:t>个月房地产开发经营业销售额</a:t>
            </a:r>
            <a:r>
              <a:rPr lang="en-US" altLang="zh-CN">
                <a:sym typeface="+mn-ea"/>
              </a:rPr>
              <a:t>200</a:t>
            </a:r>
            <a:r>
              <a:rPr lang="zh-CN" altLang="en-US">
                <a:sym typeface="+mn-ea"/>
              </a:rPr>
              <a:t>万元，采取预售方式销售自行开发的房地产项目收到的预收款</a:t>
            </a:r>
            <a:r>
              <a:rPr lang="en-US" altLang="zh-CN">
                <a:sym typeface="+mn-ea"/>
              </a:rPr>
              <a:t>400</a:t>
            </a:r>
            <a:r>
              <a:rPr lang="zh-CN" altLang="en-US">
                <a:sym typeface="+mn-ea"/>
              </a:rPr>
              <a:t>万元，制造业增值税销售额</a:t>
            </a:r>
            <a:r>
              <a:rPr lang="en-US" altLang="zh-CN">
                <a:sym typeface="+mn-ea"/>
              </a:rPr>
              <a:t>400</a:t>
            </a:r>
            <a:r>
              <a:rPr lang="zh-CN" altLang="en-US">
                <a:sym typeface="+mn-ea"/>
              </a:rPr>
              <a:t>万元。</a:t>
            </a:r>
            <a:endParaRPr lang="zh-CN" altLang="en-US">
              <a:sym typeface="+mn-ea"/>
            </a:endParaRPr>
          </a:p>
          <a:p>
            <a:r>
              <a:rPr lang="zh-CN" altLang="en-US">
                <a:sym typeface="+mn-ea"/>
              </a:rPr>
              <a:t>按照“制造业等</a:t>
            </a:r>
            <a:r>
              <a:rPr lang="en-US" altLang="zh-CN">
                <a:sym typeface="+mn-ea"/>
              </a:rPr>
              <a:t>4</a:t>
            </a:r>
            <a:r>
              <a:rPr lang="zh-CN" altLang="en-US">
                <a:sym typeface="+mn-ea"/>
              </a:rPr>
              <a:t>个行业纳税人”的判定标准，该纳税人制造业等</a:t>
            </a:r>
            <a:r>
              <a:rPr lang="en-US" altLang="zh-CN">
                <a:sym typeface="+mn-ea"/>
              </a:rPr>
              <a:t>4</a:t>
            </a:r>
            <a:r>
              <a:rPr lang="zh-CN" altLang="en-US">
                <a:sym typeface="+mn-ea"/>
              </a:rPr>
              <a:t>个行业增值税销售额比重为</a:t>
            </a:r>
            <a:r>
              <a:rPr lang="en-US" altLang="zh-CN">
                <a:sym typeface="+mn-ea"/>
              </a:rPr>
              <a:t>67%</a:t>
            </a:r>
            <a:r>
              <a:rPr lang="zh-CN" altLang="en-US">
                <a:sym typeface="+mn-ea"/>
              </a:rPr>
              <a:t>（</a:t>
            </a:r>
            <a:r>
              <a:rPr lang="en-US" altLang="zh-CN">
                <a:sym typeface="+mn-ea"/>
              </a:rPr>
              <a:t>=400÷</a:t>
            </a:r>
            <a:r>
              <a:rPr lang="zh-CN" altLang="en-US">
                <a:sym typeface="+mn-ea"/>
              </a:rPr>
              <a:t>（</a:t>
            </a:r>
            <a:r>
              <a:rPr lang="en-US" altLang="zh-CN">
                <a:sym typeface="+mn-ea"/>
              </a:rPr>
              <a:t>400+200</a:t>
            </a:r>
            <a:r>
              <a:rPr lang="zh-CN" altLang="en-US">
                <a:sym typeface="+mn-ea"/>
              </a:rPr>
              <a:t>）</a:t>
            </a:r>
            <a:r>
              <a:rPr lang="en-US" altLang="zh-CN">
                <a:sym typeface="+mn-ea"/>
              </a:rPr>
              <a:t>×100%</a:t>
            </a:r>
            <a:r>
              <a:rPr lang="zh-CN" altLang="en-US">
                <a:sym typeface="+mn-ea"/>
              </a:rPr>
              <a:t>），比重大于</a:t>
            </a:r>
            <a:r>
              <a:rPr lang="en-US" altLang="zh-CN">
                <a:sym typeface="+mn-ea"/>
              </a:rPr>
              <a:t>50%</a:t>
            </a:r>
            <a:r>
              <a:rPr lang="zh-CN" altLang="en-US">
                <a:sym typeface="+mn-ea"/>
              </a:rPr>
              <a:t>，因此该纳税人符合“制造业等</a:t>
            </a:r>
            <a:r>
              <a:rPr lang="en-US" altLang="zh-CN">
                <a:sym typeface="+mn-ea"/>
              </a:rPr>
              <a:t>4</a:t>
            </a:r>
            <a:r>
              <a:rPr lang="zh-CN" altLang="en-US">
                <a:sym typeface="+mn-ea"/>
              </a:rPr>
              <a:t>个行业纳税人”的判定标准。同时，该纳税人房地产开发经营业务相应发生的增值税销售额及预收款占全部增值税销售额及预收款的比重为</a:t>
            </a:r>
            <a:r>
              <a:rPr lang="en-US" altLang="zh-CN">
                <a:sym typeface="+mn-ea"/>
              </a:rPr>
              <a:t>60%</a:t>
            </a:r>
            <a:r>
              <a:rPr lang="zh-CN" altLang="en-US">
                <a:sym typeface="+mn-ea"/>
              </a:rPr>
              <a:t>（</a:t>
            </a:r>
            <a:r>
              <a:rPr lang="en-US" altLang="zh-CN">
                <a:sym typeface="+mn-ea"/>
              </a:rPr>
              <a:t>=</a:t>
            </a:r>
            <a:r>
              <a:rPr lang="zh-CN" altLang="en-US">
                <a:sym typeface="+mn-ea"/>
              </a:rPr>
              <a:t>（</a:t>
            </a:r>
            <a:r>
              <a:rPr lang="en-US" altLang="zh-CN">
                <a:sym typeface="+mn-ea"/>
              </a:rPr>
              <a:t>200+400</a:t>
            </a:r>
            <a:r>
              <a:rPr lang="zh-CN" altLang="en-US">
                <a:sym typeface="+mn-ea"/>
              </a:rPr>
              <a:t>）</a:t>
            </a:r>
            <a:r>
              <a:rPr lang="en-US" altLang="zh-CN">
                <a:sym typeface="+mn-ea"/>
              </a:rPr>
              <a:t>÷</a:t>
            </a:r>
            <a:r>
              <a:rPr lang="zh-CN" altLang="en-US">
                <a:sym typeface="+mn-ea"/>
              </a:rPr>
              <a:t>（</a:t>
            </a:r>
            <a:r>
              <a:rPr lang="en-US" altLang="zh-CN">
                <a:sym typeface="+mn-ea"/>
              </a:rPr>
              <a:t>400+200+400</a:t>
            </a:r>
            <a:r>
              <a:rPr lang="zh-CN" altLang="en-US">
                <a:sym typeface="+mn-ea"/>
              </a:rPr>
              <a:t>）</a:t>
            </a:r>
            <a:r>
              <a:rPr lang="en-US" altLang="zh-CN">
                <a:sym typeface="+mn-ea"/>
              </a:rPr>
              <a:t>×100%</a:t>
            </a:r>
            <a:r>
              <a:rPr lang="zh-CN" altLang="en-US">
                <a:sym typeface="+mn-ea"/>
              </a:rPr>
              <a:t>），比重也超过</a:t>
            </a:r>
            <a:r>
              <a:rPr lang="en-US" altLang="zh-CN">
                <a:sym typeface="+mn-ea"/>
              </a:rPr>
              <a:t>50%</a:t>
            </a:r>
            <a:r>
              <a:rPr lang="zh-CN" altLang="en-US">
                <a:sym typeface="+mn-ea"/>
              </a:rPr>
              <a:t>，因此该纳税人符合“房地产开发经营业纳税人”的判定标准。在此情况下，纳税人应</a:t>
            </a:r>
            <a:r>
              <a:rPr lang="zh-CN" altLang="en-US">
                <a:solidFill>
                  <a:srgbClr val="FF0000"/>
                </a:solidFill>
                <a:sym typeface="+mn-ea"/>
              </a:rPr>
              <a:t>按照“房地产开发经营业纳税人”</a:t>
            </a:r>
            <a:r>
              <a:rPr lang="zh-CN" altLang="en-US">
                <a:sym typeface="+mn-ea"/>
              </a:rPr>
              <a:t>申请办理留抵退税</a:t>
            </a:r>
            <a:endParaRPr lang="zh-CN" altLang="en-US">
              <a:sym typeface="+mn-ea"/>
            </a:endParaRPr>
          </a:p>
          <a:p>
            <a:r>
              <a:rPr lang="zh-CN" altLang="en-US">
                <a:sym typeface="+mn-ea"/>
              </a:rPr>
              <a:t>若该纳税人不符合</a:t>
            </a:r>
            <a:r>
              <a:rPr lang="zh-CN" altLang="en-US">
                <a:sym typeface="+mn-ea"/>
              </a:rPr>
              <a:t>“</a:t>
            </a:r>
            <a:r>
              <a:rPr lang="zh-CN" altLang="en-US">
                <a:solidFill>
                  <a:srgbClr val="FF0000"/>
                </a:solidFill>
                <a:sym typeface="+mn-ea"/>
              </a:rPr>
              <a:t>房地产经营业务</a:t>
            </a:r>
            <a:r>
              <a:rPr lang="zh-CN" altLang="en-US">
                <a:sym typeface="+mn-ea"/>
              </a:rPr>
              <a:t>”的“</a:t>
            </a:r>
            <a:r>
              <a:rPr lang="zh-CN" altLang="en-US">
                <a:sym typeface="+mn-ea"/>
              </a:rPr>
              <a:t>与</a:t>
            </a:r>
            <a:r>
              <a:rPr lang="en-US" altLang="zh-CN">
                <a:sym typeface="+mn-ea"/>
              </a:rPr>
              <a:t>2019</a:t>
            </a:r>
            <a:r>
              <a:rPr lang="zh-CN" altLang="en-US">
                <a:sym typeface="+mn-ea"/>
              </a:rPr>
              <a:t>年</a:t>
            </a:r>
            <a:r>
              <a:rPr lang="en-US" altLang="zh-CN">
                <a:sym typeface="+mn-ea"/>
              </a:rPr>
              <a:t>3</a:t>
            </a:r>
            <a:r>
              <a:rPr lang="zh-CN" altLang="en-US">
                <a:sym typeface="+mn-ea"/>
              </a:rPr>
              <a:t>月</a:t>
            </a:r>
            <a:r>
              <a:rPr lang="en-US" altLang="zh-CN">
                <a:sym typeface="+mn-ea"/>
              </a:rPr>
              <a:t>31</a:t>
            </a:r>
            <a:r>
              <a:rPr lang="zh-CN" altLang="en-US">
                <a:sym typeface="+mn-ea"/>
              </a:rPr>
              <a:t>日期末留抵税额相比，申请退税前连续六个月期末新增加留抵税额均大于零，且第六个月期末新增加留抵税额不低于</a:t>
            </a:r>
            <a:r>
              <a:rPr lang="en-US" altLang="zh-CN">
                <a:sym typeface="+mn-ea"/>
              </a:rPr>
              <a:t>50</a:t>
            </a:r>
            <a:r>
              <a:rPr lang="zh-CN" altLang="en-US">
                <a:sym typeface="+mn-ea"/>
              </a:rPr>
              <a:t>万元”的规定，但符合</a:t>
            </a:r>
            <a:r>
              <a:rPr lang="zh-CN" altLang="en-US">
                <a:solidFill>
                  <a:srgbClr val="FF0000"/>
                </a:solidFill>
                <a:sym typeface="+mn-ea"/>
              </a:rPr>
              <a:t>“其他行业”</a:t>
            </a:r>
            <a:r>
              <a:rPr lang="zh-CN" altLang="en-US">
                <a:sym typeface="+mn-ea"/>
              </a:rPr>
              <a:t>规定的，可以按照其他纳税人留抵退税政策申请办理留抵退税</a:t>
            </a:r>
            <a:endParaRPr lang="en-US" altLang="zh-C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fontScale="90000" lnSpcReduction="10000"/>
          </a:bodyPr>
          <a:p>
            <a:r>
              <a:rPr lang="zh-CN" altLang="en-US"/>
              <a:t>（</a:t>
            </a:r>
            <a:r>
              <a:rPr lang="en-US" altLang="zh-CN"/>
              <a:t>2</a:t>
            </a:r>
            <a:r>
              <a:rPr lang="zh-CN" altLang="en-US"/>
              <a:t>）</a:t>
            </a:r>
            <a:r>
              <a:rPr lang="zh-CN" altLang="en-US"/>
              <a:t>新增留抵税额</a:t>
            </a:r>
            <a:endParaRPr lang="zh-CN" altLang="en-US"/>
          </a:p>
          <a:p>
            <a:pPr fontAlgn="auto">
              <a:lnSpc>
                <a:spcPct val="100000"/>
              </a:lnSpc>
            </a:pPr>
            <a:r>
              <a:rPr lang="zh-CN" altLang="en-US">
                <a:latin typeface="Calibri" panose="020F0502020204030204" charset="0"/>
              </a:rPr>
              <a:t>①</a:t>
            </a:r>
            <a:r>
              <a:rPr lang="zh-CN" altLang="en-US"/>
              <a:t>房地产开发经营业纳税人：（申请退税前期末留抵税额）与</a:t>
            </a:r>
            <a:r>
              <a:rPr lang="en-US" altLang="zh-CN"/>
              <a:t>2019</a:t>
            </a:r>
            <a:r>
              <a:rPr lang="zh-CN" altLang="en-US"/>
              <a:t>年</a:t>
            </a:r>
            <a:r>
              <a:rPr lang="en-US" altLang="zh-CN"/>
              <a:t>3</a:t>
            </a:r>
            <a:r>
              <a:rPr lang="zh-CN" altLang="en-US"/>
              <a:t>月</a:t>
            </a:r>
            <a:r>
              <a:rPr lang="en-US" altLang="zh-CN"/>
              <a:t>31</a:t>
            </a:r>
            <a:r>
              <a:rPr lang="zh-CN" altLang="en-US"/>
              <a:t>日期末留抵税额相比</a:t>
            </a:r>
            <a:endParaRPr lang="zh-CN" altLang="en-US"/>
          </a:p>
          <a:p>
            <a:pPr fontAlgn="auto">
              <a:lnSpc>
                <a:spcPct val="100000"/>
              </a:lnSpc>
            </a:pPr>
            <a:r>
              <a:rPr lang="zh-CN" altLang="en-US">
                <a:latin typeface="Calibri" panose="020F0502020204030204" charset="0"/>
              </a:rPr>
              <a:t>②</a:t>
            </a:r>
            <a:r>
              <a:rPr lang="zh-CN" altLang="en-US"/>
              <a:t>除制造业等</a:t>
            </a:r>
            <a:r>
              <a:rPr lang="en-US" altLang="zh-CN"/>
              <a:t>4</a:t>
            </a:r>
            <a:r>
              <a:rPr lang="zh-CN" altLang="en-US"/>
              <a:t>个行业和房地产开发经营业纳税人以外的其他纳税人：第六个月期末留抵税额</a:t>
            </a:r>
            <a:r>
              <a:rPr lang="zh-CN" altLang="en-US">
                <a:sym typeface="+mn-ea"/>
              </a:rPr>
              <a:t>（申请退税前期末留抵税额）</a:t>
            </a:r>
            <a:r>
              <a:rPr lang="zh-CN" altLang="en-US"/>
              <a:t>与申请退税前一税款所属期上一年度</a:t>
            </a:r>
            <a:r>
              <a:rPr lang="en-US" altLang="zh-CN"/>
              <a:t>12</a:t>
            </a:r>
            <a:r>
              <a:rPr lang="zh-CN" altLang="en-US"/>
              <a:t>月</a:t>
            </a:r>
            <a:r>
              <a:rPr lang="en-US" altLang="zh-CN"/>
              <a:t>31</a:t>
            </a:r>
            <a:r>
              <a:rPr lang="zh-CN" altLang="en-US"/>
              <a:t>日期末留抵税额相比</a:t>
            </a:r>
            <a:endParaRPr lang="zh-CN" altLang="en-US"/>
          </a:p>
          <a:p>
            <a:pPr fontAlgn="auto">
              <a:lnSpc>
                <a:spcPct val="100000"/>
              </a:lnSpc>
            </a:pPr>
            <a:r>
              <a:rPr lang="zh-CN" altLang="en-US"/>
              <a:t>（</a:t>
            </a:r>
            <a:r>
              <a:rPr lang="en-US" altLang="zh-CN"/>
              <a:t>3</a:t>
            </a:r>
            <a:r>
              <a:rPr lang="zh-CN" altLang="en-US"/>
              <a:t>）</a:t>
            </a:r>
            <a:r>
              <a:rPr lang="zh-CN" altLang="en-US"/>
              <a:t>进项构成比例</a:t>
            </a:r>
            <a:endParaRPr lang="zh-CN" altLang="en-US"/>
          </a:p>
          <a:p>
            <a:pPr fontAlgn="auto">
              <a:lnSpc>
                <a:spcPct val="100000"/>
              </a:lnSpc>
            </a:pPr>
            <a:r>
              <a:rPr lang="zh-CN" altLang="en-US">
                <a:latin typeface="Calibri" panose="020F0502020204030204" charset="0"/>
              </a:rPr>
              <a:t>①</a:t>
            </a:r>
            <a:r>
              <a:rPr lang="zh-CN" altLang="en-US">
                <a:sym typeface="+mn-ea"/>
              </a:rPr>
              <a:t>制造业等</a:t>
            </a:r>
            <a:r>
              <a:rPr lang="en-US" altLang="zh-CN">
                <a:sym typeface="+mn-ea"/>
              </a:rPr>
              <a:t>4</a:t>
            </a:r>
            <a:r>
              <a:rPr lang="zh-CN" altLang="en-US">
                <a:sym typeface="+mn-ea"/>
              </a:rPr>
              <a:t>个行业和房地产开发经营业纳税人：</a:t>
            </a:r>
            <a:r>
              <a:rPr lang="zh-CN" altLang="en-US"/>
              <a:t>为</a:t>
            </a:r>
            <a:r>
              <a:rPr lang="en-US" altLang="zh-CN"/>
              <a:t>2019</a:t>
            </a:r>
            <a:r>
              <a:rPr lang="zh-CN" altLang="en-US"/>
              <a:t>年</a:t>
            </a:r>
            <a:r>
              <a:rPr lang="en-US" altLang="zh-CN"/>
              <a:t>4</a:t>
            </a:r>
            <a:r>
              <a:rPr lang="zh-CN" altLang="en-US"/>
              <a:t>月至申请退税前一税款所属期已抵扣的增值税专用发票、海关进口增值税专用缴款书、完税凭证、机动车销售统一发票、收费公路通行费增值税电子普通发票、电子发票（航空运输电子客票行程单）、电子发票（铁路电子客票）等增值税扣税凭证（简称七类增值税扣税凭证）注明的增值税额占同期全部已抵扣进项税额的比重</a:t>
            </a:r>
            <a:endParaRPr lang="zh-CN" altLang="en-US"/>
          </a:p>
          <a:p>
            <a:pPr fontAlgn="auto">
              <a:lnSpc>
                <a:spcPct val="100000"/>
              </a:lnSpc>
            </a:pPr>
            <a:r>
              <a:rPr lang="zh-CN" altLang="en-US">
                <a:latin typeface="Calibri" panose="020F0502020204030204" charset="0"/>
              </a:rPr>
              <a:t>②</a:t>
            </a:r>
            <a:r>
              <a:rPr lang="zh-CN" altLang="en-US">
                <a:sym typeface="+mn-ea"/>
              </a:rPr>
              <a:t>除制造业等</a:t>
            </a:r>
            <a:r>
              <a:rPr lang="en-US" altLang="zh-CN">
                <a:sym typeface="+mn-ea"/>
              </a:rPr>
              <a:t>4</a:t>
            </a:r>
            <a:r>
              <a:rPr lang="zh-CN" altLang="en-US">
                <a:sym typeface="+mn-ea"/>
              </a:rPr>
              <a:t>个行业和房地产开发经营业纳税人以外的其他纳税人：</a:t>
            </a:r>
            <a:r>
              <a:rPr lang="zh-CN" altLang="en-US"/>
              <a:t>为申请退税前一税款所属期当年</a:t>
            </a:r>
            <a:r>
              <a:rPr lang="en-US" altLang="zh-CN"/>
              <a:t>1</a:t>
            </a:r>
            <a:r>
              <a:rPr lang="zh-CN" altLang="en-US"/>
              <a:t>月至申请退税前一税款所属期已抵扣的七类增值税扣税凭证注明的增值税额占同期全部已抵扣进项税额的比重</a:t>
            </a:r>
            <a:endParaRPr lang="zh-CN" altLang="en-US"/>
          </a:p>
          <a:p>
            <a:pPr fontAlgn="auto">
              <a:lnSpc>
                <a:spcPct val="100000"/>
              </a:lnSpc>
            </a:pPr>
            <a:r>
              <a:rPr lang="zh-CN" altLang="en-US">
                <a:sym typeface="+mn-ea"/>
              </a:rPr>
              <a:t>在计算允许退还的留抵税额的进项构成比例时，参与计算所属期内按照规</a:t>
            </a:r>
            <a:r>
              <a:rPr lang="zh-CN" altLang="en-US">
                <a:solidFill>
                  <a:srgbClr val="FF0000"/>
                </a:solidFill>
                <a:sym typeface="+mn-ea"/>
              </a:rPr>
              <a:t>定转出的进项税额</a:t>
            </a:r>
            <a:r>
              <a:rPr lang="zh-CN" altLang="en-US">
                <a:sym typeface="+mn-ea"/>
              </a:rPr>
              <a:t>，</a:t>
            </a:r>
            <a:r>
              <a:rPr lang="zh-CN" altLang="en-US">
                <a:solidFill>
                  <a:srgbClr val="FF0000"/>
                </a:solidFill>
                <a:sym typeface="+mn-ea"/>
              </a:rPr>
              <a:t>无需</a:t>
            </a:r>
            <a:r>
              <a:rPr lang="zh-CN" altLang="en-US">
                <a:sym typeface="+mn-ea"/>
              </a:rPr>
              <a:t>从已抵扣的</a:t>
            </a:r>
            <a:r>
              <a:rPr lang="zh-CN" altLang="en-US">
                <a:sym typeface="+mn-ea"/>
              </a:rPr>
              <a:t>七类增值税扣税凭证注明的增值税额中扣减</a:t>
            </a:r>
            <a:endParaRPr lang="zh-CN" altLang="en-US"/>
          </a:p>
          <a:p>
            <a:pPr fontAlgn="auto">
              <a:lnSpc>
                <a:spcPct val="100000"/>
              </a:lnSpc>
            </a:pPr>
            <a:endParaRPr lang="en-US" altLang="zh-CN"/>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Autofit/>
          </a:bodyPr>
          <a:p>
            <a:pPr fontAlgn="auto">
              <a:lnSpc>
                <a:spcPct val="100000"/>
              </a:lnSpc>
            </a:pPr>
            <a:r>
              <a:rPr lang="zh-CN" altLang="en-US" sz="2000"/>
              <a:t>（</a:t>
            </a:r>
            <a:r>
              <a:rPr lang="en-US" altLang="zh-CN" sz="2000"/>
              <a:t>4</a:t>
            </a:r>
            <a:r>
              <a:rPr lang="zh-CN" altLang="en-US" sz="2000"/>
              <a:t>）</a:t>
            </a:r>
            <a:r>
              <a:rPr lang="en-US" altLang="zh-CN" sz="2000"/>
              <a:t>“</a:t>
            </a:r>
            <a:r>
              <a:rPr lang="zh-CN" altLang="en-US" sz="2000"/>
              <a:t>期末留抵税额</a:t>
            </a:r>
            <a:r>
              <a:rPr lang="en-US" altLang="zh-CN" sz="2000"/>
              <a:t>”</a:t>
            </a:r>
            <a:r>
              <a:rPr lang="zh-CN" altLang="en-US" sz="2000"/>
              <a:t>的确定或调整</a:t>
            </a:r>
            <a:endParaRPr lang="zh-CN" altLang="en-US" sz="2000"/>
          </a:p>
          <a:p>
            <a:pPr fontAlgn="auto">
              <a:lnSpc>
                <a:spcPct val="100000"/>
              </a:lnSpc>
            </a:pPr>
            <a:r>
              <a:rPr lang="zh-CN" altLang="en-US" sz="2000">
                <a:latin typeface="Calibri" panose="020F0502020204030204" charset="0"/>
              </a:rPr>
              <a:t>①一般：增值税纳税申报后的</a:t>
            </a:r>
            <a:r>
              <a:rPr lang="en-US" altLang="zh-CN" sz="2000">
                <a:latin typeface="Calibri" panose="020F0502020204030204" charset="0"/>
              </a:rPr>
              <a:t>“</a:t>
            </a:r>
            <a:r>
              <a:rPr lang="zh-CN" altLang="en-US" sz="2000">
                <a:latin typeface="Calibri" panose="020F0502020204030204" charset="0"/>
              </a:rPr>
              <a:t>期末留抵税额</a:t>
            </a:r>
            <a:r>
              <a:rPr lang="en-US" altLang="zh-CN" sz="2000">
                <a:latin typeface="Calibri" panose="020F0502020204030204" charset="0"/>
              </a:rPr>
              <a:t>”</a:t>
            </a:r>
            <a:r>
              <a:rPr lang="zh-CN" altLang="en-US" sz="2000">
                <a:latin typeface="Calibri" panose="020F0502020204030204" charset="0"/>
              </a:rPr>
              <a:t>（主表第</a:t>
            </a:r>
            <a:r>
              <a:rPr lang="en-US" altLang="zh-CN" sz="2000">
                <a:latin typeface="Calibri" panose="020F0502020204030204" charset="0"/>
              </a:rPr>
              <a:t>20</a:t>
            </a:r>
            <a:r>
              <a:rPr lang="zh-CN" altLang="en-US" sz="2000">
                <a:latin typeface="Calibri" panose="020F0502020204030204" charset="0"/>
              </a:rPr>
              <a:t>栏）</a:t>
            </a:r>
            <a:endParaRPr lang="zh-CN" altLang="en-US" sz="2000">
              <a:latin typeface="Calibri" panose="020F0502020204030204" charset="0"/>
            </a:endParaRPr>
          </a:p>
          <a:p>
            <a:pPr fontAlgn="auto">
              <a:lnSpc>
                <a:spcPct val="100000"/>
              </a:lnSpc>
            </a:pPr>
            <a:r>
              <a:rPr lang="zh-CN" altLang="en-US" sz="2000">
                <a:latin typeface="Calibri" panose="020F0502020204030204" charset="0"/>
              </a:rPr>
              <a:t>②免抵退税：纳税人在同一申报期既申报免抵退税又申请办理留抵退税的，或者在纳税人申请办理留抵退税时存在尚未经税务机关核准的免抵退税应退税额的，应当</a:t>
            </a:r>
            <a:r>
              <a:rPr lang="zh-CN" altLang="en-US" sz="2000">
                <a:solidFill>
                  <a:srgbClr val="FF0000"/>
                </a:solidFill>
                <a:latin typeface="Calibri" panose="020F0502020204030204" charset="0"/>
              </a:rPr>
              <a:t>待税务机关核准免抵退税应退税额</a:t>
            </a:r>
            <a:r>
              <a:rPr lang="zh-CN" altLang="en-US" sz="2000">
                <a:latin typeface="Calibri" panose="020F0502020204030204" charset="0"/>
              </a:rPr>
              <a:t>后，按照最近一期增值税及附加税费申报表</a:t>
            </a:r>
            <a:r>
              <a:rPr lang="en-US" altLang="zh-CN" sz="2000">
                <a:latin typeface="Calibri" panose="020F0502020204030204" charset="0"/>
              </a:rPr>
              <a:t>“</a:t>
            </a:r>
            <a:r>
              <a:rPr lang="zh-CN" altLang="en-US" sz="2000">
                <a:latin typeface="Calibri" panose="020F0502020204030204" charset="0"/>
              </a:rPr>
              <a:t>期末留抵税额</a:t>
            </a:r>
            <a:r>
              <a:rPr lang="en-US" altLang="zh-CN" sz="2000">
                <a:latin typeface="Calibri" panose="020F0502020204030204" charset="0"/>
              </a:rPr>
              <a:t>”</a:t>
            </a:r>
            <a:r>
              <a:rPr lang="zh-CN" altLang="en-US" sz="2000">
                <a:latin typeface="Calibri" panose="020F0502020204030204" charset="0"/>
              </a:rPr>
              <a:t>，扣减税务机关核准的免抵退税</a:t>
            </a:r>
            <a:r>
              <a:rPr lang="zh-CN" altLang="en-US" sz="2000">
                <a:solidFill>
                  <a:srgbClr val="FF0000"/>
                </a:solidFill>
                <a:latin typeface="Calibri" panose="020F0502020204030204" charset="0"/>
              </a:rPr>
              <a:t>应退税额</a:t>
            </a:r>
            <a:r>
              <a:rPr lang="zh-CN" altLang="en-US" sz="2000">
                <a:latin typeface="Calibri" panose="020F0502020204030204" charset="0"/>
              </a:rPr>
              <a:t>后的余额确定允许退还的留抵税额</a:t>
            </a:r>
            <a:endParaRPr lang="en-US" altLang="zh-CN" sz="2000">
              <a:latin typeface="Calibri" panose="020F0502020204030204" charset="0"/>
            </a:endParaRPr>
          </a:p>
          <a:p>
            <a:pPr fontAlgn="auto">
              <a:lnSpc>
                <a:spcPct val="100000"/>
              </a:lnSpc>
            </a:pPr>
            <a:r>
              <a:rPr lang="zh-CN" altLang="en-US" sz="2000">
                <a:latin typeface="Calibri" panose="020F0502020204030204" charset="0"/>
              </a:rPr>
              <a:t>税务机关核准的免抵退税应退税额，是指税务机关当期已核准，但纳税人</a:t>
            </a:r>
            <a:r>
              <a:rPr lang="zh-CN" altLang="en-US" sz="2000">
                <a:solidFill>
                  <a:srgbClr val="FF0000"/>
                </a:solidFill>
                <a:latin typeface="Calibri" panose="020F0502020204030204" charset="0"/>
              </a:rPr>
              <a:t>尚未</a:t>
            </a:r>
            <a:r>
              <a:rPr lang="zh-CN" altLang="en-US" sz="2000">
                <a:latin typeface="Calibri" panose="020F0502020204030204" charset="0"/>
              </a:rPr>
              <a:t>在增值税及附加税费申报表相关栏次中填报的免抵退税应退税额</a:t>
            </a:r>
            <a:r>
              <a:rPr lang="en-US" altLang="zh-CN" sz="2000">
                <a:latin typeface="Calibri" panose="020F0502020204030204" charset="0"/>
              </a:rPr>
              <a:t> </a:t>
            </a:r>
            <a:endParaRPr lang="en-US" altLang="zh-CN" sz="2000">
              <a:latin typeface="Calibri" panose="020F0502020204030204" charset="0"/>
            </a:endParaRPr>
          </a:p>
          <a:p>
            <a:pPr fontAlgn="auto">
              <a:lnSpc>
                <a:spcPct val="100000"/>
              </a:lnSpc>
            </a:pPr>
            <a:r>
              <a:rPr lang="zh-CN" altLang="en-US" sz="2000">
                <a:latin typeface="Calibri" panose="020F0502020204030204" charset="0"/>
              </a:rPr>
              <a:t>（在纳税人办理增值税纳税申报和免抵退税申报后、税务机关核准其免抵退税应退税额前，税务机关核准纳税人</a:t>
            </a:r>
            <a:r>
              <a:rPr lang="zh-CN" altLang="en-US" sz="2000">
                <a:solidFill>
                  <a:srgbClr val="FF0000"/>
                </a:solidFill>
                <a:latin typeface="Calibri" panose="020F0502020204030204" charset="0"/>
              </a:rPr>
              <a:t>前期</a:t>
            </a:r>
            <a:r>
              <a:rPr lang="zh-CN" altLang="en-US" sz="2000">
                <a:latin typeface="Calibri" panose="020F0502020204030204" charset="0"/>
              </a:rPr>
              <a:t>留抵退税的，以最近一期增值税及附加税费申报表</a:t>
            </a:r>
            <a:r>
              <a:rPr lang="en-US" altLang="zh-CN" sz="2000">
                <a:latin typeface="Calibri" panose="020F0502020204030204" charset="0"/>
              </a:rPr>
              <a:t>“</a:t>
            </a:r>
            <a:r>
              <a:rPr lang="zh-CN" altLang="en-US" sz="2000">
                <a:latin typeface="Calibri" panose="020F0502020204030204" charset="0"/>
              </a:rPr>
              <a:t>期末留抵税额</a:t>
            </a:r>
            <a:r>
              <a:rPr lang="en-US" altLang="zh-CN" sz="2000">
                <a:latin typeface="Calibri" panose="020F0502020204030204" charset="0"/>
              </a:rPr>
              <a:t>”</a:t>
            </a:r>
            <a:r>
              <a:rPr lang="zh-CN" altLang="en-US" sz="2000">
                <a:latin typeface="Calibri" panose="020F0502020204030204" charset="0"/>
              </a:rPr>
              <a:t>，扣减税务机关核准的留抵退税额后的余额，计算当期免抵退税应退税额和免抵税额</a:t>
            </a:r>
            <a:r>
              <a:rPr lang="en-US" altLang="zh-CN" sz="2000">
                <a:latin typeface="Calibri" panose="020F0502020204030204" charset="0"/>
              </a:rPr>
              <a:t> </a:t>
            </a:r>
            <a:endParaRPr lang="zh-CN" altLang="en-US" sz="2000">
              <a:latin typeface="Calibri" panose="020F0502020204030204" charset="0"/>
            </a:endParaRPr>
          </a:p>
          <a:p>
            <a:pPr fontAlgn="auto">
              <a:lnSpc>
                <a:spcPct val="100000"/>
              </a:lnSpc>
            </a:pPr>
            <a:r>
              <a:rPr lang="zh-CN" altLang="en-US" sz="2000">
                <a:latin typeface="Calibri" panose="020F0502020204030204" charset="0"/>
              </a:rPr>
              <a:t>税务机关核准的留抵退税额，是指税务机关当期已核准，但纳税人</a:t>
            </a:r>
            <a:r>
              <a:rPr lang="zh-CN" altLang="en-US" sz="2000">
                <a:solidFill>
                  <a:srgbClr val="FF0000"/>
                </a:solidFill>
                <a:latin typeface="Calibri" panose="020F0502020204030204" charset="0"/>
              </a:rPr>
              <a:t>尚未</a:t>
            </a:r>
            <a:r>
              <a:rPr lang="zh-CN" altLang="en-US" sz="2000">
                <a:latin typeface="Calibri" panose="020F0502020204030204" charset="0"/>
              </a:rPr>
              <a:t>在增值税及附加税费申报表相关栏次中填报的留抵退税额）</a:t>
            </a:r>
            <a:endParaRPr lang="zh-CN" altLang="en-US" sz="2000">
              <a:latin typeface="Calibri" panose="020F0502020204030204" charset="0"/>
            </a:endParaRPr>
          </a:p>
          <a:p>
            <a:pPr fontAlgn="auto">
              <a:lnSpc>
                <a:spcPct val="100000"/>
              </a:lnSpc>
            </a:pPr>
            <a:r>
              <a:rPr lang="zh-CN" altLang="en-US" sz="2000">
                <a:latin typeface="Calibri" panose="020F0502020204030204" charset="0"/>
              </a:rPr>
              <a:t>③申报调整：</a:t>
            </a:r>
            <a:r>
              <a:rPr lang="zh-CN" altLang="en-US" sz="2000"/>
              <a:t>因纳税申报、稽查查补和评估调整等原因，造成期末留抵税额发生变化的，按照最近一期增值税及附加税费申报表</a:t>
            </a:r>
            <a:r>
              <a:rPr lang="en-US" altLang="zh-CN" sz="2000"/>
              <a:t>“</a:t>
            </a:r>
            <a:r>
              <a:rPr lang="zh-CN" altLang="en-US" sz="2000"/>
              <a:t>期末留抵税额</a:t>
            </a:r>
            <a:r>
              <a:rPr lang="en-US" altLang="zh-CN" sz="2000"/>
              <a:t>”</a:t>
            </a:r>
            <a:r>
              <a:rPr lang="zh-CN" altLang="en-US" sz="2000"/>
              <a:t>确定允许退还的留抵税额</a:t>
            </a:r>
            <a:endParaRPr lang="zh-CN" altLang="en-US" sz="2000"/>
          </a:p>
          <a:p>
            <a:pPr fontAlgn="auto">
              <a:lnSpc>
                <a:spcPct val="100000"/>
              </a:lnSpc>
            </a:pPr>
            <a:r>
              <a:rPr lang="zh-CN" altLang="en-US" sz="2000">
                <a:latin typeface="Calibri" panose="020F0502020204030204" charset="0"/>
              </a:rPr>
              <a:t>④留抵抵欠：</a:t>
            </a:r>
            <a:r>
              <a:rPr lang="zh-CN" altLang="en-US" sz="2000"/>
              <a:t>纳税人既有增值税欠税，又有期末留抵税额的，按照最近一期增值税及附加税费申报表</a:t>
            </a:r>
            <a:r>
              <a:rPr lang="en-US" altLang="zh-CN" sz="2000"/>
              <a:t>“</a:t>
            </a:r>
            <a:r>
              <a:rPr lang="zh-CN" altLang="en-US" sz="2000"/>
              <a:t>期末留抵税额</a:t>
            </a:r>
            <a:r>
              <a:rPr lang="en-US" altLang="zh-CN" sz="2000"/>
              <a:t>”</a:t>
            </a:r>
            <a:r>
              <a:rPr lang="zh-CN" altLang="en-US" sz="2000"/>
              <a:t>，抵减增值税欠税后的余额确定允许退还的留抵税额</a:t>
            </a:r>
            <a:endParaRPr lang="zh-CN" altLang="en-US" sz="2000"/>
          </a:p>
          <a:p>
            <a:pPr fontAlgn="auto">
              <a:lnSpc>
                <a:spcPct val="100000"/>
              </a:lnSpc>
            </a:pPr>
            <a:endParaRPr lang="zh-CN" altLang="en-US" sz="20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pPr fontAlgn="auto">
              <a:lnSpc>
                <a:spcPct val="100000"/>
              </a:lnSpc>
            </a:pPr>
            <a:r>
              <a:rPr lang="zh-CN" altLang="en-US">
                <a:sym typeface="+mn-ea"/>
              </a:rPr>
              <a:t>（</a:t>
            </a:r>
            <a:r>
              <a:rPr lang="en-US" altLang="zh-CN">
                <a:sym typeface="+mn-ea"/>
              </a:rPr>
              <a:t>5</a:t>
            </a:r>
            <a:r>
              <a:rPr lang="zh-CN" altLang="en-US">
                <a:sym typeface="+mn-ea"/>
              </a:rPr>
              <a:t>）纳税缴费信用适用</a:t>
            </a:r>
            <a:endParaRPr lang="zh-CN" altLang="en-US"/>
          </a:p>
          <a:p>
            <a:pPr fontAlgn="auto">
              <a:lnSpc>
                <a:spcPct val="100000"/>
              </a:lnSpc>
            </a:pPr>
            <a:r>
              <a:rPr lang="zh-CN" altLang="en-US">
                <a:sym typeface="+mn-ea"/>
              </a:rPr>
              <a:t>纳税人适用留抵退税政策，有纳税缴费信用级别条件要求的，以纳税人向主管税务机关申请办理留抵退税</a:t>
            </a:r>
            <a:r>
              <a:rPr lang="zh-CN" altLang="en-US">
                <a:solidFill>
                  <a:srgbClr val="FF0000"/>
                </a:solidFill>
                <a:sym typeface="+mn-ea"/>
              </a:rPr>
              <a:t>提交《退（抵）税申请表》时</a:t>
            </a:r>
            <a:r>
              <a:rPr lang="zh-CN" altLang="en-US">
                <a:sym typeface="+mn-ea"/>
              </a:rPr>
              <a:t>的纳税缴费信用级别确定</a:t>
            </a:r>
            <a:endParaRPr lang="zh-CN" altLang="en-US"/>
          </a:p>
          <a:p>
            <a:r>
              <a:rPr lang="zh-CN" altLang="en-US"/>
              <a:t>（</a:t>
            </a:r>
            <a:r>
              <a:rPr lang="en-US" altLang="zh-CN"/>
              <a:t>6</a:t>
            </a:r>
            <a:r>
              <a:rPr lang="zh-CN" altLang="en-US"/>
              <a:t>）实施前的留抵退税</a:t>
            </a:r>
            <a:endParaRPr lang="zh-CN" altLang="en-US"/>
          </a:p>
          <a:p>
            <a:r>
              <a:rPr lang="zh-CN" altLang="en-US"/>
              <a:t>施行前税务机关已受理但尚未办理完毕的留抵退税申请，仍按原规定办理</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lnSpcReduction="10000"/>
          </a:bodyPr>
          <a:p>
            <a:r>
              <a:rPr lang="en-US" altLang="zh-CN"/>
              <a:t>3.</a:t>
            </a:r>
            <a:r>
              <a:rPr lang="zh-CN" altLang="en-US"/>
              <a:t>出口业务的留抵税额</a:t>
            </a:r>
            <a:endParaRPr lang="zh-CN" altLang="en-US"/>
          </a:p>
          <a:p>
            <a:r>
              <a:rPr lang="zh-CN" altLang="en-US"/>
              <a:t>纳税人出口货物或者跨境销售服务、无形资产</a:t>
            </a:r>
            <a:endParaRPr lang="zh-CN" altLang="en-US"/>
          </a:p>
          <a:p>
            <a:r>
              <a:rPr lang="zh-CN" altLang="en-US"/>
              <a:t>（</a:t>
            </a:r>
            <a:r>
              <a:rPr lang="en-US" altLang="zh-CN"/>
              <a:t>1</a:t>
            </a:r>
            <a:r>
              <a:rPr lang="zh-CN" altLang="en-US"/>
              <a:t>）适用免抵退税办法的：应当先办理免抵退税，免抵退税办理完毕后，仍符合规定条件的，可以按规定办理留抵退税</a:t>
            </a:r>
            <a:endParaRPr lang="zh-CN" altLang="en-US"/>
          </a:p>
          <a:p>
            <a:r>
              <a:rPr lang="zh-CN" altLang="en-US"/>
              <a:t>（</a:t>
            </a:r>
            <a:r>
              <a:rPr lang="en-US" altLang="zh-CN"/>
              <a:t>2</a:t>
            </a:r>
            <a:r>
              <a:rPr lang="zh-CN" altLang="en-US"/>
              <a:t>）适用免退税办法的：对应进项税额不得用于退还留抵税额</a:t>
            </a:r>
            <a:endParaRPr lang="zh-CN" altLang="en-US"/>
          </a:p>
          <a:p>
            <a:r>
              <a:rPr lang="en-US" altLang="zh-CN">
                <a:sym typeface="+mn-ea"/>
              </a:rPr>
              <a:t>4.</a:t>
            </a:r>
            <a:r>
              <a:rPr lang="zh-CN" altLang="en-US">
                <a:sym typeface="+mn-ea"/>
              </a:rPr>
              <a:t>留抵退税与即征即退、先征后返（退）政策</a:t>
            </a:r>
            <a:endParaRPr lang="zh-CN" altLang="en-US"/>
          </a:p>
          <a:p>
            <a:r>
              <a:rPr lang="zh-CN" altLang="en-US">
                <a:sym typeface="+mn-ea"/>
              </a:rPr>
              <a:t>（</a:t>
            </a:r>
            <a:r>
              <a:rPr lang="en-US" altLang="zh-CN">
                <a:sym typeface="+mn-ea"/>
              </a:rPr>
              <a:t>1</a:t>
            </a:r>
            <a:r>
              <a:rPr lang="zh-CN" altLang="en-US">
                <a:sym typeface="+mn-ea"/>
              </a:rPr>
              <a:t>）纳税人自</a:t>
            </a:r>
            <a:r>
              <a:rPr lang="en-US" altLang="zh-CN">
                <a:solidFill>
                  <a:srgbClr val="FF0000"/>
                </a:solidFill>
                <a:sym typeface="+mn-ea"/>
              </a:rPr>
              <a:t>2019</a:t>
            </a:r>
            <a:r>
              <a:rPr lang="zh-CN" altLang="en-US">
                <a:solidFill>
                  <a:srgbClr val="FF0000"/>
                </a:solidFill>
                <a:sym typeface="+mn-ea"/>
              </a:rPr>
              <a:t>年</a:t>
            </a:r>
            <a:r>
              <a:rPr lang="en-US" altLang="zh-CN">
                <a:solidFill>
                  <a:srgbClr val="FF0000"/>
                </a:solidFill>
                <a:sym typeface="+mn-ea"/>
              </a:rPr>
              <a:t>4</a:t>
            </a:r>
            <a:r>
              <a:rPr lang="zh-CN" altLang="en-US">
                <a:solidFill>
                  <a:srgbClr val="FF0000"/>
                </a:solidFill>
                <a:sym typeface="+mn-ea"/>
              </a:rPr>
              <a:t>月</a:t>
            </a:r>
            <a:r>
              <a:rPr lang="en-US" altLang="zh-CN">
                <a:solidFill>
                  <a:srgbClr val="FF0000"/>
                </a:solidFill>
                <a:sym typeface="+mn-ea"/>
              </a:rPr>
              <a:t>1</a:t>
            </a:r>
            <a:r>
              <a:rPr lang="zh-CN" altLang="en-US">
                <a:solidFill>
                  <a:srgbClr val="FF0000"/>
                </a:solidFill>
                <a:sym typeface="+mn-ea"/>
              </a:rPr>
              <a:t>日起</a:t>
            </a:r>
            <a:r>
              <a:rPr lang="zh-CN" altLang="en-US">
                <a:sym typeface="+mn-ea"/>
              </a:rPr>
              <a:t>已取得留抵退税款的，不得再申请享受增值税即征即退、先征后返（退）政策；纳税人一次性将已取得的留抵退税款</a:t>
            </a:r>
            <a:r>
              <a:rPr lang="zh-CN" altLang="en-US">
                <a:solidFill>
                  <a:srgbClr val="FF0000"/>
                </a:solidFill>
                <a:sym typeface="+mn-ea"/>
              </a:rPr>
              <a:t>全部缴回</a:t>
            </a:r>
            <a:r>
              <a:rPr lang="zh-CN" altLang="en-US">
                <a:sym typeface="+mn-ea"/>
              </a:rPr>
              <a:t>后，可以就</a:t>
            </a:r>
            <a:r>
              <a:rPr lang="zh-CN" altLang="en-US">
                <a:solidFill>
                  <a:srgbClr val="FF0000"/>
                </a:solidFill>
                <a:sym typeface="+mn-ea"/>
              </a:rPr>
              <a:t>缴回当月</a:t>
            </a:r>
            <a:r>
              <a:rPr lang="zh-CN" altLang="en-US">
                <a:sym typeface="+mn-ea"/>
              </a:rPr>
              <a:t>起发生的增值税应税交易按照规定申请享受增值税即征即退、先征后返（退）政策</a:t>
            </a:r>
            <a:endParaRPr lang="zh-CN" altLang="en-US"/>
          </a:p>
          <a:p>
            <a:r>
              <a:rPr lang="zh-CN" altLang="en-US">
                <a:sym typeface="+mn-ea"/>
              </a:rPr>
              <a:t>（</a:t>
            </a:r>
            <a:r>
              <a:rPr lang="en-US" altLang="zh-CN">
                <a:sym typeface="+mn-ea"/>
              </a:rPr>
              <a:t>2</a:t>
            </a:r>
            <a:r>
              <a:rPr lang="zh-CN" altLang="en-US">
                <a:sym typeface="+mn-ea"/>
              </a:rPr>
              <a:t>）纳税人自</a:t>
            </a:r>
            <a:r>
              <a:rPr lang="en-US" altLang="zh-CN">
                <a:solidFill>
                  <a:srgbClr val="FF0000"/>
                </a:solidFill>
                <a:sym typeface="+mn-ea"/>
              </a:rPr>
              <a:t>2019</a:t>
            </a:r>
            <a:r>
              <a:rPr lang="zh-CN" altLang="en-US">
                <a:solidFill>
                  <a:srgbClr val="FF0000"/>
                </a:solidFill>
                <a:sym typeface="+mn-ea"/>
              </a:rPr>
              <a:t>年</a:t>
            </a:r>
            <a:r>
              <a:rPr lang="en-US" altLang="zh-CN">
                <a:solidFill>
                  <a:srgbClr val="FF0000"/>
                </a:solidFill>
                <a:sym typeface="+mn-ea"/>
              </a:rPr>
              <a:t>4</a:t>
            </a:r>
            <a:r>
              <a:rPr lang="zh-CN" altLang="en-US">
                <a:solidFill>
                  <a:srgbClr val="FF0000"/>
                </a:solidFill>
                <a:sym typeface="+mn-ea"/>
              </a:rPr>
              <a:t>月</a:t>
            </a:r>
            <a:r>
              <a:rPr lang="en-US" altLang="zh-CN">
                <a:solidFill>
                  <a:srgbClr val="FF0000"/>
                </a:solidFill>
                <a:sym typeface="+mn-ea"/>
              </a:rPr>
              <a:t>1</a:t>
            </a:r>
            <a:r>
              <a:rPr lang="zh-CN" altLang="en-US">
                <a:solidFill>
                  <a:srgbClr val="FF0000"/>
                </a:solidFill>
                <a:sym typeface="+mn-ea"/>
              </a:rPr>
              <a:t>日起</a:t>
            </a:r>
            <a:r>
              <a:rPr lang="zh-CN" altLang="en-US">
                <a:sym typeface="+mn-ea"/>
              </a:rPr>
              <a:t>已享受增值税即征即退、先征后返（退）政策的，一次性将已退还的增值税即征即退、先征后返（退）税款</a:t>
            </a:r>
            <a:r>
              <a:rPr lang="zh-CN" altLang="en-US">
                <a:solidFill>
                  <a:srgbClr val="FF0000"/>
                </a:solidFill>
                <a:sym typeface="+mn-ea"/>
              </a:rPr>
              <a:t>全部缴回</a:t>
            </a:r>
            <a:r>
              <a:rPr lang="zh-CN" altLang="en-US">
                <a:sym typeface="+mn-ea"/>
              </a:rPr>
              <a:t>后，可以自全部缴回</a:t>
            </a:r>
            <a:r>
              <a:rPr lang="zh-CN" altLang="en-US">
                <a:solidFill>
                  <a:srgbClr val="FF0000"/>
                </a:solidFill>
                <a:sym typeface="+mn-ea"/>
              </a:rPr>
              <a:t>次月起</a:t>
            </a:r>
            <a:r>
              <a:rPr lang="zh-CN" altLang="en-US">
                <a:sym typeface="+mn-ea"/>
              </a:rPr>
              <a:t>按照规定申请退还期末留抵税额</a:t>
            </a:r>
            <a:r>
              <a:rPr lang="en-US" altLang="zh-CN">
                <a:sym typeface="+mn-ea"/>
              </a:rPr>
              <a:t> </a:t>
            </a:r>
            <a:endParaRPr lang="zh-CN" altLang="en-US"/>
          </a:p>
          <a:p>
            <a:r>
              <a:rPr lang="zh-CN" altLang="en-US">
                <a:sym typeface="+mn-ea"/>
              </a:rPr>
              <a:t>纳税人按照上述规定全部缴回已退税款后适用留抵退税或者即征即退、先征后返（退）政策的，自全部缴回次月起</a:t>
            </a:r>
            <a:r>
              <a:rPr lang="en-US" altLang="zh-CN">
                <a:sym typeface="+mn-ea"/>
              </a:rPr>
              <a:t>36</a:t>
            </a:r>
            <a:r>
              <a:rPr lang="zh-CN" altLang="en-US">
                <a:sym typeface="+mn-ea"/>
              </a:rPr>
              <a:t>个月内不得变更</a:t>
            </a:r>
            <a:r>
              <a:rPr lang="en-US" altLang="zh-CN">
                <a:sym typeface="+mn-ea"/>
              </a:rPr>
              <a:t> </a:t>
            </a:r>
            <a:endParaRPr lang="en-US" altLang="zh-CN"/>
          </a:p>
          <a:p>
            <a:r>
              <a:rPr lang="zh-CN" altLang="en-US">
                <a:solidFill>
                  <a:srgbClr val="FF0000"/>
                </a:solidFill>
                <a:sym typeface="+mn-ea"/>
              </a:rPr>
              <a:t>注：</a:t>
            </a:r>
            <a:r>
              <a:rPr lang="zh-CN" altLang="en-US">
                <a:sym typeface="+mn-ea"/>
              </a:rPr>
              <a:t>满</a:t>
            </a:r>
            <a:r>
              <a:rPr lang="en-US" altLang="zh-CN">
                <a:sym typeface="+mn-ea"/>
              </a:rPr>
              <a:t>36</a:t>
            </a:r>
            <a:r>
              <a:rPr lang="zh-CN" altLang="en-US">
                <a:sym typeface="+mn-ea"/>
              </a:rPr>
              <a:t>个月改变时，仍然应</a:t>
            </a:r>
            <a:r>
              <a:rPr lang="zh-CN" altLang="en-US">
                <a:solidFill>
                  <a:srgbClr val="FF0000"/>
                </a:solidFill>
                <a:sym typeface="+mn-ea"/>
              </a:rPr>
              <a:t>全部缴回</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sym typeface="+mn-ea"/>
              </a:rPr>
              <a:t>5.</a:t>
            </a:r>
            <a:r>
              <a:rPr lang="zh-CN" altLang="en-US">
                <a:sym typeface="+mn-ea"/>
              </a:rPr>
              <a:t>留抵退税与继续抵扣</a:t>
            </a:r>
            <a:endParaRPr lang="zh-CN" altLang="en-US"/>
          </a:p>
          <a:p>
            <a:r>
              <a:rPr lang="zh-CN" altLang="en-US">
                <a:sym typeface="+mn-ea"/>
              </a:rPr>
              <a:t>纳税人</a:t>
            </a:r>
            <a:r>
              <a:rPr lang="zh-CN" altLang="en-US">
                <a:solidFill>
                  <a:srgbClr val="FF0000"/>
                </a:solidFill>
                <a:sym typeface="+mn-ea"/>
              </a:rPr>
              <a:t>可以选择</a:t>
            </a:r>
            <a:r>
              <a:rPr lang="zh-CN" altLang="en-US">
                <a:sym typeface="+mn-ea"/>
              </a:rPr>
              <a:t>将期末留抵税额结转下期继续抵扣，也可以按照本公告的规定，在符合留抵退税条件的次月增值税纳税申报期内，完成本期增值税纳税申报后，向主管税务机关申请退还期末留抵税额</a:t>
            </a:r>
            <a:endParaRPr lang="zh-CN" altLang="en-US"/>
          </a:p>
          <a:p>
            <a:r>
              <a:rPr lang="zh-CN" altLang="en-US">
                <a:sym typeface="+mn-ea"/>
              </a:rPr>
              <a:t>税务机关核准纳税人留抵退税申请后，纳税人应当按照核准的留抵退税款相应</a:t>
            </a:r>
            <a:r>
              <a:rPr lang="zh-CN" altLang="en-US">
                <a:solidFill>
                  <a:srgbClr val="FF0000"/>
                </a:solidFill>
                <a:sym typeface="+mn-ea"/>
              </a:rPr>
              <a:t>调减</a:t>
            </a:r>
            <a:r>
              <a:rPr lang="zh-CN" altLang="en-US">
                <a:sym typeface="+mn-ea"/>
              </a:rPr>
              <a:t>当期留抵税额（</a:t>
            </a:r>
            <a:r>
              <a:rPr lang="zh-CN" altLang="en-US">
                <a:solidFill>
                  <a:srgbClr val="FF0000"/>
                </a:solidFill>
                <a:sym typeface="+mn-ea"/>
              </a:rPr>
              <a:t>下个申报期</a:t>
            </a:r>
            <a:r>
              <a:rPr lang="zh-CN" altLang="en-US">
                <a:sym typeface="+mn-ea"/>
              </a:rPr>
              <a:t>：进项税额转出）</a:t>
            </a:r>
            <a:endParaRPr lang="zh-CN" altLang="en-US"/>
          </a:p>
          <a:p>
            <a:r>
              <a:rPr lang="zh-CN" altLang="en-US">
                <a:sym typeface="+mn-ea"/>
              </a:rPr>
              <a:t>纳税人取得退还的留抵退税款后，如果发现纳税人存在留抵退税政策适用有误的情形，纳税人应当在下个增值税纳税申报期结束前缴回相关留抵退税款</a:t>
            </a:r>
            <a:r>
              <a:rPr lang="en-US" altLang="zh-CN">
                <a:sym typeface="+mn-ea"/>
              </a:rPr>
              <a:t> </a:t>
            </a:r>
            <a:r>
              <a:rPr lang="zh-CN" altLang="en-US">
                <a:sym typeface="+mn-ea"/>
              </a:rPr>
              <a:t>（</a:t>
            </a:r>
            <a:r>
              <a:rPr lang="zh-CN" altLang="en-US">
                <a:solidFill>
                  <a:srgbClr val="FF0000"/>
                </a:solidFill>
                <a:sym typeface="+mn-ea"/>
              </a:rPr>
              <a:t>同一申报期内</a:t>
            </a:r>
            <a:r>
              <a:rPr lang="zh-CN" altLang="en-US">
                <a:sym typeface="+mn-ea"/>
              </a:rPr>
              <a:t>）</a:t>
            </a:r>
            <a:endParaRPr lang="zh-CN" altLang="en-US"/>
          </a:p>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t>6.</a:t>
            </a:r>
            <a:r>
              <a:rPr lang="zh-CN" altLang="en-US"/>
              <a:t>留抵退税申报</a:t>
            </a:r>
            <a:endParaRPr lang="zh-CN" altLang="en-US"/>
          </a:p>
          <a:p>
            <a:r>
              <a:rPr lang="zh-CN" altLang="en-US"/>
              <a:t>增值税一般纳税人申请办理留抵退税，应当于符合留抵退税条件的次月，在增值税纳税</a:t>
            </a:r>
            <a:r>
              <a:rPr lang="zh-CN" altLang="en-US">
                <a:solidFill>
                  <a:srgbClr val="FF0000"/>
                </a:solidFill>
              </a:rPr>
              <a:t>申报期内，完成本期增值税纳税申报后</a:t>
            </a:r>
            <a:r>
              <a:rPr lang="zh-CN" altLang="en-US"/>
              <a:t>，通过电子税务局或办税服务厅向主管税务机关提交《退（抵）税申请表》</a:t>
            </a:r>
            <a:endParaRPr lang="zh-CN" altLang="en-US"/>
          </a:p>
          <a:p>
            <a:r>
              <a:rPr lang="zh-CN" altLang="en-US"/>
              <a:t>纳税人出口货物或者跨境销售服务、无形资产，适用免抵退税办法的，可以在同一申报期内，既申报免抵退税又申请办理留抵退税</a:t>
            </a:r>
            <a:r>
              <a:rPr lang="en-US" altLang="zh-CN"/>
              <a:t> </a:t>
            </a:r>
            <a:endParaRPr lang="en-US" altLang="zh-CN"/>
          </a:p>
          <a:p>
            <a:r>
              <a:rPr lang="zh-CN" altLang="en-US"/>
              <a:t>申请办理留抵退税的纳税人出口货物或者跨境销售服务、无形资产，适用免抵退税办法的，应当按期申报免抵退税。当期可申报免抵退税的出口销售额为零的，应当办理免抵退税零申报</a:t>
            </a:r>
            <a:r>
              <a:rPr lang="en-US" altLang="zh-CN"/>
              <a:t> </a:t>
            </a:r>
            <a:endParaRPr lang="en-US" altLang="zh-CN"/>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t>7.</a:t>
            </a:r>
            <a:r>
              <a:rPr lang="zh-CN" altLang="en-US"/>
              <a:t>留抵退税审核</a:t>
            </a:r>
            <a:endParaRPr lang="zh-CN" altLang="en-US"/>
          </a:p>
          <a:p>
            <a:r>
              <a:rPr lang="zh-CN" altLang="en-US"/>
              <a:t>税务机关应当按照规定程序和时限受理、审核纳税人的留抵退税申请，并将审核结果告知纳税人</a:t>
            </a:r>
            <a:endParaRPr lang="zh-CN" altLang="en-US"/>
          </a:p>
          <a:p>
            <a:r>
              <a:rPr lang="zh-CN" altLang="en-US"/>
              <a:t>（</a:t>
            </a:r>
            <a:r>
              <a:rPr lang="en-US" altLang="zh-CN"/>
              <a:t>1</a:t>
            </a:r>
            <a:r>
              <a:rPr lang="zh-CN" altLang="en-US"/>
              <a:t>）正常审核</a:t>
            </a:r>
            <a:endParaRPr lang="zh-CN" altLang="en-US"/>
          </a:p>
          <a:p>
            <a:r>
              <a:rPr lang="zh-CN" altLang="en-US"/>
              <a:t>税务机关应当自受理留抵退税申请之日起（含当日）</a:t>
            </a:r>
            <a:r>
              <a:rPr lang="en-US" altLang="zh-CN"/>
              <a:t>10</a:t>
            </a:r>
            <a:r>
              <a:rPr lang="zh-CN" altLang="en-US"/>
              <a:t>个工作日内完成审核，并向纳税人出具《税务事项通知书》</a:t>
            </a:r>
            <a:endParaRPr lang="zh-CN" altLang="en-US"/>
          </a:p>
          <a:p>
            <a:r>
              <a:rPr lang="zh-CN" altLang="en-US">
                <a:latin typeface="Calibri" panose="020F0502020204030204" charset="0"/>
              </a:rPr>
              <a:t>①</a:t>
            </a:r>
            <a:r>
              <a:rPr lang="zh-CN" altLang="en-US"/>
              <a:t>经审核，纳税人符合留抵退税条件的，准予留抵退税，并向纳税人出具准予留抵退税的《税务事项通知书》</a:t>
            </a:r>
            <a:endParaRPr lang="zh-CN" altLang="en-US"/>
          </a:p>
          <a:p>
            <a:r>
              <a:rPr lang="zh-CN" altLang="en-US">
                <a:latin typeface="Calibri" panose="020F0502020204030204" charset="0"/>
              </a:rPr>
              <a:t>②</a:t>
            </a:r>
            <a:r>
              <a:rPr lang="zh-CN" altLang="en-US"/>
              <a:t>纳税人不符合留抵退税条件的，不予留抵退税，并向纳税人出具不予留抵退税的《税务事项通知书》。</a:t>
            </a:r>
            <a:endParaRPr lang="en-US" altLang="zh-CN"/>
          </a:p>
          <a:p>
            <a:r>
              <a:rPr lang="zh-CN" altLang="en-US"/>
              <a:t>纳税人既申报免抵退税又申请办理留抵退税的，税务机关应当先办理免抵退税。办理免抵退税后，纳税人仍符合留抵退税条件的，再办理留抵退税。上述</a:t>
            </a:r>
            <a:r>
              <a:rPr lang="en-US" altLang="zh-CN"/>
              <a:t>10</a:t>
            </a:r>
            <a:r>
              <a:rPr lang="zh-CN" altLang="en-US"/>
              <a:t>个工作日，自免抵退税应退税额核准之日起计算</a:t>
            </a:r>
            <a:r>
              <a:rPr lang="en-US" altLang="zh-CN"/>
              <a:t> </a:t>
            </a:r>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noAutofit/>
          </a:bodyPr>
          <a:p>
            <a:pPr fontAlgn="auto">
              <a:lnSpc>
                <a:spcPct val="100000"/>
              </a:lnSpc>
            </a:pPr>
            <a:r>
              <a:rPr lang="zh-CN" altLang="en-US" sz="2000">
                <a:solidFill>
                  <a:srgbClr val="FF0000"/>
                </a:solidFill>
              </a:rPr>
              <a:t>二</a:t>
            </a:r>
            <a:r>
              <a:rPr lang="en-US" altLang="zh-CN" sz="2000">
                <a:solidFill>
                  <a:srgbClr val="FF0000"/>
                </a:solidFill>
              </a:rPr>
              <a:t>.</a:t>
            </a:r>
            <a:r>
              <a:rPr lang="zh-CN" altLang="en-US" sz="2000">
                <a:solidFill>
                  <a:srgbClr val="FF0000"/>
                </a:solidFill>
              </a:rPr>
              <a:t>快递服务适用应税项目</a:t>
            </a:r>
            <a:endParaRPr lang="zh-CN" altLang="en-US" sz="2000">
              <a:solidFill>
                <a:srgbClr val="FF0000"/>
              </a:solidFill>
            </a:endParaRPr>
          </a:p>
          <a:p>
            <a:pPr fontAlgn="auto">
              <a:lnSpc>
                <a:spcPct val="100000"/>
              </a:lnSpc>
            </a:pPr>
            <a:r>
              <a:rPr lang="zh-CN" altLang="en-US" sz="2000">
                <a:solidFill>
                  <a:schemeClr val="accent1"/>
                </a:solidFill>
              </a:rPr>
              <a:t>（一）相关政策</a:t>
            </a:r>
            <a:endParaRPr lang="zh-CN" altLang="en-US" sz="2000">
              <a:solidFill>
                <a:schemeClr val="accent1"/>
              </a:solidFill>
            </a:endParaRPr>
          </a:p>
          <a:p>
            <a:pPr fontAlgn="auto">
              <a:lnSpc>
                <a:spcPct val="100000"/>
              </a:lnSpc>
            </a:pPr>
            <a:r>
              <a:rPr lang="zh-CN" altLang="en-US" sz="2000">
                <a:solidFill>
                  <a:schemeClr val="tx1"/>
                </a:solidFill>
              </a:rPr>
              <a:t>财政部</a:t>
            </a:r>
            <a:r>
              <a:rPr lang="en-US" altLang="zh-CN" sz="2000">
                <a:solidFill>
                  <a:schemeClr val="tx1"/>
                </a:solidFill>
              </a:rPr>
              <a:t> </a:t>
            </a:r>
            <a:r>
              <a:rPr lang="zh-CN" altLang="en-US" sz="2000">
                <a:solidFill>
                  <a:schemeClr val="tx1"/>
                </a:solidFill>
              </a:rPr>
              <a:t>税务总局关于明确快递服务等增值税政策的公告（财政部</a:t>
            </a:r>
            <a:r>
              <a:rPr lang="en-US" altLang="zh-CN" sz="2000">
                <a:solidFill>
                  <a:schemeClr val="tx1"/>
                </a:solidFill>
              </a:rPr>
              <a:t> </a:t>
            </a:r>
            <a:r>
              <a:rPr lang="zh-CN" altLang="en-US" sz="2000">
                <a:solidFill>
                  <a:schemeClr val="tx1"/>
                </a:solidFill>
              </a:rPr>
              <a:t>税务总局公告</a:t>
            </a:r>
            <a:r>
              <a:rPr lang="en-US" altLang="zh-CN" sz="2000">
                <a:solidFill>
                  <a:schemeClr val="tx1"/>
                </a:solidFill>
              </a:rPr>
              <a:t>2025</a:t>
            </a:r>
            <a:r>
              <a:rPr lang="zh-CN" altLang="en-US" sz="2000">
                <a:solidFill>
                  <a:schemeClr val="tx1"/>
                </a:solidFill>
              </a:rPr>
              <a:t>年第</a:t>
            </a:r>
            <a:r>
              <a:rPr lang="en-US" altLang="zh-CN" sz="2000">
                <a:solidFill>
                  <a:schemeClr val="tx1"/>
                </a:solidFill>
              </a:rPr>
              <a:t>5</a:t>
            </a:r>
            <a:r>
              <a:rPr lang="zh-CN" altLang="en-US" sz="2000">
                <a:solidFill>
                  <a:schemeClr val="tx1"/>
                </a:solidFill>
              </a:rPr>
              <a:t>号）</a:t>
            </a:r>
            <a:endParaRPr lang="zh-CN" altLang="en-US" sz="2000">
              <a:solidFill>
                <a:schemeClr val="tx1"/>
              </a:solidFill>
            </a:endParaRPr>
          </a:p>
          <a:p>
            <a:pPr fontAlgn="auto">
              <a:lnSpc>
                <a:spcPct val="100000"/>
              </a:lnSpc>
            </a:pPr>
            <a:r>
              <a:rPr lang="zh-CN" altLang="en-US" sz="2000">
                <a:solidFill>
                  <a:schemeClr val="accent1"/>
                </a:solidFill>
              </a:rPr>
              <a:t>（二）政策规定</a:t>
            </a:r>
            <a:endParaRPr lang="zh-CN" altLang="en-US" sz="2000">
              <a:solidFill>
                <a:schemeClr val="accent1"/>
              </a:solidFill>
            </a:endParaRPr>
          </a:p>
          <a:p>
            <a:pPr fontAlgn="auto">
              <a:lnSpc>
                <a:spcPct val="100000"/>
              </a:lnSpc>
            </a:pPr>
            <a:r>
              <a:rPr lang="zh-CN" altLang="en-US" sz="2000"/>
              <a:t>1.执行时间</a:t>
            </a:r>
            <a:endParaRPr lang="zh-CN" altLang="en-US" sz="2000"/>
          </a:p>
          <a:p>
            <a:pPr fontAlgn="auto">
              <a:lnSpc>
                <a:spcPct val="100000"/>
              </a:lnSpc>
            </a:pPr>
            <a:r>
              <a:rPr lang="zh-CN" altLang="en-US" sz="2000"/>
              <a:t>自发布之日起（</a:t>
            </a:r>
            <a:r>
              <a:rPr lang="en-US" altLang="zh-CN" sz="2000"/>
              <a:t>2025</a:t>
            </a:r>
            <a:r>
              <a:rPr lang="zh-CN" altLang="en-US" sz="2000"/>
              <a:t>年</a:t>
            </a:r>
            <a:r>
              <a:rPr lang="en-US" altLang="zh-CN" sz="2000"/>
              <a:t>8</a:t>
            </a:r>
            <a:r>
              <a:rPr lang="zh-CN" altLang="en-US" sz="2000"/>
              <a:t>月</a:t>
            </a:r>
            <a:r>
              <a:rPr lang="en-US" altLang="zh-CN" sz="2000"/>
              <a:t>11</a:t>
            </a:r>
            <a:r>
              <a:rPr lang="zh-CN" altLang="en-US" sz="2000"/>
              <a:t>日）施行，此前已发生未处理的事项，按照本规定执行，已处理的事项不再调整</a:t>
            </a:r>
            <a:endParaRPr lang="zh-CN" altLang="en-US" sz="2000"/>
          </a:p>
          <a:p>
            <a:pPr fontAlgn="auto">
              <a:lnSpc>
                <a:spcPct val="100000"/>
              </a:lnSpc>
            </a:pPr>
            <a:r>
              <a:rPr lang="en-US" altLang="zh-CN" sz="2000"/>
              <a:t>2.</a:t>
            </a:r>
            <a:r>
              <a:rPr lang="zh-CN" altLang="en-US" sz="2000"/>
              <a:t>具体规定</a:t>
            </a:r>
            <a:endParaRPr lang="zh-CN" altLang="en-US" sz="2000"/>
          </a:p>
          <a:p>
            <a:pPr fontAlgn="auto">
              <a:lnSpc>
                <a:spcPct val="100000"/>
              </a:lnSpc>
            </a:pPr>
            <a:r>
              <a:rPr lang="zh-CN" altLang="en-US" sz="2000">
                <a:solidFill>
                  <a:srgbClr val="FF0000"/>
                </a:solidFill>
              </a:rPr>
              <a:t>快递企业</a:t>
            </a:r>
            <a:r>
              <a:rPr lang="zh-CN" altLang="en-US" sz="2000"/>
              <a:t>提供快递服务取得的收入，按照</a:t>
            </a:r>
            <a:r>
              <a:rPr lang="en-US" altLang="zh-CN" sz="2000"/>
              <a:t>“</a:t>
            </a:r>
            <a:r>
              <a:rPr lang="zh-CN" altLang="en-US" sz="2000"/>
              <a:t>收派服务</a:t>
            </a:r>
            <a:r>
              <a:rPr lang="en-US" altLang="zh-CN" sz="2000"/>
              <a:t>”</a:t>
            </a:r>
            <a:r>
              <a:rPr lang="zh-CN" altLang="en-US" sz="2000"/>
              <a:t>缴纳增值税</a:t>
            </a:r>
            <a:r>
              <a:rPr lang="en-US" altLang="zh-CN" sz="2000"/>
              <a:t> </a:t>
            </a:r>
            <a:endParaRPr lang="en-US" altLang="zh-CN" sz="2000"/>
          </a:p>
          <a:p>
            <a:pPr fontAlgn="auto">
              <a:lnSpc>
                <a:spcPct val="100000"/>
              </a:lnSpc>
            </a:pPr>
            <a:r>
              <a:rPr lang="zh-CN" altLang="en-US" sz="2000"/>
              <a:t>派送服务，是指服务提供方从其集散中心将函件和包裹送达同城的收件人的业务活动</a:t>
            </a:r>
            <a:endParaRPr lang="zh-CN" altLang="en-US" sz="2000"/>
          </a:p>
          <a:p>
            <a:pPr fontAlgn="auto">
              <a:lnSpc>
                <a:spcPct val="100000"/>
              </a:lnSpc>
            </a:pPr>
            <a:r>
              <a:rPr lang="zh-CN" altLang="en-US" sz="2000"/>
              <a:t> </a:t>
            </a:r>
            <a:r>
              <a:rPr lang="en-US" altLang="zh-CN" sz="2000"/>
              <a:t>                                      ——</a:t>
            </a:r>
            <a:r>
              <a:rPr lang="zh-CN" altLang="en-US" sz="2000"/>
              <a:t>财税〔</a:t>
            </a:r>
            <a:r>
              <a:rPr lang="en-US" altLang="zh-CN" sz="2000"/>
              <a:t>2016</a:t>
            </a:r>
            <a:r>
              <a:rPr lang="zh-CN" altLang="en-US" sz="2000"/>
              <a:t>〕</a:t>
            </a:r>
            <a:r>
              <a:rPr lang="en-US" altLang="zh-CN" sz="2000"/>
              <a:t>36</a:t>
            </a:r>
            <a:r>
              <a:rPr lang="zh-CN" altLang="en-US" sz="2000"/>
              <a:t>号</a:t>
            </a:r>
            <a:endParaRPr lang="zh-CN" altLang="en-US" sz="2000"/>
          </a:p>
          <a:p>
            <a:pPr fontAlgn="auto">
              <a:lnSpc>
                <a:spcPct val="100000"/>
              </a:lnSpc>
            </a:pPr>
            <a:r>
              <a:rPr lang="zh-CN" altLang="en-US" sz="2000"/>
              <a:t>（</a:t>
            </a:r>
            <a:r>
              <a:rPr lang="en-US" altLang="zh-CN" sz="2000"/>
              <a:t>1</a:t>
            </a:r>
            <a:r>
              <a:rPr lang="zh-CN" altLang="en-US" sz="2000"/>
              <a:t>）</a:t>
            </a:r>
            <a:r>
              <a:rPr lang="zh-CN" altLang="en-US" sz="2000">
                <a:sym typeface="+mn-ea"/>
              </a:rPr>
              <a:t>快递企业范围</a:t>
            </a:r>
            <a:endParaRPr lang="en-US" altLang="zh-CN" sz="2000"/>
          </a:p>
          <a:p>
            <a:pPr fontAlgn="auto">
              <a:lnSpc>
                <a:spcPct val="100000"/>
              </a:lnSpc>
            </a:pPr>
            <a:r>
              <a:rPr lang="zh-CN" altLang="en-US" sz="2000"/>
              <a:t>快递企业，是指在境内从事快递业务经营并依法取得快递业务经营</a:t>
            </a:r>
            <a:r>
              <a:rPr lang="zh-CN" altLang="en-US" sz="2000">
                <a:solidFill>
                  <a:srgbClr val="FF0000"/>
                </a:solidFill>
              </a:rPr>
              <a:t>许可的企业</a:t>
            </a:r>
            <a:r>
              <a:rPr lang="zh-CN" altLang="en-US" sz="2000"/>
              <a:t>，上述企业向邮政管理部门</a:t>
            </a:r>
            <a:r>
              <a:rPr lang="zh-CN" altLang="en-US" sz="2000">
                <a:solidFill>
                  <a:srgbClr val="FF0000"/>
                </a:solidFill>
              </a:rPr>
              <a:t>备案的分支机构</a:t>
            </a:r>
            <a:r>
              <a:rPr lang="zh-CN" altLang="en-US" sz="2000"/>
              <a:t>，以及上述企业或者上述分支机构向邮政管理部门</a:t>
            </a:r>
            <a:r>
              <a:rPr lang="zh-CN" altLang="en-US" sz="2000">
                <a:solidFill>
                  <a:srgbClr val="FF0000"/>
                </a:solidFill>
              </a:rPr>
              <a:t>备案的快递末端网点</a:t>
            </a:r>
            <a:r>
              <a:rPr lang="zh-CN" altLang="en-US" sz="2000"/>
              <a:t>。快递末端网点，是指提供快递末端服务的经营网点</a:t>
            </a:r>
            <a:endParaRPr lang="zh-CN" altLang="en-US" sz="2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）暂停办理留抵退税</a:t>
            </a:r>
            <a:endParaRPr lang="zh-CN" altLang="en-US"/>
          </a:p>
          <a:p>
            <a:r>
              <a:rPr lang="zh-CN" altLang="en-US"/>
              <a:t>税务机关在办理留抵退税期间，发现纳税人存在以下情形的，暂停为其办理留抵退税：</a:t>
            </a:r>
            <a:endParaRPr lang="zh-CN" altLang="en-US"/>
          </a:p>
          <a:p>
            <a:r>
              <a:rPr lang="zh-CN" altLang="en-US">
                <a:latin typeface="Calibri" panose="020F0502020204030204" charset="0"/>
              </a:rPr>
              <a:t>①</a:t>
            </a:r>
            <a:r>
              <a:rPr lang="zh-CN" altLang="en-US"/>
              <a:t>存在增值税涉税风险疑点的</a:t>
            </a:r>
            <a:r>
              <a:rPr lang="en-US" altLang="zh-CN"/>
              <a:t> </a:t>
            </a:r>
            <a:endParaRPr lang="zh-CN" altLang="en-US"/>
          </a:p>
          <a:p>
            <a:r>
              <a:rPr lang="en-US" altLang="zh-CN">
                <a:latin typeface="Calibri" panose="020F0502020204030204" charset="0"/>
              </a:rPr>
              <a:t>②</a:t>
            </a:r>
            <a:r>
              <a:rPr lang="zh-CN" altLang="en-US"/>
              <a:t>被税务稽查立案且未结案的</a:t>
            </a:r>
            <a:r>
              <a:rPr lang="en-US" altLang="zh-CN"/>
              <a:t> </a:t>
            </a:r>
            <a:endParaRPr lang="zh-CN" altLang="en-US"/>
          </a:p>
          <a:p>
            <a:r>
              <a:rPr lang="en-US" altLang="zh-CN">
                <a:latin typeface="Calibri" panose="020F0502020204030204" charset="0"/>
              </a:rPr>
              <a:t>③</a:t>
            </a:r>
            <a:r>
              <a:rPr lang="zh-CN" altLang="en-US"/>
              <a:t>增值税申报比对异常未处理的</a:t>
            </a:r>
            <a:r>
              <a:rPr lang="en-US" altLang="zh-CN"/>
              <a:t> </a:t>
            </a:r>
            <a:endParaRPr lang="zh-CN" altLang="en-US"/>
          </a:p>
          <a:p>
            <a:r>
              <a:rPr lang="en-US" altLang="zh-CN">
                <a:latin typeface="Calibri" panose="020F0502020204030204" charset="0"/>
              </a:rPr>
              <a:t>④</a:t>
            </a:r>
            <a:r>
              <a:rPr lang="zh-CN" altLang="en-US"/>
              <a:t>取得增值税异常扣税凭证未处理的</a:t>
            </a:r>
            <a:r>
              <a:rPr lang="en-US" altLang="zh-CN"/>
              <a:t> </a:t>
            </a:r>
            <a:endParaRPr lang="zh-CN" altLang="en-US"/>
          </a:p>
          <a:p>
            <a:r>
              <a:rPr lang="en-US" altLang="zh-CN">
                <a:latin typeface="Calibri" panose="020F0502020204030204" charset="0"/>
              </a:rPr>
              <a:t>⑤</a:t>
            </a:r>
            <a:r>
              <a:rPr lang="zh-CN" altLang="en-US"/>
              <a:t>国家税务总局规定的其他情形</a:t>
            </a:r>
            <a:r>
              <a:rPr lang="en-US" altLang="zh-CN"/>
              <a:t> </a:t>
            </a:r>
            <a:endParaRPr lang="en-US"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normAutofit fontScale="90000"/>
          </a:bodyPr>
          <a:p>
            <a:r>
              <a:rPr lang="zh-CN" altLang="en-US"/>
              <a:t>（</a:t>
            </a:r>
            <a:r>
              <a:rPr lang="en-US" altLang="zh-CN"/>
              <a:t>3</a:t>
            </a:r>
            <a:r>
              <a:rPr lang="zh-CN" altLang="en-US"/>
              <a:t>）风险疑点排除后办理</a:t>
            </a:r>
            <a:endParaRPr lang="zh-CN" altLang="en-US"/>
          </a:p>
          <a:p>
            <a:r>
              <a:rPr lang="zh-CN" altLang="en-US"/>
              <a:t>列举的增值税涉税风险疑点等情形已排除，且相关事项处理完毕后，按照以下规定办理：</a:t>
            </a:r>
            <a:endParaRPr lang="zh-CN" altLang="en-US"/>
          </a:p>
          <a:p>
            <a:r>
              <a:rPr lang="en-US" altLang="zh-CN">
                <a:latin typeface="Calibri" panose="020F0502020204030204" charset="0"/>
              </a:rPr>
              <a:t>①</a:t>
            </a:r>
            <a:r>
              <a:rPr lang="zh-CN" altLang="en-US"/>
              <a:t>纳税人仍符合留抵退税条件的，税务机关继续为其办理留抵退税，并自增值税涉税风险疑点等情形排除且相关事项处理完毕之日起</a:t>
            </a:r>
            <a:r>
              <a:rPr lang="en-US" altLang="zh-CN"/>
              <a:t>5</a:t>
            </a:r>
            <a:r>
              <a:rPr lang="zh-CN" altLang="en-US"/>
              <a:t>个工作日内完成审核，向纳税人出具准予留抵退税的《税务事项通知书》</a:t>
            </a:r>
            <a:r>
              <a:rPr lang="en-US" altLang="zh-CN"/>
              <a:t> </a:t>
            </a:r>
            <a:endParaRPr lang="zh-CN" altLang="en-US"/>
          </a:p>
          <a:p>
            <a:r>
              <a:rPr lang="en-US" altLang="zh-CN">
                <a:latin typeface="Calibri" panose="020F0502020204030204" charset="0"/>
              </a:rPr>
              <a:t>②</a:t>
            </a:r>
            <a:r>
              <a:rPr lang="zh-CN" altLang="en-US"/>
              <a:t>纳税人不再符合留抵退税条件的，不予留抵退税。税务机关应当自增值税涉税风险疑点等情形排除且相关事项处理完毕之日起</a:t>
            </a:r>
            <a:r>
              <a:rPr lang="en-US" altLang="zh-CN"/>
              <a:t>5</a:t>
            </a:r>
            <a:r>
              <a:rPr lang="zh-CN" altLang="en-US"/>
              <a:t>个工作日内完成审核，并向纳税人出具不予留抵退税的《税务事项通知书》</a:t>
            </a:r>
            <a:endParaRPr lang="zh-CN" altLang="en-US"/>
          </a:p>
          <a:p>
            <a:r>
              <a:rPr lang="zh-CN" altLang="en-US"/>
              <a:t>（</a:t>
            </a:r>
            <a:r>
              <a:rPr lang="en-US" altLang="zh-CN"/>
              <a:t>4</a:t>
            </a:r>
            <a:r>
              <a:rPr lang="zh-CN" altLang="en-US"/>
              <a:t>）终止办理留抵退税</a:t>
            </a:r>
            <a:endParaRPr lang="zh-CN" altLang="en-US"/>
          </a:p>
          <a:p>
            <a:r>
              <a:rPr lang="zh-CN" altLang="en-US"/>
              <a:t>纳税人存在以下情形的，税务机关应当终止为其办理留抵退税，并自作出终止办理留抵退税决定之日起</a:t>
            </a:r>
            <a:r>
              <a:rPr lang="en-US" altLang="zh-CN"/>
              <a:t>5</a:t>
            </a:r>
            <a:r>
              <a:rPr lang="zh-CN" altLang="en-US"/>
              <a:t>个工作日内，向纳税人出具终止办理留抵退税的</a:t>
            </a:r>
            <a:r>
              <a:rPr lang="en-US" altLang="zh-CN"/>
              <a:t> </a:t>
            </a:r>
            <a:r>
              <a:rPr lang="zh-CN" altLang="en-US"/>
              <a:t>《税务事项通知书》：</a:t>
            </a:r>
            <a:endParaRPr lang="zh-CN" altLang="en-US"/>
          </a:p>
          <a:p>
            <a:r>
              <a:rPr lang="en-US" altLang="zh-CN">
                <a:latin typeface="Calibri" panose="020F0502020204030204" charset="0"/>
              </a:rPr>
              <a:t>①</a:t>
            </a:r>
            <a:r>
              <a:rPr lang="zh-CN" altLang="en-US"/>
              <a:t>税务机关对增值税涉税风险疑点进行排查时，发现纳税人涉嫌骗取出口退税、虚开增值税专用发票等增值税重大税收违法行为的</a:t>
            </a:r>
            <a:r>
              <a:rPr lang="en-US" altLang="zh-CN"/>
              <a:t> </a:t>
            </a:r>
            <a:endParaRPr lang="zh-CN" altLang="en-US"/>
          </a:p>
          <a:p>
            <a:r>
              <a:rPr lang="en-US" altLang="zh-CN">
                <a:latin typeface="Calibri" panose="020F0502020204030204" charset="0"/>
              </a:rPr>
              <a:t>②</a:t>
            </a:r>
            <a:r>
              <a:rPr lang="zh-CN" altLang="en-US"/>
              <a:t>国家税务总局规定的其他情形。</a:t>
            </a:r>
            <a:endParaRPr lang="en-US" altLang="zh-CN"/>
          </a:p>
          <a:p>
            <a:r>
              <a:rPr lang="zh-CN" altLang="en-US"/>
              <a:t>上述情形处理完毕后，纳税人仍符合留抵退税条件的，可以按照规定重新申请办理留抵退税</a:t>
            </a:r>
            <a:r>
              <a:rPr lang="en-US" altLang="zh-CN"/>
              <a:t> </a:t>
            </a:r>
            <a:endParaRPr lang="en-US" altLang="zh-CN"/>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en-US" altLang="zh-CN"/>
              <a:t>8.</a:t>
            </a:r>
            <a:r>
              <a:rPr lang="zh-CN" altLang="en-US"/>
              <a:t>留抵退税的纳税申报</a:t>
            </a:r>
            <a:endParaRPr lang="zh-CN" altLang="en-US"/>
          </a:p>
          <a:p>
            <a:r>
              <a:rPr lang="zh-CN" altLang="en-US"/>
              <a:t>（</a:t>
            </a:r>
            <a:r>
              <a:rPr lang="en-US" altLang="zh-CN"/>
              <a:t>1</a:t>
            </a:r>
            <a:r>
              <a:rPr lang="zh-CN" altLang="en-US"/>
              <a:t>）取得留抵退税的纳税申报</a:t>
            </a:r>
            <a:endParaRPr lang="zh-CN" altLang="en-US"/>
          </a:p>
          <a:p>
            <a:r>
              <a:rPr lang="zh-CN" altLang="en-US"/>
              <a:t>纳税人应当在收到税务机关准予留抵退税的《税务事项通知书》当期，以税务机关核准的允许退还的留抵税额冲减期末留抵税额，并在办理增值税纳税申报时，相应填写增值税及附加税费申报表相关栏次，按照规定作进项税额转出</a:t>
            </a:r>
            <a:endParaRPr lang="zh-CN" altLang="en-US"/>
          </a:p>
          <a:p>
            <a:pPr marL="0" indent="0">
              <a:buNone/>
            </a:pPr>
            <a:endParaRPr lang="zh-CN" altLang="en-US">
              <a:solidFill>
                <a:srgbClr val="FF0000"/>
              </a:solidFill>
            </a:endParaRPr>
          </a:p>
        </p:txBody>
      </p:sp>
      <p:pic>
        <p:nvPicPr>
          <p:cNvPr id="4" name="图片 3"/>
          <p:cNvPicPr>
            <a:picLocks noChangeAspect="1"/>
          </p:cNvPicPr>
          <p:nvPr/>
        </p:nvPicPr>
        <p:blipFill>
          <a:blip r:embed="rId1"/>
          <a:stretch>
            <a:fillRect/>
          </a:stretch>
        </p:blipFill>
        <p:spPr>
          <a:xfrm>
            <a:off x="1196975" y="2619375"/>
            <a:ext cx="7826375" cy="1134110"/>
          </a:xfrm>
          <a:prstGeom prst="rect">
            <a:avLst/>
          </a:prstGeom>
        </p:spPr>
      </p:pic>
      <p:pic>
        <p:nvPicPr>
          <p:cNvPr id="6" name="图片 5"/>
          <p:cNvPicPr>
            <a:picLocks noChangeAspect="1"/>
          </p:cNvPicPr>
          <p:nvPr/>
        </p:nvPicPr>
        <p:blipFill>
          <a:blip r:embed="rId2"/>
          <a:stretch>
            <a:fillRect/>
          </a:stretch>
        </p:blipFill>
        <p:spPr>
          <a:xfrm>
            <a:off x="1259205" y="3820795"/>
            <a:ext cx="7764145" cy="2900680"/>
          </a:xfrm>
          <a:prstGeom prst="rect">
            <a:avLst/>
          </a:prstGeom>
        </p:spPr>
      </p:pic>
      <p:sp>
        <p:nvSpPr>
          <p:cNvPr id="7" name="矩形 6"/>
          <p:cNvSpPr/>
          <p:nvPr/>
        </p:nvSpPr>
        <p:spPr>
          <a:xfrm>
            <a:off x="1258570" y="6046470"/>
            <a:ext cx="7700645" cy="24384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solidFill>
                  <a:srgbClr val="FF0000"/>
                </a:solidFill>
              </a:rPr>
              <a:t>注：</a:t>
            </a:r>
            <a:r>
              <a:rPr lang="zh-CN" altLang="en-US">
                <a:sym typeface="+mn-ea"/>
              </a:rPr>
              <a:t>留抵退税的附加税费</a:t>
            </a:r>
            <a:endParaRPr lang="zh-CN" altLang="en-US"/>
          </a:p>
          <a:p>
            <a:r>
              <a:rPr lang="zh-CN" altLang="en-US">
                <a:sym typeface="+mn-ea"/>
              </a:rPr>
              <a:t>以后月份缴纳的增值税（一般计税方法）扣减留抵退税后，作为附加税费的计税依据</a:t>
            </a:r>
            <a:endParaRPr lang="zh-CN" altLang="en-US">
              <a:sym typeface="+mn-ea"/>
            </a:endParaRPr>
          </a:p>
          <a:p>
            <a:r>
              <a:rPr lang="zh-CN" altLang="en-US">
                <a:sym typeface="+mn-ea"/>
              </a:rPr>
              <a:t> </a:t>
            </a:r>
            <a:r>
              <a:rPr lang="en-US" altLang="zh-CN">
                <a:sym typeface="+mn-ea"/>
              </a:rPr>
              <a:t>                       </a:t>
            </a:r>
            <a:r>
              <a:rPr lang="zh-CN" altLang="en-US">
                <a:sym typeface="+mn-ea"/>
              </a:rPr>
              <a:t>增值税及附加税费申报表附列资料（五）</a:t>
            </a:r>
            <a:endParaRPr lang="zh-CN" altLang="en-US"/>
          </a:p>
          <a:p>
            <a:endParaRPr lang="zh-CN" altLang="en-US"/>
          </a:p>
          <a:p>
            <a:pPr marL="0" indent="0">
              <a:buNone/>
            </a:pPr>
            <a:endParaRPr lang="zh-CN" altLang="en-US">
              <a:solidFill>
                <a:srgbClr val="FF0000"/>
              </a:solidFill>
            </a:endParaRPr>
          </a:p>
        </p:txBody>
      </p:sp>
      <p:pic>
        <p:nvPicPr>
          <p:cNvPr id="4" name="内容占位符 3"/>
          <p:cNvPicPr>
            <a:picLocks noChangeAspect="1"/>
          </p:cNvPicPr>
          <p:nvPr/>
        </p:nvPicPr>
        <p:blipFill>
          <a:blip r:embed="rId1"/>
          <a:stretch>
            <a:fillRect/>
          </a:stretch>
        </p:blipFill>
        <p:spPr>
          <a:xfrm>
            <a:off x="1495425" y="2409825"/>
            <a:ext cx="7858125" cy="4250055"/>
          </a:xfrm>
          <a:prstGeom prst="rect">
            <a:avLst/>
          </a:prstGeom>
        </p:spPr>
      </p:pic>
      <p:sp>
        <p:nvSpPr>
          <p:cNvPr id="5" name="矩形 4"/>
          <p:cNvSpPr/>
          <p:nvPr/>
        </p:nvSpPr>
        <p:spPr>
          <a:xfrm>
            <a:off x="4107815" y="2409825"/>
            <a:ext cx="702945" cy="327215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custDataLst>
              <p:tags r:id="rId2"/>
            </p:custDataLst>
          </p:nvPr>
        </p:nvSpPr>
        <p:spPr>
          <a:xfrm>
            <a:off x="5647055" y="5968365"/>
            <a:ext cx="3707130" cy="6045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）缴回留抵退税的申报</a:t>
            </a:r>
            <a:endParaRPr lang="zh-CN" altLang="en-US"/>
          </a:p>
          <a:p>
            <a:r>
              <a:rPr lang="zh-CN" altLang="en-US"/>
              <a:t>需要申请缴回已退还的全部留抵退税款的，可以通过电子税务局或办税服务厅提交《缴回留抵退税申请表》。税务机关应当自受理之日起</a:t>
            </a:r>
            <a:r>
              <a:rPr lang="en-US" altLang="zh-CN"/>
              <a:t>5</a:t>
            </a:r>
            <a:r>
              <a:rPr lang="zh-CN" altLang="en-US"/>
              <a:t>个工作日内，依申请向纳税人出具留抵退税款缴回的《税务事项通知书》</a:t>
            </a:r>
            <a:endParaRPr lang="zh-CN" altLang="en-US"/>
          </a:p>
          <a:p>
            <a:r>
              <a:rPr lang="zh-CN" altLang="en-US"/>
              <a:t>纳税人在缴回已退还的全部留抵退税款后，办理增值税纳税申报时，将缴回的全部退税款按照规定填写在增值税及附加税费申报表相关栏次，并可以继续按照规定抵扣进项税额</a:t>
            </a:r>
            <a:r>
              <a:rPr lang="en-US" altLang="zh-CN"/>
              <a:t> </a:t>
            </a:r>
            <a:endParaRPr lang="en-US" alt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r>
              <a:rPr lang="zh-CN" altLang="en-US">
                <a:solidFill>
                  <a:srgbClr val="FF0000"/>
                </a:solidFill>
              </a:rPr>
              <a:t>七</a:t>
            </a:r>
            <a:r>
              <a:rPr lang="en-US" altLang="zh-CN">
                <a:solidFill>
                  <a:srgbClr val="FF0000"/>
                </a:solidFill>
              </a:rPr>
              <a:t>.</a:t>
            </a:r>
            <a:r>
              <a:rPr lang="zh-CN" altLang="en-US">
                <a:solidFill>
                  <a:srgbClr val="FF0000"/>
                </a:solidFill>
              </a:rPr>
              <a:t>部分增值税即征即退税、先征后退政策调整</a:t>
            </a:r>
            <a:endParaRPr lang="zh-CN" altLang="en-US"/>
          </a:p>
          <a:p>
            <a:r>
              <a:rPr lang="zh-CN" altLang="en-US">
                <a:solidFill>
                  <a:srgbClr val="0070C0"/>
                </a:solidFill>
              </a:rPr>
              <a:t>（一）相关政策</a:t>
            </a:r>
            <a:endParaRPr lang="zh-CN" altLang="en-US">
              <a:solidFill>
                <a:srgbClr val="0070C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海关总署</a:t>
            </a:r>
            <a:r>
              <a:rPr lang="en-US" altLang="zh-CN">
                <a:solidFill>
                  <a:schemeClr val="tx1"/>
                </a:solidFill>
              </a:rPr>
              <a:t> </a:t>
            </a:r>
            <a:r>
              <a:rPr lang="zh-CN" altLang="en-US">
                <a:solidFill>
                  <a:schemeClr val="tx1"/>
                </a:solidFill>
              </a:rPr>
              <a:t>税务总局关于调整风力发电等增值税政策的公告（财政部</a:t>
            </a:r>
            <a:r>
              <a:rPr lang="en-US" altLang="zh-CN">
                <a:solidFill>
                  <a:schemeClr val="tx1"/>
                </a:solidFill>
              </a:rPr>
              <a:t> </a:t>
            </a:r>
            <a:r>
              <a:rPr lang="zh-CN" altLang="en-US">
                <a:solidFill>
                  <a:schemeClr val="tx1"/>
                </a:solidFill>
              </a:rPr>
              <a:t>海关总署</a:t>
            </a:r>
            <a:r>
              <a:rPr lang="en-US" altLang="zh-CN">
                <a:solidFill>
                  <a:schemeClr val="tx1"/>
                </a:solidFill>
              </a:rPr>
              <a:t> </a:t>
            </a:r>
            <a:r>
              <a:rPr lang="zh-CN" altLang="en-US">
                <a:solidFill>
                  <a:schemeClr val="tx1"/>
                </a:solidFill>
              </a:rPr>
              <a:t>税务总局公告</a:t>
            </a:r>
            <a:r>
              <a:rPr lang="en-US" altLang="zh-CN">
                <a:solidFill>
                  <a:schemeClr val="tx1"/>
                </a:solidFill>
              </a:rPr>
              <a:t>2025</a:t>
            </a:r>
            <a:r>
              <a:rPr lang="zh-CN" altLang="en-US">
                <a:solidFill>
                  <a:schemeClr val="tx1"/>
                </a:solidFill>
              </a:rPr>
              <a:t>年第</a:t>
            </a:r>
            <a:r>
              <a:rPr lang="en-US" altLang="zh-CN">
                <a:solidFill>
                  <a:schemeClr val="tx1"/>
                </a:solidFill>
              </a:rPr>
              <a:t>10</a:t>
            </a:r>
            <a:r>
              <a:rPr lang="zh-CN" altLang="en-US">
                <a:solidFill>
                  <a:schemeClr val="tx1"/>
                </a:solidFill>
              </a:rPr>
              <a:t>号）</a:t>
            </a:r>
            <a:endParaRPr lang="zh-CN" altLang="en-US">
              <a:solidFill>
                <a:schemeClr val="tx1"/>
              </a:solidFill>
            </a:endParaRPr>
          </a:p>
          <a:p>
            <a:pPr algn="l">
              <a:buClrTx/>
              <a:buSzTx/>
            </a:pPr>
            <a:r>
              <a:rPr lang="zh-CN" altLang="en-US">
                <a:solidFill>
                  <a:srgbClr val="0070C0"/>
                </a:solidFill>
              </a:rPr>
              <a:t>（二）政策规定</a:t>
            </a:r>
            <a:endParaRPr lang="zh-CN" altLang="en-US">
              <a:solidFill>
                <a:srgbClr val="0070C0"/>
              </a:solidFill>
            </a:endParaRPr>
          </a:p>
          <a:p>
            <a:pPr algn="l">
              <a:buClrTx/>
              <a:buSzTx/>
            </a:pPr>
            <a:endParaRPr lang="zh-CN" altLang="en-US">
              <a:solidFill>
                <a:srgbClr val="0070C0"/>
              </a:solidFill>
            </a:endParaRPr>
          </a:p>
          <a:p>
            <a:pPr algn="l">
              <a:buClrTx/>
              <a:buSzTx/>
            </a:pPr>
            <a:endParaRPr lang="zh-CN" altLang="en-US">
              <a:solidFill>
                <a:srgbClr val="0070C0"/>
              </a:solidFill>
            </a:endParaRPr>
          </a:p>
        </p:txBody>
      </p:sp>
      <p:graphicFrame>
        <p:nvGraphicFramePr>
          <p:cNvPr id="4" name="表格 3"/>
          <p:cNvGraphicFramePr/>
          <p:nvPr/>
        </p:nvGraphicFramePr>
        <p:xfrm>
          <a:off x="559435" y="2818765"/>
          <a:ext cx="11039475" cy="2942590"/>
        </p:xfrm>
        <a:graphic>
          <a:graphicData uri="http://schemas.openxmlformats.org/drawingml/2006/table">
            <a:tbl>
              <a:tblPr firstRow="1" bandRow="1">
                <a:tableStyleId>{5C22544A-7EE6-4342-B048-85BDC9FD1C3A}</a:tableStyleId>
              </a:tblPr>
              <a:tblGrid>
                <a:gridCol w="1101725"/>
                <a:gridCol w="1409065"/>
                <a:gridCol w="3094990"/>
                <a:gridCol w="1427480"/>
                <a:gridCol w="4006215"/>
              </a:tblGrid>
              <a:tr h="419735">
                <a:tc rowSpan="2">
                  <a:txBody>
                    <a:bodyPr/>
                    <a:p>
                      <a:pPr>
                        <a:buNone/>
                      </a:pPr>
                      <a:r>
                        <a:rPr lang="zh-CN" altLang="en-US" b="1">
                          <a:ea typeface="华文中宋" panose="02010600040101010101" pitchFamily="2" charset="-122"/>
                        </a:rPr>
                        <a:t>调整项目</a:t>
                      </a:r>
                      <a:endParaRPr lang="zh-CN" altLang="en-US" b="1">
                        <a:ea typeface="华文中宋" panose="02010600040101010101" pitchFamily="2" charset="-122"/>
                      </a:endParaRPr>
                    </a:p>
                  </a:txBody>
                  <a:tcPr/>
                </a:tc>
                <a:tc gridSpan="2">
                  <a:txBody>
                    <a:bodyPr/>
                    <a:p>
                      <a:pPr algn="ctr">
                        <a:buNone/>
                      </a:pPr>
                      <a:r>
                        <a:rPr lang="zh-CN" altLang="en-US" b="1">
                          <a:ea typeface="华文中宋" panose="02010600040101010101" pitchFamily="2" charset="-122"/>
                        </a:rPr>
                        <a:t>原政策</a:t>
                      </a:r>
                      <a:endParaRPr lang="zh-CN" altLang="en-US" b="1">
                        <a:ea typeface="华文中宋" panose="02010600040101010101" pitchFamily="2" charset="-122"/>
                      </a:endParaRPr>
                    </a:p>
                  </a:txBody>
                  <a:tcPr/>
                </a:tc>
                <a:tc hMerge="1">
                  <a:tcPr/>
                </a:tc>
                <a:tc gridSpan="2">
                  <a:txBody>
                    <a:bodyPr/>
                    <a:p>
                      <a:pPr algn="ctr">
                        <a:buNone/>
                      </a:pPr>
                      <a:r>
                        <a:rPr lang="zh-CN" altLang="en-US" b="1">
                          <a:ea typeface="华文中宋" panose="02010600040101010101" pitchFamily="2" charset="-122"/>
                        </a:rPr>
                        <a:t>调整后政策</a:t>
                      </a:r>
                      <a:endParaRPr lang="zh-CN" altLang="en-US" b="1">
                        <a:ea typeface="华文中宋" panose="02010600040101010101" pitchFamily="2" charset="-122"/>
                      </a:endParaRPr>
                    </a:p>
                  </a:txBody>
                  <a:tcPr/>
                </a:tc>
                <a:tc hMerge="1">
                  <a:tcPr/>
                </a:tc>
              </a:tr>
              <a:tr h="419735">
                <a:tc vMerge="1">
                  <a:tcPr/>
                </a:tc>
                <a:tc>
                  <a:txBody>
                    <a:bodyPr/>
                    <a:p>
                      <a:pPr algn="ctr">
                        <a:buClrTx/>
                        <a:buSzTx/>
                        <a:buFontTx/>
                        <a:buNone/>
                      </a:pPr>
                      <a:r>
                        <a:rPr lang="zh-CN" altLang="en-US" b="1">
                          <a:ea typeface="华文中宋" panose="02010600040101010101" pitchFamily="2" charset="-122"/>
                        </a:rPr>
                        <a:t>政策文件</a:t>
                      </a:r>
                      <a:endParaRPr lang="zh-CN" altLang="en-US" b="1">
                        <a:ea typeface="华文中宋" panose="02010600040101010101" pitchFamily="2" charset="-122"/>
                      </a:endParaRPr>
                    </a:p>
                  </a:txBody>
                  <a:tcPr/>
                </a:tc>
                <a:tc>
                  <a:txBody>
                    <a:bodyPr/>
                    <a:p>
                      <a:pPr algn="ctr">
                        <a:buNone/>
                      </a:pPr>
                      <a:r>
                        <a:rPr lang="zh-CN" altLang="en-US" b="1">
                          <a:ea typeface="华文中宋" panose="02010600040101010101" pitchFamily="2" charset="-122"/>
                        </a:rPr>
                        <a:t>政策规定</a:t>
                      </a:r>
                      <a:endParaRPr lang="zh-CN" altLang="en-US" b="1">
                        <a:ea typeface="华文中宋" panose="02010600040101010101" pitchFamily="2" charset="-122"/>
                      </a:endParaRPr>
                    </a:p>
                  </a:txBody>
                  <a:tcPr/>
                </a:tc>
                <a:tc>
                  <a:txBody>
                    <a:bodyPr/>
                    <a:p>
                      <a:pPr algn="ctr">
                        <a:buNone/>
                      </a:pPr>
                      <a:r>
                        <a:rPr lang="zh-CN" altLang="en-US" b="1">
                          <a:ea typeface="华文中宋" panose="02010600040101010101" pitchFamily="2" charset="-122"/>
                        </a:rPr>
                        <a:t>政策文件</a:t>
                      </a:r>
                      <a:endParaRPr lang="zh-CN" altLang="en-US" b="1">
                        <a:ea typeface="华文中宋" panose="02010600040101010101" pitchFamily="2" charset="-122"/>
                      </a:endParaRPr>
                    </a:p>
                  </a:txBody>
                  <a:tcPr/>
                </a:tc>
                <a:tc>
                  <a:txBody>
                    <a:bodyPr/>
                    <a:p>
                      <a:pPr algn="ctr">
                        <a:buNone/>
                      </a:pPr>
                      <a:r>
                        <a:rPr lang="zh-CN" altLang="en-US" b="1">
                          <a:ea typeface="华文中宋" panose="02010600040101010101" pitchFamily="2" charset="-122"/>
                        </a:rPr>
                        <a:t>政策规定</a:t>
                      </a:r>
                      <a:endParaRPr lang="zh-CN" altLang="en-US" b="1">
                        <a:ea typeface="华文中宋" panose="02010600040101010101" pitchFamily="2" charset="-122"/>
                      </a:endParaRPr>
                    </a:p>
                  </a:txBody>
                  <a:tcPr/>
                </a:tc>
              </a:tr>
              <a:tr h="757555">
                <a:tc>
                  <a:txBody>
                    <a:bodyPr/>
                    <a:p>
                      <a:pPr>
                        <a:buNone/>
                      </a:pPr>
                      <a:r>
                        <a:rPr lang="zh-CN" altLang="en-US" sz="1800" b="1">
                          <a:ea typeface="华文中宋" panose="02010600040101010101" pitchFamily="2" charset="-122"/>
                          <a:sym typeface="+mn-ea"/>
                        </a:rPr>
                        <a:t>风力生产的电力产品</a:t>
                      </a:r>
                      <a:endParaRPr lang="zh-CN" altLang="en-US"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财税〔2015〕74号</a:t>
                      </a:r>
                      <a:endParaRPr lang="zh-CN" altLang="en-US" sz="1800" b="1">
                        <a:ea typeface="华文中宋" panose="02010600040101010101" pitchFamily="2" charset="-122"/>
                      </a:endParaRPr>
                    </a:p>
                    <a:p>
                      <a:pPr>
                        <a:buNone/>
                      </a:pPr>
                      <a:endParaRPr lang="zh-CN" altLang="en-US" b="1">
                        <a:ea typeface="华文中宋" panose="02010600040101010101" pitchFamily="2" charset="-122"/>
                      </a:endParaRPr>
                    </a:p>
                  </a:txBody>
                  <a:tcPr/>
                </a:tc>
                <a:tc>
                  <a:txBody>
                    <a:bodyPr/>
                    <a:p>
                      <a:pPr>
                        <a:buNone/>
                      </a:pPr>
                      <a:r>
                        <a:rPr lang="en-US" altLang="zh-CN" b="1">
                          <a:ea typeface="华文中宋" panose="02010600040101010101" pitchFamily="2" charset="-122"/>
                        </a:rPr>
                        <a:t>2015</a:t>
                      </a:r>
                      <a:r>
                        <a:rPr lang="zh-CN" altLang="en-US" b="1">
                          <a:ea typeface="华文中宋" panose="02010600040101010101" pitchFamily="2" charset="-122"/>
                        </a:rPr>
                        <a:t>年</a:t>
                      </a:r>
                      <a:r>
                        <a:rPr lang="en-US" altLang="zh-CN" b="1">
                          <a:ea typeface="华文中宋" panose="02010600040101010101" pitchFamily="2" charset="-122"/>
                        </a:rPr>
                        <a:t>7</a:t>
                      </a:r>
                      <a:r>
                        <a:rPr lang="zh-CN" altLang="en-US" b="1">
                          <a:ea typeface="华文中宋" panose="02010600040101010101" pitchFamily="2" charset="-122"/>
                        </a:rPr>
                        <a:t>月</a:t>
                      </a:r>
                      <a:r>
                        <a:rPr lang="en-US" altLang="zh-CN" b="1">
                          <a:ea typeface="华文中宋" panose="02010600040101010101" pitchFamily="2" charset="-122"/>
                        </a:rPr>
                        <a:t>1</a:t>
                      </a:r>
                      <a:r>
                        <a:rPr lang="zh-CN" altLang="en-US" b="1">
                          <a:ea typeface="华文中宋" panose="02010600040101010101" pitchFamily="2" charset="-122"/>
                        </a:rPr>
                        <a:t>日起，销售自产利用风力生产的电力，增值税即征即退</a:t>
                      </a:r>
                      <a:r>
                        <a:rPr lang="en-US" altLang="zh-CN" b="1">
                          <a:ea typeface="华文中宋" panose="02010600040101010101" pitchFamily="2" charset="-122"/>
                        </a:rPr>
                        <a:t>50%</a:t>
                      </a:r>
                      <a:endParaRPr lang="en-US" altLang="zh-CN" b="1">
                        <a:ea typeface="华文中宋" panose="02010600040101010101" pitchFamily="2" charset="-122"/>
                      </a:endParaRPr>
                    </a:p>
                  </a:txBody>
                  <a:tcPr/>
                </a:tc>
                <a:tc rowSpan="2">
                  <a:txBody>
                    <a:bodyPr/>
                    <a:p>
                      <a:pPr>
                        <a:buNone/>
                      </a:pPr>
                      <a:r>
                        <a:rPr lang="zh-CN" altLang="en-US" sz="1800" b="1">
                          <a:ea typeface="华文中宋" panose="02010600040101010101" pitchFamily="2" charset="-122"/>
                          <a:sym typeface="+mn-ea"/>
                        </a:rPr>
                        <a:t>财政部 海关总署 税务总局公告2025年第10号</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自</a:t>
                      </a:r>
                      <a:r>
                        <a:rPr lang="en-US" altLang="zh-CN" b="1">
                          <a:ea typeface="华文中宋" panose="02010600040101010101" pitchFamily="2" charset="-122"/>
                        </a:rPr>
                        <a:t>2025</a:t>
                      </a:r>
                      <a:r>
                        <a:rPr lang="zh-CN" altLang="en-US" b="1">
                          <a:ea typeface="华文中宋" panose="02010600040101010101" pitchFamily="2" charset="-122"/>
                        </a:rPr>
                        <a:t>年</a:t>
                      </a:r>
                      <a:r>
                        <a:rPr lang="en-US" altLang="zh-CN" b="1">
                          <a:ea typeface="华文中宋" panose="02010600040101010101" pitchFamily="2" charset="-122"/>
                        </a:rPr>
                        <a:t>11</a:t>
                      </a:r>
                      <a:r>
                        <a:rPr lang="zh-CN" altLang="en-US" b="1">
                          <a:ea typeface="华文中宋" panose="02010600040101010101" pitchFamily="2" charset="-122"/>
                        </a:rPr>
                        <a:t>月</a:t>
                      </a:r>
                      <a:r>
                        <a:rPr lang="en-US" altLang="zh-CN" b="1">
                          <a:ea typeface="华文中宋" panose="02010600040101010101" pitchFamily="2" charset="-122"/>
                        </a:rPr>
                        <a:t>1</a:t>
                      </a:r>
                      <a:r>
                        <a:rPr lang="zh-CN" altLang="en-US" b="1">
                          <a:ea typeface="华文中宋" panose="02010600040101010101" pitchFamily="2" charset="-122"/>
                        </a:rPr>
                        <a:t>日起至</a:t>
                      </a:r>
                      <a:r>
                        <a:rPr lang="en-US" altLang="zh-CN" b="1">
                          <a:ea typeface="华文中宋" panose="02010600040101010101" pitchFamily="2" charset="-122"/>
                        </a:rPr>
                        <a:t>2027</a:t>
                      </a:r>
                      <a:r>
                        <a:rPr lang="zh-CN" altLang="en-US" b="1">
                          <a:ea typeface="华文中宋" panose="02010600040101010101" pitchFamily="2" charset="-122"/>
                        </a:rPr>
                        <a:t>年</a:t>
                      </a:r>
                      <a:r>
                        <a:rPr lang="en-US" altLang="zh-CN" b="1">
                          <a:ea typeface="华文中宋" panose="02010600040101010101" pitchFamily="2" charset="-122"/>
                        </a:rPr>
                        <a:t>12</a:t>
                      </a:r>
                      <a:r>
                        <a:rPr lang="zh-CN" altLang="en-US" b="1">
                          <a:ea typeface="华文中宋" panose="02010600040101010101" pitchFamily="2" charset="-122"/>
                        </a:rPr>
                        <a:t>月</a:t>
                      </a:r>
                      <a:r>
                        <a:rPr lang="en-US" altLang="zh-CN" b="1">
                          <a:ea typeface="华文中宋" panose="02010600040101010101" pitchFamily="2" charset="-122"/>
                        </a:rPr>
                        <a:t>31</a:t>
                      </a:r>
                      <a:r>
                        <a:rPr lang="zh-CN" altLang="en-US" b="1">
                          <a:ea typeface="华文中宋" panose="02010600040101010101" pitchFamily="2" charset="-122"/>
                        </a:rPr>
                        <a:t>日，销售自产的利用</a:t>
                      </a:r>
                      <a:r>
                        <a:rPr lang="zh-CN" altLang="en-US" b="1">
                          <a:solidFill>
                            <a:srgbClr val="FF0000"/>
                          </a:solidFill>
                          <a:ea typeface="华文中宋" panose="02010600040101010101" pitchFamily="2" charset="-122"/>
                        </a:rPr>
                        <a:t>海上</a:t>
                      </a:r>
                      <a:r>
                        <a:rPr lang="zh-CN" altLang="en-US" b="1">
                          <a:ea typeface="华文中宋" panose="02010600040101010101" pitchFamily="2" charset="-122"/>
                        </a:rPr>
                        <a:t>风力生产的电力产品，增值税即征即退</a:t>
                      </a:r>
                      <a:r>
                        <a:rPr lang="en-US" altLang="zh-CN" b="1">
                          <a:ea typeface="华文中宋" panose="02010600040101010101" pitchFamily="2" charset="-122"/>
                        </a:rPr>
                        <a:t>50%</a:t>
                      </a:r>
                      <a:endParaRPr lang="en-US" altLang="zh-CN" b="1">
                        <a:ea typeface="华文中宋" panose="02010600040101010101" pitchFamily="2" charset="-122"/>
                      </a:endParaRPr>
                    </a:p>
                  </a:txBody>
                  <a:tcPr/>
                </a:tc>
              </a:tr>
              <a:tr h="419735">
                <a:tc>
                  <a:txBody>
                    <a:bodyPr/>
                    <a:p>
                      <a:pPr>
                        <a:buNone/>
                      </a:pPr>
                      <a:r>
                        <a:rPr lang="zh-CN" altLang="en-US" b="1">
                          <a:ea typeface="华文中宋" panose="02010600040101010101" pitchFamily="2" charset="-122"/>
                        </a:rPr>
                        <a:t>核力发电企业生产销售电力产品</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财税〔</a:t>
                      </a:r>
                      <a:r>
                        <a:rPr lang="en-US" altLang="zh-CN" b="1">
                          <a:ea typeface="华文中宋" panose="02010600040101010101" pitchFamily="2" charset="-122"/>
                        </a:rPr>
                        <a:t>2008</a:t>
                      </a:r>
                      <a:r>
                        <a:rPr lang="zh-CN" altLang="en-US" b="1">
                          <a:ea typeface="华文中宋" panose="02010600040101010101" pitchFamily="2" charset="-122"/>
                        </a:rPr>
                        <a:t>〕</a:t>
                      </a:r>
                      <a:r>
                        <a:rPr lang="en-US" altLang="zh-CN" b="1">
                          <a:ea typeface="华文中宋" panose="02010600040101010101" pitchFamily="2" charset="-122"/>
                        </a:rPr>
                        <a:t>38</a:t>
                      </a:r>
                      <a:r>
                        <a:rPr lang="zh-CN" altLang="en-US" b="1">
                          <a:ea typeface="华文中宋" panose="02010600040101010101" pitchFamily="2" charset="-122"/>
                        </a:rPr>
                        <a:t>号</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核电机组正式商业投产次月起</a:t>
                      </a:r>
                      <a:r>
                        <a:rPr lang="en-US" altLang="zh-CN" b="1">
                          <a:ea typeface="华文中宋" panose="02010600040101010101" pitchFamily="2" charset="-122"/>
                        </a:rPr>
                        <a:t>15</a:t>
                      </a:r>
                      <a:r>
                        <a:rPr lang="zh-CN" altLang="en-US" b="1">
                          <a:ea typeface="华文中宋" panose="02010600040101010101" pitchFamily="2" charset="-122"/>
                        </a:rPr>
                        <a:t>个年度内，分三个阶段逐级递减先征后返增值税：</a:t>
                      </a:r>
                      <a:endParaRPr lang="zh-CN" altLang="en-US" b="1">
                        <a:ea typeface="华文中宋" panose="02010600040101010101" pitchFamily="2" charset="-122"/>
                      </a:endParaRPr>
                    </a:p>
                    <a:p>
                      <a:pPr>
                        <a:buNone/>
                      </a:pPr>
                      <a:r>
                        <a:rPr lang="en-US" altLang="zh-CN" b="1">
                          <a:ea typeface="华文中宋" panose="02010600040101010101" pitchFamily="2" charset="-122"/>
                        </a:rPr>
                        <a:t>5</a:t>
                      </a:r>
                      <a:r>
                        <a:rPr lang="zh-CN" altLang="en-US" b="1">
                          <a:ea typeface="华文中宋" panose="02010600040101010101" pitchFamily="2" charset="-122"/>
                        </a:rPr>
                        <a:t>年内返</a:t>
                      </a:r>
                      <a:r>
                        <a:rPr lang="en-US" altLang="zh-CN" b="1">
                          <a:ea typeface="华文中宋" panose="02010600040101010101" pitchFamily="2" charset="-122"/>
                        </a:rPr>
                        <a:t>75%</a:t>
                      </a:r>
                      <a:r>
                        <a:rPr lang="zh-CN" altLang="en-US" b="1">
                          <a:ea typeface="华文中宋" panose="02010600040101010101" pitchFamily="2" charset="-122"/>
                        </a:rPr>
                        <a:t>；</a:t>
                      </a:r>
                      <a:r>
                        <a:rPr lang="en-US" altLang="zh-CN" b="1">
                          <a:ea typeface="华文中宋" panose="02010600040101010101" pitchFamily="2" charset="-122"/>
                        </a:rPr>
                        <a:t>6-10</a:t>
                      </a:r>
                      <a:r>
                        <a:rPr lang="zh-CN" altLang="en-US" b="1">
                          <a:ea typeface="华文中宋" panose="02010600040101010101" pitchFamily="2" charset="-122"/>
                        </a:rPr>
                        <a:t>年返</a:t>
                      </a:r>
                      <a:r>
                        <a:rPr lang="en-US" altLang="zh-CN" b="1">
                          <a:ea typeface="华文中宋" panose="02010600040101010101" pitchFamily="2" charset="-122"/>
                        </a:rPr>
                        <a:t>70%</a:t>
                      </a:r>
                      <a:r>
                        <a:rPr lang="zh-CN" altLang="en-US" b="1">
                          <a:ea typeface="华文中宋" panose="02010600040101010101" pitchFamily="2" charset="-122"/>
                        </a:rPr>
                        <a:t>；</a:t>
                      </a:r>
                      <a:r>
                        <a:rPr lang="en-US" altLang="zh-CN" b="1">
                          <a:ea typeface="华文中宋" panose="02010600040101010101" pitchFamily="2" charset="-122"/>
                        </a:rPr>
                        <a:t>11-15</a:t>
                      </a:r>
                      <a:r>
                        <a:rPr lang="zh-CN" altLang="en-US" b="1">
                          <a:ea typeface="华文中宋" panose="02010600040101010101" pitchFamily="2" charset="-122"/>
                        </a:rPr>
                        <a:t>年返</a:t>
                      </a:r>
                      <a:r>
                        <a:rPr lang="en-US" altLang="zh-CN" b="1">
                          <a:ea typeface="华文中宋" panose="02010600040101010101" pitchFamily="2" charset="-122"/>
                        </a:rPr>
                        <a:t>55%</a:t>
                      </a:r>
                      <a:endParaRPr lang="en-US" altLang="zh-CN" b="1">
                        <a:ea typeface="华文中宋" panose="02010600040101010101" pitchFamily="2" charset="-122"/>
                      </a:endParaRPr>
                    </a:p>
                  </a:txBody>
                  <a:tcPr/>
                </a:tc>
                <a:tc vMerge="1">
                  <a:tcPr/>
                </a:tc>
                <a:tc>
                  <a:txBody>
                    <a:bodyPr/>
                    <a:p>
                      <a:pPr>
                        <a:buNone/>
                      </a:pPr>
                      <a:r>
                        <a:rPr lang="en-US" altLang="zh-CN" b="1">
                          <a:ea typeface="华文中宋" panose="02010600040101010101" pitchFamily="2" charset="-122"/>
                        </a:rPr>
                        <a:t>1.2025</a:t>
                      </a:r>
                      <a:r>
                        <a:rPr lang="zh-CN" altLang="en-US" b="1">
                          <a:ea typeface="华文中宋" panose="02010600040101010101" pitchFamily="2" charset="-122"/>
                        </a:rPr>
                        <a:t>年</a:t>
                      </a:r>
                      <a:r>
                        <a:rPr lang="en-US" altLang="zh-CN" b="1">
                          <a:ea typeface="华文中宋" panose="02010600040101010101" pitchFamily="2" charset="-122"/>
                        </a:rPr>
                        <a:t>10</a:t>
                      </a:r>
                      <a:r>
                        <a:rPr lang="zh-CN" altLang="en-US" b="1">
                          <a:ea typeface="华文中宋" panose="02010600040101010101" pitchFamily="2" charset="-122"/>
                        </a:rPr>
                        <a:t>月</a:t>
                      </a:r>
                      <a:r>
                        <a:rPr lang="en-US" altLang="zh-CN" b="1">
                          <a:ea typeface="华文中宋" panose="02010600040101010101" pitchFamily="2" charset="-122"/>
                        </a:rPr>
                        <a:t>31</a:t>
                      </a:r>
                      <a:r>
                        <a:rPr lang="zh-CN" altLang="en-US" b="1">
                          <a:ea typeface="华文中宋" panose="02010600040101010101" pitchFamily="2" charset="-122"/>
                        </a:rPr>
                        <a:t>日前已正式商业投产的核电机组，继续执行</a:t>
                      </a:r>
                      <a:r>
                        <a:rPr lang="en-US" altLang="zh-CN" b="1">
                          <a:ea typeface="华文中宋" panose="02010600040101010101" pitchFamily="2" charset="-122"/>
                        </a:rPr>
                        <a:t>38</a:t>
                      </a:r>
                      <a:r>
                        <a:rPr lang="zh-CN" altLang="en-US" b="1">
                          <a:ea typeface="华文中宋" panose="02010600040101010101" pitchFamily="2" charset="-122"/>
                        </a:rPr>
                        <a:t>号文</a:t>
                      </a:r>
                      <a:endParaRPr lang="zh-CN" altLang="en-US" b="1">
                        <a:ea typeface="华文中宋" panose="02010600040101010101" pitchFamily="2" charset="-122"/>
                      </a:endParaRPr>
                    </a:p>
                    <a:p>
                      <a:pPr>
                        <a:buNone/>
                      </a:pPr>
                      <a:r>
                        <a:rPr lang="en-US" altLang="zh-CN" b="1">
                          <a:ea typeface="华文中宋" panose="02010600040101010101" pitchFamily="2" charset="-122"/>
                        </a:rPr>
                        <a:t>2.2025</a:t>
                      </a:r>
                      <a:r>
                        <a:rPr lang="zh-CN" altLang="en-US" b="1">
                          <a:ea typeface="华文中宋" panose="02010600040101010101" pitchFamily="2" charset="-122"/>
                        </a:rPr>
                        <a:t>年</a:t>
                      </a:r>
                      <a:r>
                        <a:rPr lang="en-US" altLang="zh-CN" b="1">
                          <a:ea typeface="华文中宋" panose="02010600040101010101" pitchFamily="2" charset="-122"/>
                        </a:rPr>
                        <a:t>10</a:t>
                      </a:r>
                      <a:r>
                        <a:rPr lang="zh-CN" altLang="en-US" b="1">
                          <a:ea typeface="华文中宋" panose="02010600040101010101" pitchFamily="2" charset="-122"/>
                        </a:rPr>
                        <a:t>月</a:t>
                      </a:r>
                      <a:r>
                        <a:rPr lang="en-US" altLang="zh-CN" b="1">
                          <a:ea typeface="华文中宋" panose="02010600040101010101" pitchFamily="2" charset="-122"/>
                        </a:rPr>
                        <a:t>31</a:t>
                      </a:r>
                      <a:r>
                        <a:rPr lang="zh-CN" altLang="en-US" b="1">
                          <a:ea typeface="华文中宋" panose="02010600040101010101" pitchFamily="2" charset="-122"/>
                        </a:rPr>
                        <a:t>日前国务院已核准但尚未正式商业投产的核电机组，正式商业投产次月起</a:t>
                      </a:r>
                      <a:r>
                        <a:rPr lang="en-US" altLang="zh-CN" b="1">
                          <a:ea typeface="华文中宋" panose="02010600040101010101" pitchFamily="2" charset="-122"/>
                        </a:rPr>
                        <a:t>10</a:t>
                      </a:r>
                      <a:r>
                        <a:rPr lang="zh-CN" altLang="en-US" b="1">
                          <a:ea typeface="华文中宋" panose="02010600040101010101" pitchFamily="2" charset="-122"/>
                        </a:rPr>
                        <a:t>个年度内，增值税先征后退</a:t>
                      </a:r>
                      <a:r>
                        <a:rPr lang="en-US" altLang="zh-CN" b="1">
                          <a:ea typeface="华文中宋" panose="02010600040101010101" pitchFamily="2" charset="-122"/>
                        </a:rPr>
                        <a:t>50%</a:t>
                      </a:r>
                      <a:endParaRPr lang="en-US" altLang="zh-CN" b="1">
                        <a:ea typeface="华文中宋" panose="02010600040101010101" pitchFamily="2" charset="-122"/>
                      </a:endParaRPr>
                    </a:p>
                  </a:txBody>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pPr algn="l">
              <a:buClrTx/>
              <a:buSzTx/>
            </a:pPr>
            <a:endParaRPr lang="zh-CN" altLang="en-US">
              <a:solidFill>
                <a:srgbClr val="0070C0"/>
              </a:solidFill>
            </a:endParaRPr>
          </a:p>
          <a:p>
            <a:pPr algn="l">
              <a:buClrTx/>
              <a:buSzTx/>
            </a:pPr>
            <a:endParaRPr lang="zh-CN" altLang="en-US">
              <a:solidFill>
                <a:srgbClr val="0070C0"/>
              </a:solidFill>
            </a:endParaRPr>
          </a:p>
        </p:txBody>
      </p:sp>
      <p:graphicFrame>
        <p:nvGraphicFramePr>
          <p:cNvPr id="4" name="表格 3"/>
          <p:cNvGraphicFramePr/>
          <p:nvPr/>
        </p:nvGraphicFramePr>
        <p:xfrm>
          <a:off x="730250" y="816610"/>
          <a:ext cx="11039475" cy="6691630"/>
        </p:xfrm>
        <a:graphic>
          <a:graphicData uri="http://schemas.openxmlformats.org/drawingml/2006/table">
            <a:tbl>
              <a:tblPr firstRow="1" bandRow="1">
                <a:tableStyleId>{5C22544A-7EE6-4342-B048-85BDC9FD1C3A}</a:tableStyleId>
              </a:tblPr>
              <a:tblGrid>
                <a:gridCol w="1191260"/>
                <a:gridCol w="1449070"/>
                <a:gridCol w="6100445"/>
                <a:gridCol w="1148715"/>
                <a:gridCol w="1149985"/>
              </a:tblGrid>
              <a:tr h="419735">
                <a:tc rowSpan="2">
                  <a:txBody>
                    <a:bodyPr/>
                    <a:p>
                      <a:pPr>
                        <a:buNone/>
                      </a:pPr>
                      <a:r>
                        <a:rPr lang="zh-CN" altLang="en-US" sz="1600" b="1">
                          <a:ea typeface="华文中宋" panose="02010600040101010101" pitchFamily="2" charset="-122"/>
                        </a:rPr>
                        <a:t>调整项目</a:t>
                      </a:r>
                      <a:endParaRPr lang="zh-CN" altLang="en-US" sz="1600" b="1">
                        <a:ea typeface="华文中宋" panose="02010600040101010101" pitchFamily="2" charset="-122"/>
                      </a:endParaRPr>
                    </a:p>
                  </a:txBody>
                  <a:tcPr/>
                </a:tc>
                <a:tc gridSpan="2">
                  <a:txBody>
                    <a:bodyPr/>
                    <a:p>
                      <a:pPr algn="ctr">
                        <a:buNone/>
                      </a:pPr>
                      <a:r>
                        <a:rPr lang="zh-CN" altLang="en-US" sz="1600" b="1">
                          <a:ea typeface="华文中宋" panose="02010600040101010101" pitchFamily="2" charset="-122"/>
                        </a:rPr>
                        <a:t>原政策</a:t>
                      </a:r>
                      <a:endParaRPr lang="zh-CN" altLang="en-US" sz="1600" b="1">
                        <a:ea typeface="华文中宋" panose="02010600040101010101" pitchFamily="2" charset="-122"/>
                      </a:endParaRPr>
                    </a:p>
                  </a:txBody>
                  <a:tcPr/>
                </a:tc>
                <a:tc hMerge="1">
                  <a:tcPr/>
                </a:tc>
                <a:tc gridSpan="2">
                  <a:txBody>
                    <a:bodyPr/>
                    <a:p>
                      <a:pPr algn="ctr">
                        <a:buNone/>
                      </a:pPr>
                      <a:r>
                        <a:rPr lang="zh-CN" altLang="en-US" sz="1600" b="1">
                          <a:ea typeface="华文中宋" panose="02010600040101010101" pitchFamily="2" charset="-122"/>
                        </a:rPr>
                        <a:t>调整后政策</a:t>
                      </a:r>
                      <a:endParaRPr lang="zh-CN" altLang="en-US" sz="1600" b="1">
                        <a:ea typeface="华文中宋" panose="02010600040101010101" pitchFamily="2" charset="-122"/>
                      </a:endParaRPr>
                    </a:p>
                  </a:txBody>
                  <a:tcPr/>
                </a:tc>
                <a:tc hMerge="1">
                  <a:tcPr/>
                </a:tc>
              </a:tr>
              <a:tr h="419735">
                <a:tc vMerge="1">
                  <a:tcPr/>
                </a:tc>
                <a:tc>
                  <a:txBody>
                    <a:bodyPr/>
                    <a:p>
                      <a:pPr algn="ctr">
                        <a:buClrTx/>
                        <a:buSzTx/>
                        <a:buFontTx/>
                        <a:buNone/>
                      </a:pPr>
                      <a:r>
                        <a:rPr lang="zh-CN" altLang="en-US" sz="1600" b="1">
                          <a:ea typeface="华文中宋" panose="02010600040101010101" pitchFamily="2" charset="-122"/>
                        </a:rPr>
                        <a:t>政策文件</a:t>
                      </a:r>
                      <a:endParaRPr lang="zh-CN" altLang="en-US" sz="1600" b="1">
                        <a:ea typeface="华文中宋" panose="02010600040101010101" pitchFamily="2" charset="-122"/>
                      </a:endParaRPr>
                    </a:p>
                  </a:txBody>
                  <a:tcPr/>
                </a:tc>
                <a:tc>
                  <a:txBody>
                    <a:bodyPr/>
                    <a:p>
                      <a:pPr algn="ctr">
                        <a:buNone/>
                      </a:pPr>
                      <a:r>
                        <a:rPr lang="zh-CN" altLang="en-US" sz="1600" b="1">
                          <a:ea typeface="华文中宋" panose="02010600040101010101" pitchFamily="2" charset="-122"/>
                        </a:rPr>
                        <a:t>政策规定</a:t>
                      </a:r>
                      <a:endParaRPr lang="zh-CN" altLang="en-US" sz="1600" b="1">
                        <a:ea typeface="华文中宋" panose="02010600040101010101" pitchFamily="2" charset="-122"/>
                      </a:endParaRPr>
                    </a:p>
                  </a:txBody>
                  <a:tcPr/>
                </a:tc>
                <a:tc>
                  <a:txBody>
                    <a:bodyPr/>
                    <a:p>
                      <a:pPr algn="ctr">
                        <a:buNone/>
                      </a:pPr>
                      <a:r>
                        <a:rPr lang="zh-CN" altLang="en-US" sz="1600" b="1">
                          <a:ea typeface="华文中宋" panose="02010600040101010101" pitchFamily="2" charset="-122"/>
                        </a:rPr>
                        <a:t>政策文件</a:t>
                      </a:r>
                      <a:endParaRPr lang="zh-CN" altLang="en-US" sz="1600" b="1">
                        <a:ea typeface="华文中宋" panose="02010600040101010101" pitchFamily="2" charset="-122"/>
                      </a:endParaRPr>
                    </a:p>
                  </a:txBody>
                  <a:tcPr/>
                </a:tc>
                <a:tc>
                  <a:txBody>
                    <a:bodyPr/>
                    <a:p>
                      <a:pPr algn="ctr">
                        <a:buNone/>
                      </a:pPr>
                      <a:r>
                        <a:rPr lang="zh-CN" altLang="en-US" sz="1600" b="1">
                          <a:ea typeface="华文中宋" panose="02010600040101010101" pitchFamily="2" charset="-122"/>
                        </a:rPr>
                        <a:t>政策规定</a:t>
                      </a:r>
                      <a:endParaRPr lang="zh-CN" altLang="en-US" sz="1600" b="1">
                        <a:ea typeface="华文中宋" panose="02010600040101010101" pitchFamily="2" charset="-122"/>
                      </a:endParaRPr>
                    </a:p>
                  </a:txBody>
                  <a:tcPr/>
                </a:tc>
              </a:tr>
              <a:tr h="523875">
                <a:tc>
                  <a:txBody>
                    <a:bodyPr/>
                    <a:p>
                      <a:pPr algn="just">
                        <a:buNone/>
                      </a:pPr>
                      <a:r>
                        <a:rPr lang="zh-CN" altLang="en-US" sz="1600" b="1">
                          <a:ea typeface="华文中宋" panose="02010600040101010101" pitchFamily="2" charset="-122"/>
                        </a:rPr>
                        <a:t>飞机维修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财税〔2000〕102号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自</a:t>
                      </a:r>
                      <a:r>
                        <a:rPr lang="en-US" altLang="zh-CN" sz="1600" b="1">
                          <a:ea typeface="华文中宋" panose="02010600040101010101" pitchFamily="2" charset="-122"/>
                        </a:rPr>
                        <a:t>2000</a:t>
                      </a:r>
                      <a:r>
                        <a:rPr lang="zh-CN" altLang="en-US" sz="1600" b="1">
                          <a:ea typeface="华文中宋" panose="02010600040101010101" pitchFamily="2" charset="-122"/>
                        </a:rPr>
                        <a:t>年</a:t>
                      </a:r>
                      <a:r>
                        <a:rPr lang="en-US" altLang="zh-CN" sz="1600" b="1">
                          <a:ea typeface="华文中宋" panose="02010600040101010101" pitchFamily="2" charset="-122"/>
                        </a:rPr>
                        <a:t>1</a:t>
                      </a:r>
                      <a:r>
                        <a:rPr lang="zh-CN" altLang="en-US" sz="1600" b="1">
                          <a:ea typeface="华文中宋" panose="02010600040101010101" pitchFamily="2" charset="-122"/>
                        </a:rPr>
                        <a:t>月</a:t>
                      </a:r>
                      <a:r>
                        <a:rPr lang="en-US" altLang="zh-CN" sz="1600" b="1">
                          <a:ea typeface="华文中宋" panose="02010600040101010101" pitchFamily="2" charset="-122"/>
                        </a:rPr>
                        <a:t>1</a:t>
                      </a:r>
                      <a:r>
                        <a:rPr lang="zh-CN" altLang="en-US" sz="1600" b="1">
                          <a:ea typeface="华文中宋" panose="02010600040101010101" pitchFamily="2" charset="-122"/>
                        </a:rPr>
                        <a:t>日起对飞机维修劳务增值税负超过</a:t>
                      </a:r>
                      <a:r>
                        <a:rPr lang="en-US" altLang="zh-CN" sz="1600" b="1">
                          <a:ea typeface="华文中宋" panose="02010600040101010101" pitchFamily="2" charset="-122"/>
                        </a:rPr>
                        <a:t>6%</a:t>
                      </a:r>
                      <a:r>
                        <a:rPr lang="zh-CN" altLang="en-US" sz="1600" b="1">
                          <a:ea typeface="华文中宋" panose="02010600040101010101" pitchFamily="2" charset="-122"/>
                        </a:rPr>
                        <a:t>的部分即征即退</a:t>
                      </a:r>
                      <a:endParaRPr lang="zh-CN" altLang="en-US" sz="1600" b="1">
                        <a:ea typeface="华文中宋" panose="02010600040101010101" pitchFamily="2" charset="-122"/>
                      </a:endParaRPr>
                    </a:p>
                  </a:txBody>
                  <a:tcPr/>
                </a:tc>
                <a:tc rowSpan="4">
                  <a:txBody>
                    <a:bodyPr/>
                    <a:p>
                      <a:pPr>
                        <a:buNone/>
                      </a:pPr>
                      <a:r>
                        <a:rPr lang="zh-CN" altLang="en-US" sz="1600" b="1">
                          <a:ea typeface="华文中宋" panose="02010600040101010101" pitchFamily="2" charset="-122"/>
                          <a:sym typeface="+mn-ea"/>
                        </a:rPr>
                        <a:t>财政部 海关总署 税务总局公告2025年第10号</a:t>
                      </a:r>
                      <a:endParaRPr lang="zh-CN" altLang="en-US" sz="1600" b="1">
                        <a:ea typeface="华文中宋" panose="02010600040101010101" pitchFamily="2" charset="-122"/>
                        <a:sym typeface="+mn-ea"/>
                      </a:endParaRPr>
                    </a:p>
                  </a:txBody>
                  <a:tcPr/>
                </a:tc>
                <a:tc rowSpan="4">
                  <a:txBody>
                    <a:bodyPr/>
                    <a:p>
                      <a:pPr>
                        <a:buNone/>
                      </a:pPr>
                      <a:r>
                        <a:rPr lang="zh-CN" altLang="en-US" sz="1600" b="1">
                          <a:ea typeface="华文中宋" panose="02010600040101010101" pitchFamily="2" charset="-122"/>
                        </a:rPr>
                        <a:t>自</a:t>
                      </a:r>
                      <a:r>
                        <a:rPr lang="en-US" altLang="zh-CN" sz="1600" b="1">
                          <a:ea typeface="华文中宋" panose="02010600040101010101" pitchFamily="2" charset="-122"/>
                        </a:rPr>
                        <a:t>2025</a:t>
                      </a:r>
                      <a:r>
                        <a:rPr lang="zh-CN" altLang="en-US" sz="1600" b="1">
                          <a:ea typeface="华文中宋" panose="02010600040101010101" pitchFamily="2" charset="-122"/>
                        </a:rPr>
                        <a:t>年</a:t>
                      </a:r>
                      <a:r>
                        <a:rPr lang="en-US" altLang="zh-CN" sz="1600" b="1">
                          <a:ea typeface="华文中宋" panose="02010600040101010101" pitchFamily="2" charset="-122"/>
                        </a:rPr>
                        <a:t>11</a:t>
                      </a:r>
                      <a:r>
                        <a:rPr lang="zh-CN" altLang="en-US" sz="1600" b="1">
                          <a:ea typeface="华文中宋" panose="02010600040101010101" pitchFamily="2" charset="-122"/>
                        </a:rPr>
                        <a:t>月</a:t>
                      </a:r>
                      <a:r>
                        <a:rPr lang="en-US" altLang="zh-CN" sz="1600" b="1">
                          <a:ea typeface="华文中宋" panose="02010600040101010101" pitchFamily="2" charset="-122"/>
                        </a:rPr>
                        <a:t>1</a:t>
                      </a:r>
                      <a:r>
                        <a:rPr lang="zh-CN" altLang="en-US" sz="1600" b="1">
                          <a:ea typeface="华文中宋" panose="02010600040101010101" pitchFamily="2" charset="-122"/>
                        </a:rPr>
                        <a:t>日起废止</a:t>
                      </a:r>
                      <a:endParaRPr lang="zh-CN" altLang="en-US" sz="1600" b="1">
                        <a:ea typeface="华文中宋" panose="02010600040101010101" pitchFamily="2" charset="-122"/>
                      </a:endParaRPr>
                    </a:p>
                  </a:txBody>
                  <a:tcPr/>
                </a:tc>
              </a:tr>
              <a:tr h="419735">
                <a:tc>
                  <a:txBody>
                    <a:bodyPr/>
                    <a:p>
                      <a:pPr algn="just">
                        <a:buNone/>
                      </a:pPr>
                      <a:r>
                        <a:rPr lang="zh-CN" altLang="en-US" sz="1600" b="1">
                          <a:ea typeface="华文中宋" panose="02010600040101010101" pitchFamily="2" charset="-122"/>
                          <a:sym typeface="+mn-ea"/>
                        </a:rPr>
                        <a:t>铂金及其制品</a:t>
                      </a:r>
                      <a:endParaRPr lang="zh-CN" altLang="en-US" sz="1600" b="1">
                        <a:ea typeface="华文中宋" panose="02010600040101010101" pitchFamily="2" charset="-122"/>
                        <a:sym typeface="+mn-ea"/>
                      </a:endParaRPr>
                    </a:p>
                  </a:txBody>
                  <a:tcPr/>
                </a:tc>
                <a:tc>
                  <a:txBody>
                    <a:bodyPr/>
                    <a:p>
                      <a:pPr>
                        <a:buNone/>
                      </a:pPr>
                      <a:r>
                        <a:rPr lang="zh-CN" altLang="en-US" sz="1600" b="1">
                          <a:ea typeface="华文中宋" panose="02010600040101010101" pitchFamily="2" charset="-122"/>
                        </a:rPr>
                        <a:t>财税〔</a:t>
                      </a:r>
                      <a:r>
                        <a:rPr lang="en-US" altLang="zh-CN" sz="1600" b="1">
                          <a:ea typeface="华文中宋" panose="02010600040101010101" pitchFamily="2" charset="-122"/>
                        </a:rPr>
                        <a:t>2003</a:t>
                      </a:r>
                      <a:r>
                        <a:rPr lang="zh-CN" altLang="en-US" sz="1600" b="1">
                          <a:ea typeface="华文中宋" panose="02010600040101010101" pitchFamily="2" charset="-122"/>
                        </a:rPr>
                        <a:t>〕</a:t>
                      </a:r>
                      <a:r>
                        <a:rPr lang="en-US" altLang="zh-CN" sz="1600" b="1">
                          <a:ea typeface="华文中宋" panose="02010600040101010101" pitchFamily="2" charset="-122"/>
                        </a:rPr>
                        <a:t>86</a:t>
                      </a:r>
                      <a:r>
                        <a:rPr lang="zh-CN" altLang="en-US" sz="1600" b="1">
                          <a:ea typeface="华文中宋" panose="02010600040101010101" pitchFamily="2" charset="-122"/>
                        </a:rPr>
                        <a:t>号</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进口铂金免征进口环节增值税；</a:t>
                      </a:r>
                      <a:r>
                        <a:rPr lang="en-US" altLang="zh-CN" sz="1600" b="1">
                          <a:ea typeface="华文中宋" panose="02010600040101010101" pitchFamily="2" charset="-122"/>
                        </a:rPr>
                        <a:t>2.</a:t>
                      </a:r>
                      <a:r>
                        <a:rPr lang="zh-CN" altLang="en-US" sz="1600" b="1">
                          <a:ea typeface="华文中宋" panose="02010600040101010101" pitchFamily="2" charset="-122"/>
                        </a:rPr>
                        <a:t>国内铂金生产企业自产自销的铂金增值税即征即退</a:t>
                      </a:r>
                      <a:r>
                        <a:rPr lang="en-US" altLang="zh-CN" sz="1600" b="1">
                          <a:ea typeface="华文中宋" panose="02010600040101010101" pitchFamily="2" charset="-122"/>
                        </a:rPr>
                        <a:t>......</a:t>
                      </a:r>
                      <a:endParaRPr lang="en-US" altLang="zh-CN" sz="1600" b="1">
                        <a:ea typeface="华文中宋" panose="02010600040101010101" pitchFamily="2" charset="-122"/>
                      </a:endParaRPr>
                    </a:p>
                  </a:txBody>
                  <a:tcPr/>
                </a:tc>
                <a:tc vMerge="1">
                  <a:tcPr/>
                </a:tc>
                <a:tc vMerge="1">
                  <a:tcPr/>
                </a:tc>
              </a:tr>
              <a:tr h="419735">
                <a:tc>
                  <a:txBody>
                    <a:bodyPr/>
                    <a:p>
                      <a:pPr algn="just">
                        <a:buNone/>
                      </a:pPr>
                      <a:r>
                        <a:rPr lang="zh-CN" altLang="en-US" sz="1600" b="1">
                          <a:ea typeface="华文中宋" panose="02010600040101010101" pitchFamily="2" charset="-122"/>
                        </a:rPr>
                        <a:t>铂金及铂金首饰</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财税〔</a:t>
                      </a:r>
                      <a:r>
                        <a:rPr lang="en-US" altLang="zh-CN" sz="1600" b="1">
                          <a:ea typeface="华文中宋" panose="02010600040101010101" pitchFamily="2" charset="-122"/>
                        </a:rPr>
                        <a:t>2003</a:t>
                      </a:r>
                      <a:r>
                        <a:rPr lang="zh-CN" altLang="en-US" sz="1600" b="1">
                          <a:ea typeface="华文中宋" panose="02010600040101010101" pitchFamily="2" charset="-122"/>
                        </a:rPr>
                        <a:t>〕</a:t>
                      </a:r>
                      <a:r>
                        <a:rPr lang="en-US" altLang="zh-CN" sz="1600" b="1">
                          <a:ea typeface="华文中宋" panose="02010600040101010101" pitchFamily="2" charset="-122"/>
                        </a:rPr>
                        <a:t>87</a:t>
                      </a:r>
                      <a:r>
                        <a:rPr lang="zh-CN" altLang="en-US" sz="1600" b="1">
                          <a:ea typeface="华文中宋" panose="02010600040101010101" pitchFamily="2" charset="-122"/>
                        </a:rPr>
                        <a:t>号</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免征铂金进口环节增值税</a:t>
                      </a:r>
                      <a:r>
                        <a:rPr lang="en-US" altLang="zh-CN" sz="1600" b="1">
                          <a:ea typeface="华文中宋" panose="02010600040101010101" pitchFamily="2" charset="-122"/>
                        </a:rPr>
                        <a:t>.....</a:t>
                      </a:r>
                      <a:endParaRPr lang="en-US" altLang="zh-CN" sz="1600" b="1">
                        <a:ea typeface="华文中宋" panose="02010600040101010101" pitchFamily="2" charset="-122"/>
                      </a:endParaRPr>
                    </a:p>
                  </a:txBody>
                  <a:tcPr/>
                </a:tc>
                <a:tc vMerge="1">
                  <a:tcPr/>
                </a:tc>
                <a:tc vMerge="1">
                  <a:tcPr/>
                </a:tc>
              </a:tr>
              <a:tr h="419735">
                <a:tc>
                  <a:txBody>
                    <a:bodyPr/>
                    <a:p>
                      <a:pPr algn="just">
                        <a:buNone/>
                      </a:pPr>
                      <a:r>
                        <a:rPr lang="zh-CN" altLang="en-US" sz="1600" b="1">
                          <a:ea typeface="华文中宋" panose="02010600040101010101" pitchFamily="2" charset="-122"/>
                        </a:rPr>
                        <a:t>钻石及上海钻石交易所</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财税〔</a:t>
                      </a:r>
                      <a:r>
                        <a:rPr lang="en-US" altLang="zh-CN" sz="1600" b="1">
                          <a:ea typeface="华文中宋" panose="02010600040101010101" pitchFamily="2" charset="-122"/>
                        </a:rPr>
                        <a:t>2006</a:t>
                      </a:r>
                      <a:r>
                        <a:rPr lang="zh-CN" altLang="en-US" sz="1600" b="1">
                          <a:ea typeface="华文中宋" panose="02010600040101010101" pitchFamily="2" charset="-122"/>
                        </a:rPr>
                        <a:t>〕</a:t>
                      </a:r>
                      <a:r>
                        <a:rPr lang="en-US" altLang="zh-CN" sz="1600" b="1">
                          <a:ea typeface="华文中宋" panose="02010600040101010101" pitchFamily="2" charset="-122"/>
                        </a:rPr>
                        <a:t>65</a:t>
                      </a:r>
                      <a:r>
                        <a:rPr lang="zh-CN" altLang="en-US" sz="1600" b="1">
                          <a:ea typeface="华文中宋" panose="02010600040101010101" pitchFamily="2" charset="-122"/>
                        </a:rPr>
                        <a:t>号</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自上海钻石交易所销往国内市场的毛坯钻石，免征进口环节增值税；自上海钻石交易所销往国内市场的成品钻石，进口环节增值税实际税负超过</a:t>
                      </a:r>
                      <a:r>
                        <a:rPr lang="en-US" altLang="zh-CN" sz="1600" b="1">
                          <a:ea typeface="华文中宋" panose="02010600040101010101" pitchFamily="2" charset="-122"/>
                        </a:rPr>
                        <a:t>4</a:t>
                      </a:r>
                      <a:r>
                        <a:rPr lang="zh-CN" altLang="en-US" sz="1600" b="1">
                          <a:ea typeface="华文中宋" panose="02010600040101010101" pitchFamily="2" charset="-122"/>
                        </a:rPr>
                        <a:t>％的部分由海关实行即征即退。进入国内环节，凭海关开具的完税凭证注明的增值税额抵扣进项税金</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对国内钻石开采企业通过上海钻石交易所销售的自产毛坯钻石实行免征增值税政策；不通过上海钻石交易所销售的，照章征收增值税</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3.</a:t>
                      </a:r>
                      <a:r>
                        <a:rPr lang="zh-CN" altLang="en-US" sz="1600" b="1">
                          <a:ea typeface="华文中宋" panose="02010600040101010101" pitchFamily="2" charset="-122"/>
                        </a:rPr>
                        <a:t>对国内加工的成品钻石，通过上海钻石交易所销售的，在国内销售环节免征增值税；不通过上海钻石交易所销售的，在国内销售环节按税率征收增值税</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对国内加工的成品钻石，进入上海钻石交易所时视同出口，不予退税，自上海钻石交易所再次进入国内市场，其进口环节增值税实际税负超过</a:t>
                      </a:r>
                      <a:r>
                        <a:rPr lang="en-US" altLang="zh-CN" sz="1600" b="1">
                          <a:ea typeface="华文中宋" panose="02010600040101010101" pitchFamily="2" charset="-122"/>
                        </a:rPr>
                        <a:t>4</a:t>
                      </a:r>
                      <a:r>
                        <a:rPr lang="zh-CN" altLang="en-US" sz="1600" b="1">
                          <a:ea typeface="华文中宋" panose="02010600040101010101" pitchFamily="2" charset="-122"/>
                        </a:rPr>
                        <a:t>％的部分，由海关实行即征即退</a:t>
                      </a:r>
                      <a:r>
                        <a:rPr lang="en-US" altLang="zh-CN" sz="1600" b="1">
                          <a:ea typeface="华文中宋" panose="02010600040101010101" pitchFamily="2" charset="-122"/>
                        </a:rPr>
                        <a:t> </a:t>
                      </a:r>
                      <a:endParaRPr lang="en-US" altLang="zh-CN" sz="1600" b="1">
                        <a:ea typeface="华文中宋" panose="02010600040101010101" pitchFamily="2" charset="-122"/>
                      </a:endParaRPr>
                    </a:p>
                  </a:txBody>
                  <a:tcPr/>
                </a:tc>
                <a:tc vMerge="1">
                  <a:tcPr/>
                </a:tc>
                <a:tc vMerge="1">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p>
        </p:txBody>
      </p:sp>
      <p:sp>
        <p:nvSpPr>
          <p:cNvPr id="3" name="内容占位符 2"/>
          <p:cNvSpPr>
            <a:spLocks noGrp="1"/>
          </p:cNvSpPr>
          <p:nvPr>
            <p:ph idx="1"/>
          </p:nvPr>
        </p:nvSpPr>
        <p:spPr/>
        <p:txBody>
          <a:bodyPr/>
          <a:p>
            <a:pPr algn="l">
              <a:buClrTx/>
              <a:buSzTx/>
            </a:pPr>
            <a:endParaRPr lang="zh-CN" altLang="en-US">
              <a:solidFill>
                <a:srgbClr val="0070C0"/>
              </a:solidFill>
            </a:endParaRPr>
          </a:p>
          <a:p>
            <a:pPr algn="l">
              <a:buClrTx/>
              <a:buSzTx/>
            </a:pPr>
            <a:endParaRPr lang="zh-CN" altLang="en-US">
              <a:solidFill>
                <a:srgbClr val="0070C0"/>
              </a:solidFill>
            </a:endParaRPr>
          </a:p>
        </p:txBody>
      </p:sp>
      <p:graphicFrame>
        <p:nvGraphicFramePr>
          <p:cNvPr id="4" name="表格 3"/>
          <p:cNvGraphicFramePr/>
          <p:nvPr/>
        </p:nvGraphicFramePr>
        <p:xfrm>
          <a:off x="730250" y="816610"/>
          <a:ext cx="11039475" cy="4131310"/>
        </p:xfrm>
        <a:graphic>
          <a:graphicData uri="http://schemas.openxmlformats.org/drawingml/2006/table">
            <a:tbl>
              <a:tblPr firstRow="1" bandRow="1">
                <a:tableStyleId>{5C22544A-7EE6-4342-B048-85BDC9FD1C3A}</a:tableStyleId>
              </a:tblPr>
              <a:tblGrid>
                <a:gridCol w="1191260"/>
                <a:gridCol w="1449070"/>
                <a:gridCol w="6100445"/>
                <a:gridCol w="1148715"/>
                <a:gridCol w="1149985"/>
              </a:tblGrid>
              <a:tr h="419735">
                <a:tc rowSpan="2">
                  <a:txBody>
                    <a:bodyPr/>
                    <a:p>
                      <a:pPr>
                        <a:buNone/>
                      </a:pPr>
                      <a:r>
                        <a:rPr lang="zh-CN" altLang="en-US" sz="1800" b="1">
                          <a:ea typeface="华文中宋" panose="02010600040101010101" pitchFamily="2" charset="-122"/>
                        </a:rPr>
                        <a:t>调整项目</a:t>
                      </a:r>
                      <a:endParaRPr lang="zh-CN" altLang="en-US" sz="1800" b="1">
                        <a:ea typeface="华文中宋" panose="02010600040101010101" pitchFamily="2" charset="-122"/>
                      </a:endParaRPr>
                    </a:p>
                  </a:txBody>
                  <a:tcPr/>
                </a:tc>
                <a:tc gridSpan="2">
                  <a:txBody>
                    <a:bodyPr/>
                    <a:p>
                      <a:pPr algn="ctr">
                        <a:buNone/>
                      </a:pPr>
                      <a:r>
                        <a:rPr lang="zh-CN" altLang="en-US" sz="1800" b="1">
                          <a:ea typeface="华文中宋" panose="02010600040101010101" pitchFamily="2" charset="-122"/>
                        </a:rPr>
                        <a:t>原政策</a:t>
                      </a:r>
                      <a:endParaRPr lang="zh-CN" altLang="en-US" sz="1800" b="1">
                        <a:ea typeface="华文中宋" panose="02010600040101010101" pitchFamily="2" charset="-122"/>
                      </a:endParaRPr>
                    </a:p>
                  </a:txBody>
                  <a:tcPr/>
                </a:tc>
                <a:tc hMerge="1">
                  <a:tcPr/>
                </a:tc>
                <a:tc gridSpan="2">
                  <a:txBody>
                    <a:bodyPr/>
                    <a:p>
                      <a:pPr algn="ctr">
                        <a:buNone/>
                      </a:pPr>
                      <a:r>
                        <a:rPr lang="zh-CN" altLang="en-US" sz="1800" b="1">
                          <a:ea typeface="华文中宋" panose="02010600040101010101" pitchFamily="2" charset="-122"/>
                        </a:rPr>
                        <a:t>调整后政策</a:t>
                      </a:r>
                      <a:endParaRPr lang="zh-CN" altLang="en-US" sz="1800" b="1">
                        <a:ea typeface="华文中宋" panose="02010600040101010101" pitchFamily="2" charset="-122"/>
                      </a:endParaRPr>
                    </a:p>
                  </a:txBody>
                  <a:tcPr/>
                </a:tc>
                <a:tc hMerge="1">
                  <a:tcPr/>
                </a:tc>
              </a:tr>
              <a:tr h="419735">
                <a:tc vMerge="1">
                  <a:tcPr/>
                </a:tc>
                <a:tc>
                  <a:txBody>
                    <a:bodyPr/>
                    <a:p>
                      <a:pPr algn="ctr">
                        <a:buClrTx/>
                        <a:buSzTx/>
                        <a:buFontTx/>
                        <a:buNone/>
                      </a:pPr>
                      <a:r>
                        <a:rPr lang="zh-CN" altLang="en-US" sz="1800" b="1">
                          <a:ea typeface="华文中宋" panose="02010600040101010101" pitchFamily="2" charset="-122"/>
                        </a:rPr>
                        <a:t>政策文件</a:t>
                      </a:r>
                      <a:endParaRPr lang="zh-CN" altLang="en-US" sz="1800" b="1">
                        <a:ea typeface="华文中宋" panose="02010600040101010101" pitchFamily="2" charset="-122"/>
                      </a:endParaRPr>
                    </a:p>
                  </a:txBody>
                  <a:tcPr/>
                </a:tc>
                <a:tc>
                  <a:txBody>
                    <a:bodyPr/>
                    <a:p>
                      <a:pPr algn="ctr">
                        <a:buNone/>
                      </a:pPr>
                      <a:r>
                        <a:rPr lang="zh-CN" altLang="en-US" sz="1800" b="1">
                          <a:ea typeface="华文中宋" panose="02010600040101010101" pitchFamily="2" charset="-122"/>
                        </a:rPr>
                        <a:t>政策规定</a:t>
                      </a:r>
                      <a:endParaRPr lang="zh-CN" altLang="en-US" sz="1800" b="1">
                        <a:ea typeface="华文中宋" panose="02010600040101010101" pitchFamily="2" charset="-122"/>
                      </a:endParaRPr>
                    </a:p>
                  </a:txBody>
                  <a:tcPr/>
                </a:tc>
                <a:tc>
                  <a:txBody>
                    <a:bodyPr/>
                    <a:p>
                      <a:pPr algn="ctr">
                        <a:buNone/>
                      </a:pPr>
                      <a:r>
                        <a:rPr lang="zh-CN" altLang="en-US" sz="1800" b="1">
                          <a:ea typeface="华文中宋" panose="02010600040101010101" pitchFamily="2" charset="-122"/>
                        </a:rPr>
                        <a:t>政策文件</a:t>
                      </a:r>
                      <a:endParaRPr lang="zh-CN" altLang="en-US" sz="1800" b="1">
                        <a:ea typeface="华文中宋" panose="02010600040101010101" pitchFamily="2" charset="-122"/>
                      </a:endParaRPr>
                    </a:p>
                  </a:txBody>
                  <a:tcPr/>
                </a:tc>
                <a:tc>
                  <a:txBody>
                    <a:bodyPr/>
                    <a:p>
                      <a:pPr algn="ctr">
                        <a:buNone/>
                      </a:pPr>
                      <a:r>
                        <a:rPr lang="zh-CN" altLang="en-US" sz="1800" b="1">
                          <a:ea typeface="华文中宋" panose="02010600040101010101" pitchFamily="2" charset="-122"/>
                        </a:rPr>
                        <a:t>政策规定</a:t>
                      </a:r>
                      <a:endParaRPr lang="zh-CN" altLang="en-US" sz="1800" b="1">
                        <a:ea typeface="华文中宋" panose="02010600040101010101" pitchFamily="2" charset="-122"/>
                      </a:endParaRPr>
                    </a:p>
                  </a:txBody>
                  <a:tcPr/>
                </a:tc>
              </a:tr>
              <a:tr h="523875">
                <a:tc>
                  <a:txBody>
                    <a:bodyPr/>
                    <a:p>
                      <a:pPr algn="just">
                        <a:buNone/>
                      </a:pPr>
                      <a:r>
                        <a:rPr lang="zh-CN" altLang="en-US" sz="1800" b="1">
                          <a:ea typeface="华文中宋" panose="02010600040101010101" pitchFamily="2" charset="-122"/>
                        </a:rPr>
                        <a:t>煤层气抽采</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财税〔</a:t>
                      </a:r>
                      <a:r>
                        <a:rPr lang="en-US" altLang="zh-CN" sz="1800" b="1">
                          <a:ea typeface="华文中宋" panose="02010600040101010101" pitchFamily="2" charset="-122"/>
                        </a:rPr>
                        <a:t>2007</a:t>
                      </a:r>
                      <a:r>
                        <a:rPr lang="zh-CN" altLang="en-US" sz="1800" b="1">
                          <a:ea typeface="华文中宋" panose="02010600040101010101" pitchFamily="2" charset="-122"/>
                        </a:rPr>
                        <a:t>〕</a:t>
                      </a:r>
                      <a:r>
                        <a:rPr lang="en-US" altLang="zh-CN" sz="1800" b="1">
                          <a:ea typeface="华文中宋" panose="02010600040101010101" pitchFamily="2" charset="-122"/>
                        </a:rPr>
                        <a:t>16</a:t>
                      </a:r>
                      <a:r>
                        <a:rPr lang="zh-CN" altLang="en-US" sz="1800" b="1">
                          <a:ea typeface="华文中宋" panose="02010600040101010101" pitchFamily="2" charset="-122"/>
                        </a:rPr>
                        <a:t>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对煤层气抽采企业的增值税一般纳税人抽采销售煤层气实行增值税先征后退政策。先征后退税款由企业专项用于煤层气技术的研究和扩大再生产，不征收企业所得税</a:t>
                      </a:r>
                      <a:endParaRPr lang="zh-CN" altLang="en-US" sz="1800" b="1">
                        <a:ea typeface="华文中宋" panose="02010600040101010101" pitchFamily="2" charset="-122"/>
                      </a:endParaRPr>
                    </a:p>
                  </a:txBody>
                  <a:tcPr/>
                </a:tc>
                <a:tc rowSpan="3">
                  <a:txBody>
                    <a:bodyPr/>
                    <a:p>
                      <a:pPr>
                        <a:buNone/>
                      </a:pPr>
                      <a:r>
                        <a:rPr lang="zh-CN" altLang="en-US" sz="1800" b="1">
                          <a:ea typeface="华文中宋" panose="02010600040101010101" pitchFamily="2" charset="-122"/>
                          <a:sym typeface="+mn-ea"/>
                        </a:rPr>
                        <a:t>财政部 海关总署 税务总局公告2025年第10号</a:t>
                      </a:r>
                      <a:endParaRPr lang="zh-CN" altLang="en-US" sz="1800" b="1">
                        <a:ea typeface="华文中宋" panose="02010600040101010101" pitchFamily="2" charset="-122"/>
                        <a:sym typeface="+mn-ea"/>
                      </a:endParaRPr>
                    </a:p>
                  </a:txBody>
                  <a:tcPr/>
                </a:tc>
                <a:tc rowSpan="3">
                  <a:txBody>
                    <a:bodyPr/>
                    <a:p>
                      <a:pPr>
                        <a:buNone/>
                      </a:pPr>
                      <a:r>
                        <a:rPr lang="zh-CN" altLang="en-US" sz="1800" b="1">
                          <a:ea typeface="华文中宋" panose="02010600040101010101" pitchFamily="2" charset="-122"/>
                        </a:rPr>
                        <a:t>自</a:t>
                      </a:r>
                      <a:r>
                        <a:rPr lang="en-US" altLang="zh-CN" sz="1800" b="1">
                          <a:ea typeface="华文中宋" panose="02010600040101010101" pitchFamily="2" charset="-122"/>
                        </a:rPr>
                        <a:t>2025</a:t>
                      </a:r>
                      <a:r>
                        <a:rPr lang="zh-CN" altLang="en-US" sz="1800" b="1">
                          <a:ea typeface="华文中宋" panose="02010600040101010101" pitchFamily="2" charset="-122"/>
                        </a:rPr>
                        <a:t>年</a:t>
                      </a:r>
                      <a:r>
                        <a:rPr lang="en-US" altLang="zh-CN" sz="1800" b="1">
                          <a:ea typeface="华文中宋" panose="02010600040101010101" pitchFamily="2" charset="-122"/>
                        </a:rPr>
                        <a:t>11</a:t>
                      </a:r>
                      <a:r>
                        <a:rPr lang="zh-CN" altLang="en-US" sz="1800" b="1">
                          <a:ea typeface="华文中宋" panose="02010600040101010101" pitchFamily="2" charset="-122"/>
                        </a:rPr>
                        <a:t>月</a:t>
                      </a:r>
                      <a:r>
                        <a:rPr lang="en-US" altLang="zh-CN" sz="1800" b="1">
                          <a:ea typeface="华文中宋" panose="02010600040101010101" pitchFamily="2" charset="-122"/>
                        </a:rPr>
                        <a:t>1</a:t>
                      </a:r>
                      <a:r>
                        <a:rPr lang="zh-CN" altLang="en-US" sz="1800" b="1">
                          <a:ea typeface="华文中宋" panose="02010600040101010101" pitchFamily="2" charset="-122"/>
                        </a:rPr>
                        <a:t>日起废止</a:t>
                      </a:r>
                      <a:endParaRPr lang="zh-CN" altLang="en-US" sz="1800" b="1">
                        <a:ea typeface="华文中宋" panose="02010600040101010101" pitchFamily="2" charset="-122"/>
                      </a:endParaRPr>
                    </a:p>
                  </a:txBody>
                  <a:tcPr/>
                </a:tc>
              </a:tr>
              <a:tr h="419735">
                <a:tc>
                  <a:txBody>
                    <a:bodyPr/>
                    <a:p>
                      <a:pPr algn="just">
                        <a:buNone/>
                      </a:pPr>
                      <a:r>
                        <a:rPr lang="zh-CN" altLang="en-US" sz="1800" b="1">
                          <a:ea typeface="华文中宋" panose="02010600040101010101" pitchFamily="2" charset="-122"/>
                          <a:sym typeface="+mn-ea"/>
                        </a:rPr>
                        <a:t>新型墙体材料</a:t>
                      </a:r>
                      <a:endParaRPr lang="zh-CN" altLang="en-US" sz="1800" b="1">
                        <a:ea typeface="华文中宋" panose="02010600040101010101" pitchFamily="2" charset="-122"/>
                        <a:sym typeface="+mn-ea"/>
                      </a:endParaRPr>
                    </a:p>
                  </a:txBody>
                  <a:tcPr/>
                </a:tc>
                <a:tc>
                  <a:txBody>
                    <a:bodyPr/>
                    <a:p>
                      <a:pPr>
                        <a:buNone/>
                      </a:pPr>
                      <a:r>
                        <a:rPr lang="zh-CN" altLang="en-US" sz="1800" b="1">
                          <a:ea typeface="华文中宋" panose="02010600040101010101" pitchFamily="2" charset="-122"/>
                        </a:rPr>
                        <a:t>财税〔</a:t>
                      </a:r>
                      <a:r>
                        <a:rPr lang="en-US" altLang="zh-CN" sz="1800" b="1">
                          <a:ea typeface="华文中宋" panose="02010600040101010101" pitchFamily="2" charset="-122"/>
                        </a:rPr>
                        <a:t>2015</a:t>
                      </a:r>
                      <a:r>
                        <a:rPr lang="zh-CN" altLang="en-US" sz="1800" b="1">
                          <a:ea typeface="华文中宋" panose="02010600040101010101" pitchFamily="2" charset="-122"/>
                        </a:rPr>
                        <a:t>〕</a:t>
                      </a:r>
                      <a:r>
                        <a:rPr lang="en-US" altLang="zh-CN" sz="1800" b="1">
                          <a:ea typeface="华文中宋" panose="02010600040101010101" pitchFamily="2" charset="-122"/>
                        </a:rPr>
                        <a:t>73</a:t>
                      </a:r>
                      <a:r>
                        <a:rPr lang="zh-CN" altLang="en-US" sz="1800" b="1">
                          <a:ea typeface="华文中宋" panose="02010600040101010101" pitchFamily="2" charset="-122"/>
                        </a:rPr>
                        <a:t>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对销售自产的列入《享受增值税即征即退政策的新型墙体材料目录》的新型墙体材料，增值税即征即退</a:t>
                      </a:r>
                      <a:r>
                        <a:rPr lang="en-US" altLang="zh-CN" sz="1800" b="1">
                          <a:ea typeface="华文中宋" panose="02010600040101010101" pitchFamily="2" charset="-122"/>
                        </a:rPr>
                        <a:t>50%</a:t>
                      </a:r>
                      <a:r>
                        <a:rPr lang="en-US" altLang="zh-CN" sz="1800" b="1">
                          <a:ea typeface="华文中宋" panose="02010600040101010101" pitchFamily="2" charset="-122"/>
                        </a:rPr>
                        <a:t> </a:t>
                      </a:r>
                      <a:endParaRPr lang="en-US" altLang="zh-CN" sz="1800" b="1">
                        <a:ea typeface="华文中宋" panose="02010600040101010101" pitchFamily="2" charset="-122"/>
                      </a:endParaRPr>
                    </a:p>
                  </a:txBody>
                  <a:tcPr/>
                </a:tc>
                <a:tc vMerge="1">
                  <a:tcPr/>
                </a:tc>
                <a:tc vMerge="1">
                  <a:tcPr/>
                </a:tc>
              </a:tr>
              <a:tr h="831215">
                <a:tc>
                  <a:txBody>
                    <a:bodyPr/>
                    <a:p>
                      <a:pPr algn="just">
                        <a:buNone/>
                      </a:pPr>
                      <a:r>
                        <a:rPr lang="zh-CN" altLang="en-US" sz="1800" b="1">
                          <a:ea typeface="华文中宋" panose="02010600040101010101" pitchFamily="2" charset="-122"/>
                        </a:rPr>
                        <a:t>有形动产融资租赁服务和有形动产融资性售后回租服务</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财税〔2016〕36号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经人民银行、银监会或者商务部批准从事融资租赁业务的试点纳税人中的一般纳税人，提供有形动产融资租赁服务和有形动产融资性售后回租服务，对其增值税实际税负超过</a:t>
                      </a:r>
                      <a:r>
                        <a:rPr lang="en-US" altLang="zh-CN" sz="1800" b="1">
                          <a:ea typeface="华文中宋" panose="02010600040101010101" pitchFamily="2" charset="-122"/>
                        </a:rPr>
                        <a:t>3%</a:t>
                      </a:r>
                      <a:r>
                        <a:rPr lang="zh-CN" altLang="en-US" sz="1800" b="1">
                          <a:ea typeface="华文中宋" panose="02010600040101010101" pitchFamily="2" charset="-122"/>
                        </a:rPr>
                        <a:t>的部分实行增值税即征即退政策</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商务部授权的省级商务主管部门和国家经济技术开发区批准的从事融资租赁业务和融资性售后回租业务的试点纳税人中的一般纳税人，</a:t>
                      </a:r>
                      <a:r>
                        <a:rPr lang="en-US" altLang="zh-CN" sz="1800" b="1">
                          <a:ea typeface="华文中宋" panose="02010600040101010101" pitchFamily="2" charset="-122"/>
                        </a:rPr>
                        <a:t>2016</a:t>
                      </a:r>
                      <a:r>
                        <a:rPr lang="zh-CN" altLang="en-US" sz="1800" b="1">
                          <a:ea typeface="华文中宋" panose="02010600040101010101" pitchFamily="2" charset="-122"/>
                        </a:rPr>
                        <a:t>年</a:t>
                      </a:r>
                      <a:r>
                        <a:rPr lang="en-US" altLang="zh-CN" sz="1800" b="1">
                          <a:ea typeface="华文中宋" panose="02010600040101010101" pitchFamily="2" charset="-122"/>
                        </a:rPr>
                        <a:t>5</a:t>
                      </a:r>
                      <a:r>
                        <a:rPr lang="zh-CN" altLang="en-US" sz="1800" b="1">
                          <a:ea typeface="华文中宋" panose="02010600040101010101" pitchFamily="2" charset="-122"/>
                        </a:rPr>
                        <a:t>月</a:t>
                      </a:r>
                      <a:r>
                        <a:rPr lang="en-US" altLang="zh-CN" sz="1800" b="1">
                          <a:ea typeface="华文中宋" panose="02010600040101010101" pitchFamily="2" charset="-122"/>
                        </a:rPr>
                        <a:t>1</a:t>
                      </a:r>
                      <a:r>
                        <a:rPr lang="zh-CN" altLang="en-US" sz="1800" b="1">
                          <a:ea typeface="华文中宋" panose="02010600040101010101" pitchFamily="2" charset="-122"/>
                        </a:rPr>
                        <a:t>日后实收资本达到</a:t>
                      </a:r>
                      <a:r>
                        <a:rPr lang="en-US" altLang="zh-CN" sz="1800" b="1">
                          <a:ea typeface="华文中宋" panose="02010600040101010101" pitchFamily="2" charset="-122"/>
                        </a:rPr>
                        <a:t>1.7</a:t>
                      </a:r>
                      <a:r>
                        <a:rPr lang="zh-CN" altLang="en-US" sz="1800" b="1">
                          <a:ea typeface="华文中宋" panose="02010600040101010101" pitchFamily="2" charset="-122"/>
                        </a:rPr>
                        <a:t>亿元的，从达到标准的当月起按照上述规定执行</a:t>
                      </a:r>
                      <a:endParaRPr lang="zh-CN" altLang="en-US" sz="1800" b="1">
                        <a:ea typeface="华文中宋" panose="02010600040101010101" pitchFamily="2" charset="-122"/>
                      </a:endParaRPr>
                    </a:p>
                  </a:txBody>
                  <a:tcPr/>
                </a:tc>
                <a:tc vMerge="1">
                  <a:tcPr/>
                </a:tc>
                <a:tc vMerge="1">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消费税方面</a:t>
            </a:r>
            <a:endParaRPr lang="zh-CN" altLang="en-US"/>
          </a:p>
        </p:txBody>
      </p:sp>
      <p:sp>
        <p:nvSpPr>
          <p:cNvPr id="3" name="内容占位符 2"/>
          <p:cNvSpPr>
            <a:spLocks noGrp="1"/>
          </p:cNvSpPr>
          <p:nvPr>
            <p:ph idx="1"/>
          </p:nvPr>
        </p:nvSpPr>
        <p:spPr/>
        <p:txBody>
          <a:bodyPr>
            <a:normAutofit fontScale="90000" lnSpcReduction="20000"/>
          </a:bodyPr>
          <a:p>
            <a:pPr fontAlgn="auto">
              <a:lnSpc>
                <a:spcPct val="100000"/>
              </a:lnSpc>
            </a:pPr>
            <a:r>
              <a:rPr lang="zh-CN" altLang="en-US">
                <a:solidFill>
                  <a:srgbClr val="FF0000"/>
                </a:solidFill>
              </a:rPr>
              <a:t>超豪华小汽车消费税</a:t>
            </a:r>
            <a:endParaRPr lang="zh-CN" altLang="en-US">
              <a:solidFill>
                <a:srgbClr val="FF0000"/>
              </a:solidFill>
            </a:endParaRPr>
          </a:p>
          <a:p>
            <a:pPr fontAlgn="auto">
              <a:lnSpc>
                <a:spcPct val="100000"/>
              </a:lnSpc>
            </a:pPr>
            <a:r>
              <a:rPr lang="zh-CN" altLang="en-US">
                <a:solidFill>
                  <a:schemeClr val="accent1"/>
                </a:solidFill>
              </a:rPr>
              <a:t>（一）相关政策</a:t>
            </a:r>
            <a:endParaRPr lang="zh-CN" altLang="en-US">
              <a:solidFill>
                <a:schemeClr val="accent1"/>
              </a:solidFill>
            </a:endParaRPr>
          </a:p>
          <a:p>
            <a:pPr fontAlgn="auto">
              <a:lnSpc>
                <a:spcPct val="100000"/>
              </a:lnSpc>
            </a:pPr>
            <a:r>
              <a:rPr lang="zh-CN" altLang="en-US">
                <a:solidFill>
                  <a:schemeClr val="tx1"/>
                </a:solidFill>
              </a:rPr>
              <a:t>财政部</a:t>
            </a:r>
            <a:r>
              <a:rPr lang="en-US" altLang="zh-CN">
                <a:solidFill>
                  <a:schemeClr val="tx1"/>
                </a:solidFill>
              </a:rPr>
              <a:t> </a:t>
            </a:r>
            <a:r>
              <a:rPr lang="zh-CN" altLang="en-US">
                <a:solidFill>
                  <a:schemeClr val="tx1"/>
                </a:solidFill>
              </a:rPr>
              <a:t>税务总局关于调整超豪华小汽车消费税政策的公告（财政部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2025</a:t>
            </a:r>
            <a:r>
              <a:rPr lang="zh-CN" altLang="en-US">
                <a:solidFill>
                  <a:schemeClr val="tx1"/>
                </a:solidFill>
              </a:rPr>
              <a:t>年第</a:t>
            </a:r>
            <a:r>
              <a:rPr lang="en-US" altLang="zh-CN">
                <a:solidFill>
                  <a:schemeClr val="tx1"/>
                </a:solidFill>
              </a:rPr>
              <a:t>3</a:t>
            </a:r>
            <a:r>
              <a:rPr lang="zh-CN" altLang="en-US">
                <a:solidFill>
                  <a:schemeClr val="tx1"/>
                </a:solidFill>
              </a:rPr>
              <a:t>号）</a:t>
            </a:r>
            <a:endParaRPr lang="zh-CN" altLang="en-US">
              <a:solidFill>
                <a:schemeClr val="tx1"/>
              </a:solidFill>
            </a:endParaRPr>
          </a:p>
          <a:p>
            <a:pPr fontAlgn="auto">
              <a:lnSpc>
                <a:spcPct val="100000"/>
              </a:lnSpc>
            </a:pPr>
            <a:r>
              <a:rPr lang="zh-CN" altLang="en-US">
                <a:solidFill>
                  <a:schemeClr val="accent1"/>
                </a:solidFill>
              </a:rPr>
              <a:t>（二）政策规定</a:t>
            </a:r>
            <a:endParaRPr lang="zh-CN" altLang="en-US">
              <a:solidFill>
                <a:schemeClr val="accent1"/>
              </a:solidFill>
            </a:endParaRPr>
          </a:p>
          <a:p>
            <a:pPr fontAlgn="auto">
              <a:lnSpc>
                <a:spcPct val="100000"/>
              </a:lnSpc>
            </a:pPr>
            <a:r>
              <a:rPr lang="zh-CN" altLang="en-US"/>
              <a:t>1.执行时间</a:t>
            </a:r>
            <a:endParaRPr lang="zh-CN" altLang="en-US"/>
          </a:p>
          <a:p>
            <a:pPr fontAlgn="auto">
              <a:lnSpc>
                <a:spcPct val="100000"/>
              </a:lnSpc>
            </a:pPr>
            <a:r>
              <a:rPr lang="zh-CN" altLang="en-US"/>
              <a:t>自</a:t>
            </a:r>
            <a:r>
              <a:rPr lang="en-US" altLang="zh-CN"/>
              <a:t>2025</a:t>
            </a:r>
            <a:r>
              <a:rPr lang="zh-CN" altLang="en-US"/>
              <a:t>年</a:t>
            </a:r>
            <a:r>
              <a:rPr lang="en-US" altLang="zh-CN"/>
              <a:t>7</a:t>
            </a:r>
            <a:r>
              <a:rPr lang="zh-CN" altLang="en-US"/>
              <a:t>月</a:t>
            </a:r>
            <a:r>
              <a:rPr lang="en-US" altLang="zh-CN"/>
              <a:t>20</a:t>
            </a:r>
            <a:r>
              <a:rPr lang="zh-CN" altLang="en-US"/>
              <a:t>日起（零售环节销售额</a:t>
            </a:r>
            <a:r>
              <a:rPr lang="zh-CN" altLang="en-US">
                <a:solidFill>
                  <a:srgbClr val="FF0000"/>
                </a:solidFill>
              </a:rPr>
              <a:t>作补充明确</a:t>
            </a:r>
            <a:r>
              <a:rPr lang="zh-CN" altLang="en-US"/>
              <a:t>）</a:t>
            </a:r>
            <a:endParaRPr lang="zh-CN" altLang="en-US"/>
          </a:p>
          <a:p>
            <a:pPr fontAlgn="auto">
              <a:lnSpc>
                <a:spcPct val="100000"/>
              </a:lnSpc>
            </a:pPr>
            <a:r>
              <a:rPr lang="en-US" altLang="zh-CN"/>
              <a:t>2.</a:t>
            </a:r>
            <a:r>
              <a:rPr lang="zh-CN" altLang="en-US"/>
              <a:t>具体</a:t>
            </a:r>
            <a:r>
              <a:rPr lang="zh-CN" altLang="en-US"/>
              <a:t>规定</a:t>
            </a:r>
            <a:endParaRPr lang="zh-CN" altLang="en-US"/>
          </a:p>
          <a:p>
            <a:pPr fontAlgn="auto">
              <a:lnSpc>
                <a:spcPct val="100000"/>
              </a:lnSpc>
            </a:pPr>
            <a:r>
              <a:rPr lang="zh-CN" altLang="en-US"/>
              <a:t>（</a:t>
            </a:r>
            <a:r>
              <a:rPr lang="en-US" altLang="zh-CN"/>
              <a:t>1</a:t>
            </a:r>
            <a:r>
              <a:rPr lang="zh-CN" altLang="en-US"/>
              <a:t>）超豪华小汽车征收范围调整为</a:t>
            </a:r>
            <a:r>
              <a:rPr lang="en-US" altLang="zh-CN"/>
              <a:t>“</a:t>
            </a:r>
            <a:r>
              <a:rPr lang="zh-CN" altLang="en-US"/>
              <a:t>每辆零售价格</a:t>
            </a:r>
            <a:r>
              <a:rPr lang="en-US" altLang="zh-CN"/>
              <a:t>90</a:t>
            </a:r>
            <a:r>
              <a:rPr lang="zh-CN" altLang="en-US"/>
              <a:t>万元（</a:t>
            </a:r>
            <a:r>
              <a:rPr lang="zh-CN" altLang="en-US">
                <a:solidFill>
                  <a:srgbClr val="FF0000"/>
                </a:solidFill>
              </a:rPr>
              <a:t>原</a:t>
            </a:r>
            <a:r>
              <a:rPr lang="en-US" altLang="zh-CN">
                <a:solidFill>
                  <a:srgbClr val="FF0000"/>
                </a:solidFill>
              </a:rPr>
              <a:t>130</a:t>
            </a:r>
            <a:r>
              <a:rPr lang="zh-CN" altLang="en-US">
                <a:solidFill>
                  <a:srgbClr val="FF0000"/>
                </a:solidFill>
              </a:rPr>
              <a:t>万元</a:t>
            </a:r>
            <a:r>
              <a:rPr lang="zh-CN" altLang="en-US"/>
              <a:t>）（不含增值税）（及以上的各种动力类型（含纯电动、燃料电池等动力类型）的乘用车和中轻型商用客车</a:t>
            </a:r>
            <a:r>
              <a:rPr lang="en-US" altLang="zh-CN"/>
              <a:t>”</a:t>
            </a:r>
            <a:endParaRPr lang="zh-CN" altLang="en-US"/>
          </a:p>
          <a:p>
            <a:pPr fontAlgn="auto">
              <a:lnSpc>
                <a:spcPct val="100000"/>
              </a:lnSpc>
            </a:pPr>
            <a:r>
              <a:rPr lang="zh-CN" altLang="en-US"/>
              <a:t>（</a:t>
            </a:r>
            <a:r>
              <a:rPr lang="en-US" altLang="zh-CN"/>
              <a:t>2</a:t>
            </a:r>
            <a:r>
              <a:rPr lang="zh-CN" altLang="en-US"/>
              <a:t>）超豪华小汽车进口环节消费税的征收范围相应调整：对纯电动、燃料电池等没有气缸容量（排气量）的超豪华小汽车</a:t>
            </a:r>
            <a:r>
              <a:rPr lang="zh-CN" altLang="en-US">
                <a:solidFill>
                  <a:srgbClr val="FF0000"/>
                </a:solidFill>
              </a:rPr>
              <a:t>仅在</a:t>
            </a:r>
            <a:r>
              <a:rPr lang="zh-CN" altLang="en-US"/>
              <a:t>零售环节征收消费税。</a:t>
            </a:r>
            <a:endParaRPr lang="zh-CN" altLang="en-US"/>
          </a:p>
          <a:p>
            <a:pPr fontAlgn="auto">
              <a:lnSpc>
                <a:spcPct val="100000"/>
              </a:lnSpc>
            </a:pPr>
            <a:r>
              <a:rPr lang="zh-CN" altLang="en-US"/>
              <a:t>（</a:t>
            </a:r>
            <a:r>
              <a:rPr lang="en-US" altLang="zh-CN"/>
              <a:t>3</a:t>
            </a:r>
            <a:r>
              <a:rPr lang="zh-CN" altLang="en-US"/>
              <a:t>）对纳税人销售二手超豪华小汽车，不征收消费税。二手车，是指从办理完注册登记手续至达到国家强制报废标准之前进行交易并转移所有权的车辆</a:t>
            </a:r>
            <a:endParaRPr lang="zh-CN" altLang="en-US"/>
          </a:p>
          <a:p>
            <a:pPr fontAlgn="auto">
              <a:lnSpc>
                <a:spcPct val="100000"/>
              </a:lnSpc>
            </a:pPr>
            <a:r>
              <a:rPr lang="zh-CN" altLang="en-US"/>
              <a:t>（</a:t>
            </a:r>
            <a:r>
              <a:rPr lang="en-US" altLang="zh-CN"/>
              <a:t>4</a:t>
            </a:r>
            <a:r>
              <a:rPr lang="zh-CN" altLang="en-US"/>
              <a:t>）零售环节销售额，是指纳税人向购买方收取的与购车行为</a:t>
            </a:r>
            <a:r>
              <a:rPr lang="zh-CN" altLang="en-US">
                <a:solidFill>
                  <a:srgbClr val="FF0000"/>
                </a:solidFill>
              </a:rPr>
              <a:t>相关的全部价款和价外费用</a:t>
            </a:r>
            <a:r>
              <a:rPr lang="zh-CN" altLang="en-US"/>
              <a:t>，包括以精品、配饰和服务等名义收取的价款</a:t>
            </a:r>
            <a:r>
              <a:rPr lang="en-US" altLang="zh-CN"/>
              <a:t> </a:t>
            </a:r>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solidFill>
                  <a:srgbClr val="FF0000"/>
                </a:solidFill>
              </a:rPr>
              <a:t>一</a:t>
            </a:r>
            <a:r>
              <a:rPr lang="en-US" altLang="zh-CN">
                <a:solidFill>
                  <a:srgbClr val="FF0000"/>
                </a:solidFill>
              </a:rPr>
              <a:t>.</a:t>
            </a:r>
            <a:r>
              <a:rPr lang="zh-CN" altLang="en-US">
                <a:solidFill>
                  <a:srgbClr val="FF0000"/>
                </a:solidFill>
              </a:rPr>
              <a:t>优化企业所得税预缴纳税申报</a:t>
            </a:r>
            <a:endParaRPr lang="zh-CN" altLang="en-US">
              <a:solidFill>
                <a:srgbClr val="FF0000"/>
              </a:solidFill>
            </a:endParaRPr>
          </a:p>
          <a:p>
            <a:r>
              <a:rPr lang="zh-CN" altLang="en-US">
                <a:solidFill>
                  <a:schemeClr val="accent1"/>
                </a:solidFill>
              </a:rPr>
              <a:t>（一）相关政策</a:t>
            </a:r>
            <a:endParaRPr lang="zh-CN" altLang="en-US">
              <a:solidFill>
                <a:schemeClr val="accent1"/>
              </a:solidFill>
            </a:endParaRPr>
          </a:p>
          <a:p>
            <a:r>
              <a:rPr lang="en-US" altLang="zh-CN">
                <a:solidFill>
                  <a:schemeClr val="tx1"/>
                </a:solidFill>
              </a:rPr>
              <a:t>1.</a:t>
            </a:r>
            <a:r>
              <a:rPr lang="zh-CN" altLang="en-US">
                <a:solidFill>
                  <a:schemeClr val="tx1"/>
                </a:solidFill>
              </a:rPr>
              <a:t>国家税务总局关于优化企业所得税预缴纳税申报有关事项的公告（国家税务总局公告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17</a:t>
            </a:r>
            <a:r>
              <a:rPr lang="zh-CN" altLang="en-US">
                <a:solidFill>
                  <a:schemeClr val="tx1"/>
                </a:solidFill>
              </a:rPr>
              <a:t>号）</a:t>
            </a:r>
            <a:endParaRPr lang="zh-CN" altLang="en-US">
              <a:solidFill>
                <a:schemeClr val="tx1"/>
              </a:solidFill>
            </a:endParaRPr>
          </a:p>
          <a:p>
            <a:r>
              <a:rPr lang="en-US" altLang="zh-CN">
                <a:solidFill>
                  <a:schemeClr val="tx1"/>
                </a:solidFill>
              </a:rPr>
              <a:t>2.</a:t>
            </a:r>
            <a:r>
              <a:rPr lang="zh-CN" altLang="en-US">
                <a:solidFill>
                  <a:schemeClr val="tx1"/>
                </a:solidFill>
              </a:rPr>
              <a:t>《企业所得税申报事项目录》（</a:t>
            </a:r>
            <a:r>
              <a:rPr lang="en-US" altLang="zh-CN">
                <a:solidFill>
                  <a:schemeClr val="tx1"/>
                </a:solidFill>
              </a:rPr>
              <a:t>2025</a:t>
            </a:r>
            <a:r>
              <a:rPr lang="zh-CN" altLang="en-US">
                <a:solidFill>
                  <a:schemeClr val="tx1"/>
                </a:solidFill>
              </a:rPr>
              <a:t>年</a:t>
            </a:r>
            <a:r>
              <a:rPr lang="en-US" altLang="zh-CN">
                <a:solidFill>
                  <a:schemeClr val="tx1"/>
                </a:solidFill>
              </a:rPr>
              <a:t>10</a:t>
            </a:r>
            <a:r>
              <a:rPr lang="zh-CN" altLang="en-US">
                <a:solidFill>
                  <a:schemeClr val="tx1"/>
                </a:solidFill>
              </a:rPr>
              <a:t>月）</a:t>
            </a:r>
            <a:endParaRPr lang="zh-CN" altLang="en-US">
              <a:solidFill>
                <a:schemeClr val="tx1"/>
              </a:solidFill>
            </a:endParaRPr>
          </a:p>
          <a:p>
            <a:r>
              <a:rPr lang="zh-CN" altLang="en-US">
                <a:solidFill>
                  <a:schemeClr val="accent1"/>
                </a:solidFill>
              </a:rPr>
              <a:t>（二）政策规定</a:t>
            </a:r>
            <a:endParaRPr lang="zh-CN" altLang="en-US">
              <a:solidFill>
                <a:schemeClr val="accent1"/>
              </a:solidFill>
            </a:endParaRPr>
          </a:p>
          <a:p>
            <a:r>
              <a:rPr lang="zh-CN" altLang="en-US"/>
              <a:t>1.执行期限</a:t>
            </a:r>
            <a:endParaRPr lang="zh-CN" altLang="en-US"/>
          </a:p>
          <a:p>
            <a:r>
              <a:rPr lang="zh-CN" altLang="en-US"/>
              <a:t>自</a:t>
            </a:r>
            <a:r>
              <a:rPr lang="en-US" altLang="zh-CN"/>
              <a:t>2025</a:t>
            </a:r>
            <a:r>
              <a:rPr lang="zh-CN" altLang="en-US"/>
              <a:t>年</a:t>
            </a:r>
            <a:r>
              <a:rPr lang="en-US" altLang="zh-CN"/>
              <a:t>10</a:t>
            </a:r>
            <a:r>
              <a:rPr lang="zh-CN" altLang="en-US"/>
              <a:t>月</a:t>
            </a:r>
            <a:r>
              <a:rPr lang="en-US" altLang="zh-CN"/>
              <a:t>1</a:t>
            </a:r>
            <a:r>
              <a:rPr lang="zh-CN" altLang="en-US"/>
              <a:t>日起施行</a:t>
            </a:r>
            <a:endParaRPr lang="zh-CN" altLang="en-US"/>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pPr fontAlgn="auto">
              <a:lnSpc>
                <a:spcPct val="120000"/>
              </a:lnSpc>
            </a:pPr>
            <a:r>
              <a:rPr lang="zh-CN" altLang="en-US">
                <a:sym typeface="+mn-ea"/>
              </a:rPr>
              <a:t>（</a:t>
            </a:r>
            <a:r>
              <a:rPr lang="en-US" altLang="zh-CN">
                <a:sym typeface="+mn-ea"/>
              </a:rPr>
              <a:t>2</a:t>
            </a:r>
            <a:r>
              <a:rPr lang="zh-CN" altLang="en-US">
                <a:sym typeface="+mn-ea"/>
              </a:rPr>
              <a:t>）</a:t>
            </a:r>
            <a:r>
              <a:rPr lang="zh-CN" altLang="en-US">
                <a:sym typeface="+mn-ea"/>
              </a:rPr>
              <a:t>快递服务和快递末端服务</a:t>
            </a:r>
            <a:endParaRPr lang="zh-CN" altLang="en-US">
              <a:sym typeface="+mn-ea"/>
            </a:endParaRPr>
          </a:p>
          <a:p>
            <a:pPr fontAlgn="auto">
              <a:lnSpc>
                <a:spcPct val="120000"/>
              </a:lnSpc>
            </a:pPr>
            <a:r>
              <a:rPr lang="zh-CN" altLang="en-US">
                <a:sym typeface="+mn-ea"/>
              </a:rPr>
              <a:t>快递服务，是指在承诺的时限内完成</a:t>
            </a:r>
            <a:r>
              <a:rPr lang="zh-CN" altLang="en-US">
                <a:solidFill>
                  <a:srgbClr val="FF0000"/>
                </a:solidFill>
                <a:sym typeface="+mn-ea"/>
              </a:rPr>
              <a:t>快件</a:t>
            </a:r>
            <a:r>
              <a:rPr lang="zh-CN" altLang="en-US">
                <a:sym typeface="+mn-ea"/>
              </a:rPr>
              <a:t>的收寄、分拣、运输、投递服务的业务活动，不包括快递企业</a:t>
            </a:r>
            <a:r>
              <a:rPr lang="zh-CN" altLang="en-US">
                <a:solidFill>
                  <a:srgbClr val="FF0000"/>
                </a:solidFill>
                <a:sym typeface="+mn-ea"/>
              </a:rPr>
              <a:t>仅提供</a:t>
            </a:r>
            <a:r>
              <a:rPr lang="zh-CN" altLang="en-US">
                <a:sym typeface="+mn-ea"/>
              </a:rPr>
              <a:t>运输服务的业务活动</a:t>
            </a:r>
            <a:endParaRPr lang="zh-CN" altLang="en-US">
              <a:sym typeface="+mn-ea"/>
            </a:endParaRPr>
          </a:p>
          <a:p>
            <a:pPr fontAlgn="auto">
              <a:lnSpc>
                <a:spcPct val="120000"/>
              </a:lnSpc>
            </a:pPr>
            <a:r>
              <a:rPr lang="zh-CN" altLang="en-US">
                <a:sym typeface="+mn-ea"/>
              </a:rPr>
              <a:t>快递末端服务是指上述收寄、投递服务</a:t>
            </a:r>
            <a:endParaRPr lang="zh-CN" altLang="en-US">
              <a:sym typeface="+mn-ea"/>
            </a:endParaRPr>
          </a:p>
          <a:p>
            <a:pPr fontAlgn="auto">
              <a:lnSpc>
                <a:spcPct val="120000"/>
              </a:lnSpc>
            </a:pPr>
            <a:r>
              <a:rPr lang="zh-CN" altLang="en-US">
                <a:latin typeface="Calibri" panose="020F0502020204030204" charset="0"/>
                <a:sym typeface="+mn-ea"/>
              </a:rPr>
              <a:t>①</a:t>
            </a:r>
            <a:r>
              <a:rPr lang="zh-CN" altLang="en-US">
                <a:sym typeface="+mn-ea"/>
              </a:rPr>
              <a:t>快件，是指快递企业递送的信件、包裹、印刷品等物品</a:t>
            </a:r>
            <a:endParaRPr lang="zh-CN" altLang="en-US"/>
          </a:p>
          <a:p>
            <a:pPr fontAlgn="auto">
              <a:lnSpc>
                <a:spcPct val="120000"/>
              </a:lnSpc>
            </a:pPr>
            <a:r>
              <a:rPr lang="zh-CN" altLang="en-US">
                <a:latin typeface="Calibri" panose="020F0502020204030204" charset="0"/>
                <a:sym typeface="+mn-ea"/>
              </a:rPr>
              <a:t>②</a:t>
            </a:r>
            <a:r>
              <a:rPr lang="zh-CN" altLang="en-US">
                <a:sym typeface="+mn-ea"/>
              </a:rPr>
              <a:t>收寄服务，是指快递企业接受寄件人委托，完成快件下单、验视、包装、封装等服务的业务活动</a:t>
            </a:r>
            <a:endParaRPr lang="zh-CN" altLang="en-US"/>
          </a:p>
          <a:p>
            <a:pPr fontAlgn="auto">
              <a:lnSpc>
                <a:spcPct val="120000"/>
              </a:lnSpc>
            </a:pPr>
            <a:r>
              <a:rPr lang="zh-CN" altLang="en-US">
                <a:latin typeface="Calibri" panose="020F0502020204030204" charset="0"/>
                <a:sym typeface="+mn-ea"/>
              </a:rPr>
              <a:t>③</a:t>
            </a:r>
            <a:r>
              <a:rPr lang="zh-CN" altLang="en-US">
                <a:sym typeface="+mn-ea"/>
              </a:rPr>
              <a:t>分拣服务，是指快递企业对快件进行归类、封发的业务活动</a:t>
            </a:r>
            <a:endParaRPr lang="zh-CN" altLang="en-US"/>
          </a:p>
          <a:p>
            <a:pPr fontAlgn="auto">
              <a:lnSpc>
                <a:spcPct val="120000"/>
              </a:lnSpc>
            </a:pPr>
            <a:r>
              <a:rPr lang="zh-CN" altLang="en-US">
                <a:latin typeface="Calibri" panose="020F0502020204030204" charset="0"/>
                <a:sym typeface="+mn-ea"/>
              </a:rPr>
              <a:t>④</a:t>
            </a:r>
            <a:r>
              <a:rPr lang="zh-CN" altLang="en-US">
                <a:sym typeface="+mn-ea"/>
              </a:rPr>
              <a:t>投递服务，是指快递企业将快件按约定方式投交到约定的地址或收件人的业务活动</a:t>
            </a:r>
            <a:r>
              <a:rPr lang="en-US" altLang="zh-CN">
                <a:sym typeface="+mn-ea"/>
              </a:rPr>
              <a:t> </a:t>
            </a:r>
            <a:endParaRPr lang="zh-CN" altLang="en-US"/>
          </a:p>
          <a:p>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en-US" altLang="zh-CN">
                <a:sym typeface="+mn-ea"/>
              </a:rPr>
              <a:t>2.</a:t>
            </a:r>
            <a:r>
              <a:rPr lang="zh-CN" altLang="en-US">
                <a:sym typeface="+mn-ea"/>
              </a:rPr>
              <a:t>优化内容</a:t>
            </a:r>
            <a:endParaRPr lang="zh-CN" altLang="en-US">
              <a:sym typeface="+mn-ea"/>
            </a:endParaRPr>
          </a:p>
          <a:p>
            <a:r>
              <a:rPr lang="zh-CN" altLang="en-US"/>
              <a:t>（</a:t>
            </a:r>
            <a:r>
              <a:rPr lang="en-US" altLang="zh-CN"/>
              <a:t>1</a:t>
            </a:r>
            <a:r>
              <a:rPr lang="zh-CN" altLang="en-US"/>
              <a:t>）附表事项</a:t>
            </a:r>
            <a:endParaRPr lang="zh-CN" altLang="en-US"/>
          </a:p>
          <a:p>
            <a:r>
              <a:rPr lang="en-US" altLang="zh-CN"/>
              <a:t>2025</a:t>
            </a:r>
            <a:r>
              <a:rPr lang="zh-CN" altLang="en-US"/>
              <a:t>年</a:t>
            </a:r>
            <a:r>
              <a:rPr lang="en-US" altLang="zh-CN"/>
              <a:t>10</a:t>
            </a:r>
            <a:r>
              <a:rPr lang="zh-CN" altLang="en-US"/>
              <a:t>月前</a:t>
            </a:r>
            <a:r>
              <a:rPr lang="en-US" altLang="zh-CN"/>
              <a:t>                                                        2015</a:t>
            </a:r>
            <a:r>
              <a:rPr lang="zh-CN" altLang="en-US"/>
              <a:t>年</a:t>
            </a:r>
            <a:r>
              <a:rPr lang="en-US" altLang="zh-CN"/>
              <a:t>10</a:t>
            </a:r>
            <a:r>
              <a:rPr lang="zh-CN" altLang="en-US"/>
              <a:t>月起</a:t>
            </a:r>
            <a:endParaRPr lang="zh-CN" altLang="en-US"/>
          </a:p>
          <a:p>
            <a:endParaRPr lang="zh-CN" altLang="en-US"/>
          </a:p>
          <a:p>
            <a:endParaRPr lang="zh-CN" altLang="en-US"/>
          </a:p>
          <a:p>
            <a:endParaRPr lang="zh-CN" altLang="en-US"/>
          </a:p>
          <a:p>
            <a:endParaRPr lang="zh-CN" altLang="en-US"/>
          </a:p>
          <a:p>
            <a:endParaRPr lang="zh-CN" altLang="en-US"/>
          </a:p>
          <a:p>
            <a:r>
              <a:rPr lang="zh-CN" altLang="en-US">
                <a:solidFill>
                  <a:srgbClr val="FF0000"/>
                </a:solidFill>
              </a:rPr>
              <a:t>增加附报事项项目</a:t>
            </a:r>
            <a:r>
              <a:rPr lang="en-US" altLang="zh-CN"/>
              <a:t> </a:t>
            </a:r>
            <a:endParaRPr lang="zh-CN" altLang="en-US"/>
          </a:p>
          <a:p>
            <a:r>
              <a:rPr lang="en-US" altLang="zh-CN">
                <a:solidFill>
                  <a:schemeClr val="tx1"/>
                </a:solidFill>
                <a:latin typeface="Calibri" panose="020F0502020204030204" charset="0"/>
                <a:sym typeface="+mn-ea"/>
              </a:rPr>
              <a:t>①</a:t>
            </a:r>
            <a:r>
              <a:rPr lang="zh-CN" altLang="en-US"/>
              <a:t>在</a:t>
            </a:r>
            <a:r>
              <a:rPr lang="en-US" altLang="zh-CN"/>
              <a:t>“</a:t>
            </a:r>
            <a:r>
              <a:rPr lang="zh-CN" altLang="en-US"/>
              <a:t>优惠及附报事项有关信息</a:t>
            </a:r>
            <a:r>
              <a:rPr lang="en-US" altLang="zh-CN"/>
              <a:t>”</a:t>
            </a:r>
            <a:r>
              <a:rPr lang="zh-CN" altLang="en-US"/>
              <a:t>部分增加</a:t>
            </a:r>
            <a:r>
              <a:rPr lang="en-US" altLang="zh-CN"/>
              <a:t>“</a:t>
            </a:r>
            <a:r>
              <a:rPr lang="zh-CN" altLang="en-US"/>
              <a:t>职工薪酬</a:t>
            </a:r>
            <a:r>
              <a:rPr lang="en-US" altLang="zh-CN"/>
              <a:t>”</a:t>
            </a:r>
            <a:r>
              <a:rPr lang="zh-CN" altLang="en-US"/>
              <a:t>和</a:t>
            </a:r>
            <a:r>
              <a:rPr lang="en-US" altLang="zh-CN"/>
              <a:t>“</a:t>
            </a:r>
            <a:r>
              <a:rPr lang="zh-CN" altLang="en-US"/>
              <a:t>出口方式</a:t>
            </a:r>
            <a:r>
              <a:rPr lang="en-US" altLang="zh-CN"/>
              <a:t>”</a:t>
            </a:r>
            <a:r>
              <a:rPr lang="zh-CN" altLang="en-US"/>
              <a:t>项目，发生相关事项的纳税人应准确填报有关情况。除上述事项外，由纳税人根据《企业所得税申报事项目录》补充填报</a:t>
            </a:r>
            <a:endParaRPr lang="zh-CN" altLang="en-US"/>
          </a:p>
          <a:p>
            <a:endParaRPr lang="en-US" altLang="zh-CN"/>
          </a:p>
        </p:txBody>
      </p:sp>
      <p:pic>
        <p:nvPicPr>
          <p:cNvPr id="4" name="图片 3"/>
          <p:cNvPicPr>
            <a:picLocks noChangeAspect="1"/>
          </p:cNvPicPr>
          <p:nvPr/>
        </p:nvPicPr>
        <p:blipFill>
          <a:blip r:embed="rId1"/>
          <a:stretch>
            <a:fillRect/>
          </a:stretch>
        </p:blipFill>
        <p:spPr>
          <a:xfrm>
            <a:off x="173355" y="2091055"/>
            <a:ext cx="5916930" cy="2088515"/>
          </a:xfrm>
          <a:prstGeom prst="rect">
            <a:avLst/>
          </a:prstGeom>
        </p:spPr>
      </p:pic>
      <p:pic>
        <p:nvPicPr>
          <p:cNvPr id="5" name="图片 4"/>
          <p:cNvPicPr>
            <a:picLocks noChangeAspect="1"/>
          </p:cNvPicPr>
          <p:nvPr/>
        </p:nvPicPr>
        <p:blipFill>
          <a:blip r:embed="rId2"/>
          <a:stretch>
            <a:fillRect/>
          </a:stretch>
        </p:blipFill>
        <p:spPr>
          <a:xfrm>
            <a:off x="6494145" y="2091055"/>
            <a:ext cx="5379720" cy="223266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en-US" altLang="zh-CN">
                <a:latin typeface="Calibri" panose="020F0502020204030204" charset="0"/>
                <a:sym typeface="+mn-ea"/>
              </a:rPr>
              <a:t>②</a:t>
            </a:r>
            <a:r>
              <a:rPr lang="zh-CN" altLang="en-US">
                <a:sym typeface="+mn-ea"/>
              </a:rPr>
              <a:t>《企业所得税申报事项目录》附报事项，增加</a:t>
            </a:r>
            <a:r>
              <a:rPr lang="en-US" altLang="zh-CN">
                <a:sym typeface="+mn-ea"/>
              </a:rPr>
              <a:t>“</a:t>
            </a:r>
            <a:r>
              <a:rPr lang="zh-CN" altLang="en-US">
                <a:sym typeface="+mn-ea"/>
              </a:rPr>
              <a:t>资产损失</a:t>
            </a:r>
            <a:r>
              <a:rPr lang="en-US" altLang="zh-CN">
                <a:sym typeface="+mn-ea"/>
              </a:rPr>
              <a:t>”</a:t>
            </a:r>
            <a:r>
              <a:rPr lang="zh-CN" altLang="en-US">
                <a:sym typeface="+mn-ea"/>
              </a:rPr>
              <a:t>事项</a:t>
            </a:r>
            <a:r>
              <a:rPr lang="en-US" altLang="zh-CN">
                <a:sym typeface="+mn-ea"/>
              </a:rPr>
              <a:t> </a:t>
            </a:r>
            <a:endParaRPr lang="en-US" altLang="zh-CN">
              <a:sym typeface="+mn-ea"/>
            </a:endParaRPr>
          </a:p>
          <a:p>
            <a:endParaRPr lang="en-US" altLang="zh-CN"/>
          </a:p>
          <a:p>
            <a:endParaRPr lang="zh-CN" altLang="en-US"/>
          </a:p>
        </p:txBody>
      </p:sp>
      <p:pic>
        <p:nvPicPr>
          <p:cNvPr id="4" name="图片 3"/>
          <p:cNvPicPr>
            <a:picLocks noChangeAspect="1"/>
          </p:cNvPicPr>
          <p:nvPr/>
        </p:nvPicPr>
        <p:blipFill>
          <a:blip r:embed="rId1"/>
          <a:stretch>
            <a:fillRect/>
          </a:stretch>
        </p:blipFill>
        <p:spPr>
          <a:xfrm>
            <a:off x="659765" y="1300480"/>
            <a:ext cx="8773795" cy="2571750"/>
          </a:xfrm>
          <a:prstGeom prst="rect">
            <a:avLst/>
          </a:prstGeom>
        </p:spPr>
      </p:pic>
      <p:sp>
        <p:nvSpPr>
          <p:cNvPr id="5" name="圆角矩形 4"/>
          <p:cNvSpPr/>
          <p:nvPr/>
        </p:nvSpPr>
        <p:spPr>
          <a:xfrm>
            <a:off x="838835" y="3339465"/>
            <a:ext cx="8479155" cy="602615"/>
          </a:xfrm>
          <a:prstGeom prst="roundRect">
            <a:avLst>
              <a:gd name="adj" fmla="val 0"/>
            </a:avLst>
          </a:prstGeom>
          <a:no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lnSpcReduction="10000"/>
          </a:bodyPr>
          <a:p>
            <a:r>
              <a:rPr lang="zh-CN" altLang="en-US"/>
              <a:t>（</a:t>
            </a:r>
            <a:r>
              <a:rPr lang="en-US" altLang="zh-CN"/>
              <a:t>2</a:t>
            </a:r>
            <a:r>
              <a:rPr lang="zh-CN" altLang="en-US"/>
              <a:t>）预缴税款计算部分</a:t>
            </a:r>
            <a:endParaRPr lang="zh-CN" altLang="en-US"/>
          </a:p>
          <a:p>
            <a:r>
              <a:rPr lang="zh-CN" altLang="en-US">
                <a:latin typeface="Calibri" panose="020F0502020204030204" charset="0"/>
              </a:rPr>
              <a:t>①</a:t>
            </a:r>
            <a:r>
              <a:rPr lang="en-US" altLang="zh-CN">
                <a:latin typeface="Calibri" panose="020F0502020204030204" charset="0"/>
              </a:rPr>
              <a:t>“</a:t>
            </a:r>
            <a:r>
              <a:rPr lang="zh-CN" altLang="en-US">
                <a:latin typeface="Calibri" panose="020F0502020204030204" charset="0"/>
              </a:rPr>
              <a:t>营业收入</a:t>
            </a:r>
            <a:r>
              <a:rPr lang="en-US" altLang="zh-CN">
                <a:latin typeface="Calibri" panose="020F0502020204030204" charset="0"/>
              </a:rPr>
              <a:t>”</a:t>
            </a:r>
            <a:r>
              <a:rPr lang="zh-CN" altLang="en-US">
                <a:latin typeface="Calibri" panose="020F0502020204030204" charset="0"/>
              </a:rPr>
              <a:t>项目下增加相应的出口</a:t>
            </a:r>
            <a:endParaRPr lang="zh-CN" altLang="en-US">
              <a:latin typeface="Calibri" panose="020F0502020204030204" charset="0"/>
            </a:endParaRPr>
          </a:p>
          <a:p>
            <a:r>
              <a:rPr lang="en-US" altLang="zh-CN">
                <a:latin typeface="Calibri" panose="020F0502020204030204" charset="0"/>
              </a:rPr>
              <a:t>2025</a:t>
            </a:r>
            <a:r>
              <a:rPr lang="zh-CN" altLang="en-US">
                <a:latin typeface="Calibri" panose="020F0502020204030204" charset="0"/>
              </a:rPr>
              <a:t>年</a:t>
            </a:r>
            <a:r>
              <a:rPr lang="en-US" altLang="zh-CN">
                <a:latin typeface="Calibri" panose="020F0502020204030204" charset="0"/>
              </a:rPr>
              <a:t>10</a:t>
            </a:r>
            <a:r>
              <a:rPr lang="zh-CN" altLang="en-US">
                <a:latin typeface="Calibri" panose="020F0502020204030204" charset="0"/>
              </a:rPr>
              <a:t>月前</a:t>
            </a:r>
            <a:r>
              <a:rPr lang="en-US" altLang="zh-CN">
                <a:latin typeface="Calibri" panose="020F0502020204030204" charset="0"/>
              </a:rPr>
              <a:t>                                                           2025</a:t>
            </a:r>
            <a:r>
              <a:rPr lang="zh-CN" altLang="en-US">
                <a:latin typeface="Calibri" panose="020F0502020204030204" charset="0"/>
              </a:rPr>
              <a:t>年</a:t>
            </a:r>
            <a:r>
              <a:rPr lang="en-US" altLang="zh-CN">
                <a:latin typeface="Calibri" panose="020F0502020204030204" charset="0"/>
              </a:rPr>
              <a:t>10</a:t>
            </a:r>
            <a:r>
              <a:rPr lang="zh-CN" altLang="en-US">
                <a:latin typeface="Calibri" panose="020F0502020204030204" charset="0"/>
              </a:rPr>
              <a:t>月起</a:t>
            </a:r>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r>
              <a:rPr lang="zh-CN" altLang="en-US">
                <a:solidFill>
                  <a:srgbClr val="FF0000"/>
                </a:solidFill>
                <a:latin typeface="Calibri" panose="020F0502020204030204" charset="0"/>
              </a:rPr>
              <a:t>出口企业纳税申报</a:t>
            </a:r>
            <a:endParaRPr lang="zh-CN" altLang="en-US">
              <a:solidFill>
                <a:srgbClr val="FF0000"/>
              </a:solidFill>
              <a:latin typeface="Calibri" panose="020F0502020204030204" charset="0"/>
            </a:endParaRPr>
          </a:p>
          <a:p>
            <a:r>
              <a:rPr lang="zh-CN" altLang="en-US">
                <a:solidFill>
                  <a:schemeClr val="accent1"/>
                </a:solidFill>
                <a:latin typeface="Calibri" panose="020F0502020204030204" charset="0"/>
              </a:rPr>
              <a:t>（一）生产销售企业出口货物</a:t>
            </a:r>
            <a:endParaRPr lang="zh-CN" altLang="en-US">
              <a:solidFill>
                <a:schemeClr val="accent1"/>
              </a:solidFill>
              <a:latin typeface="Calibri" panose="020F0502020204030204" charset="0"/>
            </a:endParaRPr>
          </a:p>
          <a:p>
            <a:r>
              <a:rPr lang="zh-CN" altLang="en-US">
                <a:latin typeface="Calibri" panose="020F0502020204030204" charset="0"/>
              </a:rPr>
              <a:t>生产销售企业出口货物的，应就其出口货物的收入计算并申报缴纳企业所得税</a:t>
            </a:r>
            <a:r>
              <a:rPr lang="en-US" altLang="zh-CN">
                <a:latin typeface="Calibri" panose="020F0502020204030204" charset="0"/>
              </a:rPr>
              <a:t> </a:t>
            </a:r>
            <a:endParaRPr lang="zh-CN" altLang="en-US">
              <a:latin typeface="Calibri" panose="020F0502020204030204" charset="0"/>
            </a:endParaRPr>
          </a:p>
          <a:p>
            <a:r>
              <a:rPr lang="en-US" altLang="zh-CN">
                <a:latin typeface="Calibri" panose="020F0502020204030204" charset="0"/>
              </a:rPr>
              <a:t>1.</a:t>
            </a:r>
            <a:r>
              <a:rPr lang="zh-CN" altLang="en-US">
                <a:latin typeface="Calibri" panose="020F0502020204030204" charset="0"/>
              </a:rPr>
              <a:t>通过自营方式出口的，应将其出口本企业生产或销售货物对应的收入纳入营业收入进行申报</a:t>
            </a:r>
            <a:endParaRPr lang="zh-CN" altLang="en-US">
              <a:latin typeface="Calibri" panose="020F0502020204030204" charset="0"/>
            </a:endParaRPr>
          </a:p>
          <a:p>
            <a:r>
              <a:rPr lang="en-US" altLang="zh-CN">
                <a:latin typeface="Calibri" panose="020F0502020204030204" charset="0"/>
              </a:rPr>
              <a:t>2.</a:t>
            </a:r>
            <a:r>
              <a:rPr lang="zh-CN" altLang="en-US">
                <a:latin typeface="Calibri" panose="020F0502020204030204" charset="0"/>
              </a:rPr>
              <a:t>通过委托方式出口的，应将其委托出口本企业货物对应的收入纳入营业收入进行申报</a:t>
            </a:r>
            <a:endParaRPr lang="zh-CN" altLang="en-US">
              <a:latin typeface="Calibri" panose="020F0502020204030204" charset="0"/>
            </a:endParaRPr>
          </a:p>
          <a:p>
            <a:r>
              <a:rPr lang="zh-CN" altLang="en-US">
                <a:latin typeface="Calibri" panose="020F0502020204030204" charset="0"/>
              </a:rPr>
              <a:t>出口企业还需进一步申报上述两类出口收入的具体情况</a:t>
            </a:r>
            <a:r>
              <a:rPr lang="en-US" altLang="zh-CN">
                <a:latin typeface="Calibri" panose="020F0502020204030204" charset="0"/>
              </a:rPr>
              <a:t>  </a:t>
            </a:r>
            <a:endParaRPr lang="en-US" altLang="zh-CN">
              <a:latin typeface="Calibri" panose="020F0502020204030204" charset="0"/>
            </a:endParaRPr>
          </a:p>
        </p:txBody>
      </p:sp>
      <p:pic>
        <p:nvPicPr>
          <p:cNvPr id="4" name="图片 3"/>
          <p:cNvPicPr>
            <a:picLocks noChangeAspect="1"/>
          </p:cNvPicPr>
          <p:nvPr/>
        </p:nvPicPr>
        <p:blipFill>
          <a:blip r:embed="rId1"/>
          <a:stretch>
            <a:fillRect/>
          </a:stretch>
        </p:blipFill>
        <p:spPr>
          <a:xfrm>
            <a:off x="534670" y="2043430"/>
            <a:ext cx="5229225" cy="409575"/>
          </a:xfrm>
          <a:prstGeom prst="rect">
            <a:avLst/>
          </a:prstGeom>
        </p:spPr>
      </p:pic>
      <p:pic>
        <p:nvPicPr>
          <p:cNvPr id="5" name="图片 4"/>
          <p:cNvPicPr>
            <a:picLocks noChangeAspect="1"/>
          </p:cNvPicPr>
          <p:nvPr/>
        </p:nvPicPr>
        <p:blipFill>
          <a:blip r:embed="rId2"/>
          <a:stretch>
            <a:fillRect/>
          </a:stretch>
        </p:blipFill>
        <p:spPr>
          <a:xfrm>
            <a:off x="6052820" y="2042795"/>
            <a:ext cx="5848350" cy="92392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lnSpcReduction="10000"/>
          </a:bodyPr>
          <a:p>
            <a:r>
              <a:rPr lang="zh-CN" altLang="en-US">
                <a:solidFill>
                  <a:schemeClr val="accent1"/>
                </a:solidFill>
              </a:rPr>
              <a:t>（二）代理出口业务的企业</a:t>
            </a:r>
            <a:endParaRPr lang="zh-CN" altLang="en-US">
              <a:solidFill>
                <a:schemeClr val="accent1"/>
              </a:solidFill>
            </a:endParaRPr>
          </a:p>
          <a:p>
            <a:r>
              <a:rPr lang="zh-CN" altLang="en-US">
                <a:solidFill>
                  <a:schemeClr val="tx1"/>
                </a:solidFill>
              </a:rPr>
              <a:t>以代理，包括通过市场采购贸易、外贸综合服务等方式代理出口货物的企业，在预缴申报时需要附报《代理出口企业受托出口情况汇总表》，提供委托其出口货物的委托方基础信息和出口金额情况</a:t>
            </a:r>
            <a:endParaRPr lang="zh-CN" altLang="en-US">
              <a:solidFill>
                <a:schemeClr val="tx1"/>
              </a:solidFill>
            </a:endParaRPr>
          </a:p>
          <a:p>
            <a:r>
              <a:rPr lang="zh-CN" altLang="en-US">
                <a:solidFill>
                  <a:schemeClr val="tx1"/>
                </a:solidFill>
              </a:rPr>
              <a:t>出口货物涉及多个环节的，应填报</a:t>
            </a:r>
            <a:r>
              <a:rPr lang="zh-CN" altLang="en-US">
                <a:solidFill>
                  <a:srgbClr val="FF0000"/>
                </a:solidFill>
              </a:rPr>
              <a:t>实际委托出口方</a:t>
            </a:r>
            <a:r>
              <a:rPr lang="zh-CN" altLang="en-US">
                <a:solidFill>
                  <a:schemeClr val="tx1"/>
                </a:solidFill>
              </a:rPr>
              <a:t>基础信息和出口金额等情况</a:t>
            </a:r>
            <a:endParaRPr lang="zh-CN" altLang="en-US">
              <a:solidFill>
                <a:schemeClr val="tx1"/>
              </a:solidFill>
            </a:endParaRPr>
          </a:p>
          <a:p>
            <a:r>
              <a:rPr lang="en-US" altLang="zh-CN">
                <a:solidFill>
                  <a:schemeClr val="tx1"/>
                </a:solidFill>
              </a:rPr>
              <a:t>1.</a:t>
            </a:r>
            <a:r>
              <a:rPr lang="zh-CN" altLang="en-US">
                <a:solidFill>
                  <a:schemeClr val="tx1"/>
                </a:solidFill>
              </a:rPr>
              <a:t>实际委托出口方是指出口货物的实际生产销售单位，原则上应为境内主体</a:t>
            </a:r>
            <a:endParaRPr lang="zh-CN" altLang="en-US">
              <a:solidFill>
                <a:schemeClr val="tx1"/>
              </a:solidFill>
            </a:endParaRPr>
          </a:p>
          <a:p>
            <a:r>
              <a:rPr lang="en-US" altLang="zh-CN">
                <a:solidFill>
                  <a:schemeClr val="tx1"/>
                </a:solidFill>
              </a:rPr>
              <a:t>2.</a:t>
            </a:r>
            <a:r>
              <a:rPr lang="zh-CN" altLang="en-US">
                <a:solidFill>
                  <a:schemeClr val="tx1"/>
                </a:solidFill>
              </a:rPr>
              <a:t>若上述企业填报的是报关行、货代公司等非实际委托出口方或非境内主体，应</a:t>
            </a:r>
            <a:r>
              <a:rPr lang="zh-CN" altLang="en-US">
                <a:solidFill>
                  <a:srgbClr val="FF0000"/>
                </a:solidFill>
              </a:rPr>
              <a:t>作为自营方式</a:t>
            </a:r>
            <a:r>
              <a:rPr lang="zh-CN" altLang="en-US">
                <a:solidFill>
                  <a:schemeClr val="tx1"/>
                </a:solidFill>
              </a:rPr>
              <a:t>，由该企业承担相应出口金额应申报缴纳的企业所得税</a:t>
            </a:r>
            <a:r>
              <a:rPr lang="en-US" altLang="zh-CN">
                <a:solidFill>
                  <a:schemeClr val="tx1"/>
                </a:solidFill>
              </a:rPr>
              <a:t> </a:t>
            </a:r>
            <a:endParaRPr lang="en-US" altLang="zh-CN">
              <a:solidFill>
                <a:schemeClr val="tx1"/>
              </a:solidFill>
            </a:endParaRPr>
          </a:p>
          <a:p>
            <a:r>
              <a:rPr lang="zh-CN" altLang="en-US">
                <a:solidFill>
                  <a:schemeClr val="tx1"/>
                </a:solidFill>
              </a:rPr>
              <a:t>【案例</a:t>
            </a:r>
            <a:r>
              <a:rPr lang="en-US" altLang="zh-CN">
                <a:solidFill>
                  <a:schemeClr val="tx1"/>
                </a:solidFill>
              </a:rPr>
              <a:t>1</a:t>
            </a:r>
            <a:r>
              <a:rPr lang="zh-CN" altLang="en-US">
                <a:solidFill>
                  <a:schemeClr val="tx1"/>
                </a:solidFill>
              </a:rPr>
              <a:t>】</a:t>
            </a:r>
            <a:r>
              <a:rPr lang="en-US" altLang="zh-CN">
                <a:solidFill>
                  <a:schemeClr val="tx1"/>
                </a:solidFill>
              </a:rPr>
              <a:t>a</a:t>
            </a:r>
            <a:r>
              <a:rPr lang="zh-CN" altLang="en-US">
                <a:solidFill>
                  <a:schemeClr val="tx1"/>
                </a:solidFill>
              </a:rPr>
              <a:t>公司从事代理出口业务，接受</a:t>
            </a:r>
            <a:r>
              <a:rPr lang="en-US" altLang="zh-CN">
                <a:solidFill>
                  <a:schemeClr val="tx1"/>
                </a:solidFill>
              </a:rPr>
              <a:t>b</a:t>
            </a:r>
            <a:r>
              <a:rPr lang="zh-CN" altLang="en-US">
                <a:solidFill>
                  <a:schemeClr val="tx1"/>
                </a:solidFill>
              </a:rPr>
              <a:t>公司委托出口其生产的货物，涉及多张海关出口报关单，共计</a:t>
            </a:r>
            <a:r>
              <a:rPr lang="en-US" altLang="zh-CN">
                <a:solidFill>
                  <a:schemeClr val="tx1"/>
                </a:solidFill>
              </a:rPr>
              <a:t>1000</a:t>
            </a:r>
            <a:r>
              <a:rPr lang="zh-CN" altLang="en-US">
                <a:solidFill>
                  <a:schemeClr val="tx1"/>
                </a:solidFill>
              </a:rPr>
              <a:t>万元人民币，收取代理费</a:t>
            </a:r>
            <a:r>
              <a:rPr lang="en-US" altLang="zh-CN">
                <a:solidFill>
                  <a:schemeClr val="tx1"/>
                </a:solidFill>
              </a:rPr>
              <a:t>10</a:t>
            </a:r>
            <a:r>
              <a:rPr lang="zh-CN" altLang="en-US">
                <a:solidFill>
                  <a:schemeClr val="tx1"/>
                </a:solidFill>
              </a:rPr>
              <a:t>万元。预缴申报情况如下：</a:t>
            </a:r>
            <a:r>
              <a:rPr lang="en-US" altLang="zh-CN">
                <a:solidFill>
                  <a:schemeClr val="tx1"/>
                </a:solidFill>
              </a:rPr>
              <a:t> </a:t>
            </a:r>
            <a:endParaRPr lang="en-US" altLang="zh-CN">
              <a:solidFill>
                <a:schemeClr val="tx1"/>
              </a:solidFill>
            </a:endParaRPr>
          </a:p>
          <a:p>
            <a:r>
              <a:rPr lang="en-US" altLang="zh-CN">
                <a:solidFill>
                  <a:srgbClr val="FF0000"/>
                </a:solidFill>
              </a:rPr>
              <a:t>a</a:t>
            </a:r>
            <a:r>
              <a:rPr lang="zh-CN" altLang="en-US">
                <a:solidFill>
                  <a:srgbClr val="FF0000"/>
                </a:solidFill>
              </a:rPr>
              <a:t>公司</a:t>
            </a:r>
            <a:r>
              <a:rPr lang="zh-CN" altLang="en-US">
                <a:solidFill>
                  <a:schemeClr val="tx1"/>
                </a:solidFill>
              </a:rPr>
              <a:t>应申报营业收入</a:t>
            </a:r>
            <a:r>
              <a:rPr lang="en-US" altLang="zh-CN">
                <a:solidFill>
                  <a:schemeClr val="tx1"/>
                </a:solidFill>
              </a:rPr>
              <a:t>10</a:t>
            </a:r>
            <a:r>
              <a:rPr lang="zh-CN" altLang="en-US">
                <a:solidFill>
                  <a:schemeClr val="tx1"/>
                </a:solidFill>
              </a:rPr>
              <a:t>万元，其中出口代理费收入</a:t>
            </a:r>
            <a:r>
              <a:rPr lang="en-US" altLang="zh-CN">
                <a:solidFill>
                  <a:schemeClr val="tx1"/>
                </a:solidFill>
              </a:rPr>
              <a:t>10</a:t>
            </a:r>
            <a:r>
              <a:rPr lang="zh-CN" altLang="en-US">
                <a:solidFill>
                  <a:schemeClr val="tx1"/>
                </a:solidFill>
              </a:rPr>
              <a:t>万元，同时应在《代理出口企业受托出口情况汇总表》中逐笔填报</a:t>
            </a:r>
            <a:r>
              <a:rPr lang="en-US" altLang="zh-CN">
                <a:solidFill>
                  <a:schemeClr val="tx1"/>
                </a:solidFill>
              </a:rPr>
              <a:t>b</a:t>
            </a:r>
            <a:r>
              <a:rPr lang="zh-CN" altLang="en-US">
                <a:solidFill>
                  <a:schemeClr val="tx1"/>
                </a:solidFill>
              </a:rPr>
              <a:t>公司委托</a:t>
            </a:r>
            <a:r>
              <a:rPr lang="en-US" altLang="zh-CN">
                <a:solidFill>
                  <a:schemeClr val="tx1"/>
                </a:solidFill>
              </a:rPr>
              <a:t>a</a:t>
            </a:r>
            <a:r>
              <a:rPr lang="zh-CN" altLang="en-US">
                <a:solidFill>
                  <a:schemeClr val="tx1"/>
                </a:solidFill>
              </a:rPr>
              <a:t>公司出口的海关出口报关单号，并将</a:t>
            </a:r>
            <a:r>
              <a:rPr lang="en-US" altLang="zh-CN">
                <a:solidFill>
                  <a:schemeClr val="tx1"/>
                </a:solidFill>
              </a:rPr>
              <a:t>b</a:t>
            </a:r>
            <a:r>
              <a:rPr lang="zh-CN" altLang="en-US">
                <a:solidFill>
                  <a:schemeClr val="tx1"/>
                </a:solidFill>
              </a:rPr>
              <a:t>公司的名称、纳税人识别号及对应的出口金额分别填入实际委托出口方名称、实际委托出口方纳税人识别号（统一社会信用代码）、出口金额栏次，最终</a:t>
            </a:r>
            <a:r>
              <a:rPr lang="en-US" altLang="zh-CN">
                <a:solidFill>
                  <a:schemeClr val="tx1"/>
                </a:solidFill>
              </a:rPr>
              <a:t>b</a:t>
            </a:r>
            <a:r>
              <a:rPr lang="zh-CN" altLang="en-US">
                <a:solidFill>
                  <a:schemeClr val="tx1"/>
                </a:solidFill>
              </a:rPr>
              <a:t>公司对应的出口金额合计应为</a:t>
            </a:r>
            <a:r>
              <a:rPr lang="en-US" altLang="zh-CN">
                <a:solidFill>
                  <a:schemeClr val="tx1"/>
                </a:solidFill>
              </a:rPr>
              <a:t>1000</a:t>
            </a:r>
            <a:r>
              <a:rPr lang="zh-CN" altLang="en-US">
                <a:solidFill>
                  <a:schemeClr val="tx1"/>
                </a:solidFill>
              </a:rPr>
              <a:t>万元</a:t>
            </a:r>
            <a:r>
              <a:rPr lang="en-US" altLang="zh-CN">
                <a:solidFill>
                  <a:schemeClr val="tx1"/>
                </a:solidFill>
              </a:rPr>
              <a:t> </a:t>
            </a:r>
            <a:endParaRPr lang="en-US" altLang="zh-CN">
              <a:solidFill>
                <a:schemeClr val="tx1"/>
              </a:solidFill>
            </a:endParaRPr>
          </a:p>
          <a:p>
            <a:r>
              <a:rPr lang="en-US" altLang="zh-CN">
                <a:solidFill>
                  <a:srgbClr val="FF0000"/>
                </a:solidFill>
              </a:rPr>
              <a:t>b</a:t>
            </a:r>
            <a:r>
              <a:rPr lang="zh-CN" altLang="en-US">
                <a:solidFill>
                  <a:srgbClr val="FF0000"/>
                </a:solidFill>
              </a:rPr>
              <a:t>公司</a:t>
            </a:r>
            <a:r>
              <a:rPr lang="zh-CN" altLang="en-US">
                <a:solidFill>
                  <a:schemeClr val="tx1"/>
                </a:solidFill>
              </a:rPr>
              <a:t>应申报营业收入</a:t>
            </a:r>
            <a:r>
              <a:rPr lang="en-US" altLang="zh-CN">
                <a:solidFill>
                  <a:schemeClr val="tx1"/>
                </a:solidFill>
              </a:rPr>
              <a:t>1000</a:t>
            </a:r>
            <a:r>
              <a:rPr lang="zh-CN" altLang="en-US">
                <a:solidFill>
                  <a:schemeClr val="tx1"/>
                </a:solidFill>
              </a:rPr>
              <a:t>万元，其中委托出口收入</a:t>
            </a:r>
            <a:r>
              <a:rPr lang="en-US" altLang="zh-CN">
                <a:solidFill>
                  <a:schemeClr val="tx1"/>
                </a:solidFill>
              </a:rPr>
              <a:t>1000</a:t>
            </a:r>
            <a:r>
              <a:rPr lang="zh-CN" altLang="en-US">
                <a:solidFill>
                  <a:schemeClr val="tx1"/>
                </a:solidFill>
              </a:rPr>
              <a:t>万元</a:t>
            </a:r>
            <a:r>
              <a:rPr lang="en-US" altLang="zh-CN">
                <a:solidFill>
                  <a:schemeClr val="tx1"/>
                </a:solidFill>
              </a:rPr>
              <a:t> </a:t>
            </a:r>
            <a:endParaRPr lang="en-US" altLang="zh-CN">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fontScale="90000" lnSpcReduction="10000"/>
          </a:bodyPr>
          <a:p>
            <a:pPr fontAlgn="auto">
              <a:lnSpc>
                <a:spcPct val="100000"/>
              </a:lnSpc>
            </a:pPr>
            <a:r>
              <a:rPr lang="zh-CN" altLang="en-US"/>
              <a:t>【案例</a:t>
            </a:r>
            <a:r>
              <a:rPr lang="en-US" altLang="zh-CN"/>
              <a:t>2</a:t>
            </a:r>
            <a:r>
              <a:rPr lang="zh-CN" altLang="en-US"/>
              <a:t>】</a:t>
            </a:r>
            <a:r>
              <a:rPr lang="en-US" altLang="zh-CN"/>
              <a:t>c</a:t>
            </a:r>
            <a:r>
              <a:rPr lang="zh-CN" altLang="en-US"/>
              <a:t>公司从事代理出口业务，接受</a:t>
            </a:r>
            <a:r>
              <a:rPr lang="en-US" altLang="zh-CN"/>
              <a:t>d</a:t>
            </a:r>
            <a:r>
              <a:rPr lang="zh-CN" altLang="en-US"/>
              <a:t>公司委托出口其代理出口的货物，涉及一张海关出口报关单，共计</a:t>
            </a:r>
            <a:r>
              <a:rPr lang="en-US" altLang="zh-CN"/>
              <a:t>1000</a:t>
            </a:r>
            <a:r>
              <a:rPr lang="zh-CN" altLang="en-US"/>
              <a:t>万元人民币，收取代理费</a:t>
            </a:r>
            <a:r>
              <a:rPr lang="en-US" altLang="zh-CN"/>
              <a:t>10</a:t>
            </a:r>
            <a:r>
              <a:rPr lang="zh-CN" altLang="en-US"/>
              <a:t>万元。</a:t>
            </a:r>
            <a:r>
              <a:rPr lang="en-US" altLang="zh-CN"/>
              <a:t>c</a:t>
            </a:r>
            <a:r>
              <a:rPr lang="zh-CN" altLang="en-US"/>
              <a:t>公司与</a:t>
            </a:r>
            <a:r>
              <a:rPr lang="en-US" altLang="zh-CN"/>
              <a:t>d</a:t>
            </a:r>
            <a:r>
              <a:rPr lang="zh-CN" altLang="en-US"/>
              <a:t>公司确认，该批货物实际为</a:t>
            </a:r>
            <a:r>
              <a:rPr lang="en-US" altLang="zh-CN"/>
              <a:t>d</a:t>
            </a:r>
            <a:r>
              <a:rPr lang="zh-CN" altLang="en-US"/>
              <a:t>公司接受</a:t>
            </a:r>
            <a:r>
              <a:rPr lang="en-US" altLang="zh-CN"/>
              <a:t>e</a:t>
            </a:r>
            <a:r>
              <a:rPr lang="zh-CN" altLang="en-US"/>
              <a:t>公司委托办理出口。</a:t>
            </a:r>
            <a:r>
              <a:rPr lang="en-US" altLang="zh-CN"/>
              <a:t>d</a:t>
            </a:r>
            <a:r>
              <a:rPr lang="zh-CN" altLang="en-US"/>
              <a:t>公司向</a:t>
            </a:r>
            <a:r>
              <a:rPr lang="en-US" altLang="zh-CN"/>
              <a:t>e</a:t>
            </a:r>
            <a:r>
              <a:rPr lang="zh-CN" altLang="en-US"/>
              <a:t>公司收取代理费</a:t>
            </a:r>
            <a:r>
              <a:rPr lang="en-US" altLang="zh-CN"/>
              <a:t>12</a:t>
            </a:r>
            <a:r>
              <a:rPr lang="zh-CN" altLang="en-US"/>
              <a:t>万元。</a:t>
            </a:r>
            <a:r>
              <a:rPr lang="en-US" altLang="zh-CN"/>
              <a:t>e</a:t>
            </a:r>
            <a:r>
              <a:rPr lang="zh-CN" altLang="en-US"/>
              <a:t>公司是境内实际生产销售单位（境内真实货主）。预缴申报情况如下：</a:t>
            </a:r>
            <a:r>
              <a:rPr lang="en-US" altLang="zh-CN"/>
              <a:t> </a:t>
            </a:r>
            <a:endParaRPr lang="en-US" altLang="zh-CN"/>
          </a:p>
          <a:p>
            <a:pPr fontAlgn="auto">
              <a:lnSpc>
                <a:spcPct val="100000"/>
              </a:lnSpc>
            </a:pPr>
            <a:r>
              <a:rPr lang="en-US" altLang="zh-CN"/>
              <a:t>c</a:t>
            </a:r>
            <a:r>
              <a:rPr lang="zh-CN" altLang="en-US"/>
              <a:t>公司与</a:t>
            </a:r>
            <a:r>
              <a:rPr lang="en-US" altLang="zh-CN"/>
              <a:t>d</a:t>
            </a:r>
            <a:r>
              <a:rPr lang="zh-CN" altLang="en-US"/>
              <a:t>公司、</a:t>
            </a:r>
            <a:r>
              <a:rPr lang="en-US" altLang="zh-CN"/>
              <a:t>d</a:t>
            </a:r>
            <a:r>
              <a:rPr lang="zh-CN" altLang="en-US"/>
              <a:t>公司与</a:t>
            </a:r>
            <a:r>
              <a:rPr lang="en-US" altLang="zh-CN"/>
              <a:t>e</a:t>
            </a:r>
            <a:r>
              <a:rPr lang="zh-CN" altLang="en-US"/>
              <a:t>公司均是委托代理关系，但只有</a:t>
            </a:r>
            <a:r>
              <a:rPr lang="en-US" altLang="zh-CN"/>
              <a:t>c</a:t>
            </a:r>
            <a:r>
              <a:rPr lang="zh-CN" altLang="en-US"/>
              <a:t>公司是实际报关出口的代理公司，</a:t>
            </a:r>
            <a:r>
              <a:rPr lang="en-US" altLang="zh-CN"/>
              <a:t>e</a:t>
            </a:r>
            <a:r>
              <a:rPr lang="zh-CN" altLang="en-US"/>
              <a:t>公司是该批出口货物的实际委托出口方。因此，</a:t>
            </a:r>
            <a:r>
              <a:rPr lang="en-US" altLang="zh-CN">
                <a:solidFill>
                  <a:srgbClr val="FF0000"/>
                </a:solidFill>
              </a:rPr>
              <a:t>c</a:t>
            </a:r>
            <a:r>
              <a:rPr lang="zh-CN" altLang="en-US">
                <a:solidFill>
                  <a:srgbClr val="FF0000"/>
                </a:solidFill>
              </a:rPr>
              <a:t>公司有义务填报实际委托出口方</a:t>
            </a:r>
            <a:r>
              <a:rPr lang="en-US" altLang="zh-CN">
                <a:solidFill>
                  <a:srgbClr val="FF0000"/>
                </a:solidFill>
              </a:rPr>
              <a:t>e</a:t>
            </a:r>
            <a:r>
              <a:rPr lang="zh-CN" altLang="en-US">
                <a:solidFill>
                  <a:srgbClr val="FF0000"/>
                </a:solidFill>
              </a:rPr>
              <a:t>公司的相关信息</a:t>
            </a:r>
            <a:r>
              <a:rPr lang="zh-CN" altLang="en-US"/>
              <a:t>。</a:t>
            </a:r>
            <a:r>
              <a:rPr lang="en-US" altLang="zh-CN">
                <a:solidFill>
                  <a:srgbClr val="FF0000"/>
                </a:solidFill>
              </a:rPr>
              <a:t>c</a:t>
            </a:r>
            <a:r>
              <a:rPr lang="zh-CN" altLang="en-US">
                <a:solidFill>
                  <a:srgbClr val="FF0000"/>
                </a:solidFill>
              </a:rPr>
              <a:t>公司</a:t>
            </a:r>
            <a:r>
              <a:rPr lang="zh-CN" altLang="en-US"/>
              <a:t>应申报营业收入</a:t>
            </a:r>
            <a:r>
              <a:rPr lang="en-US" altLang="zh-CN"/>
              <a:t>10</a:t>
            </a:r>
            <a:r>
              <a:rPr lang="zh-CN" altLang="en-US"/>
              <a:t>万元，其中出口代理费收入</a:t>
            </a:r>
            <a:r>
              <a:rPr lang="en-US" altLang="zh-CN"/>
              <a:t>10</a:t>
            </a:r>
            <a:r>
              <a:rPr lang="zh-CN" altLang="en-US"/>
              <a:t>万元，同时在《代理出口企业受托出口情况汇总表》中填报对应海关出口报关单号，并将</a:t>
            </a:r>
            <a:r>
              <a:rPr lang="en-US" altLang="zh-CN"/>
              <a:t>e</a:t>
            </a:r>
            <a:r>
              <a:rPr lang="zh-CN" altLang="en-US"/>
              <a:t>公司的名称、纳税人识别号及对应的出口金额</a:t>
            </a:r>
            <a:r>
              <a:rPr lang="en-US" altLang="zh-CN"/>
              <a:t>1000</a:t>
            </a:r>
            <a:r>
              <a:rPr lang="zh-CN" altLang="en-US"/>
              <a:t>万元分别填入实际委托出口方名称、实际委托出口方纳税人识别号（统一社会信用代码）、出口金额栏次</a:t>
            </a:r>
            <a:r>
              <a:rPr lang="en-US" altLang="zh-CN"/>
              <a:t> </a:t>
            </a:r>
            <a:endParaRPr lang="en-US" altLang="zh-CN"/>
          </a:p>
          <a:p>
            <a:pPr fontAlgn="auto">
              <a:lnSpc>
                <a:spcPct val="100000"/>
              </a:lnSpc>
            </a:pPr>
            <a:r>
              <a:rPr lang="en-US" altLang="zh-CN">
                <a:solidFill>
                  <a:srgbClr val="FF0000"/>
                </a:solidFill>
              </a:rPr>
              <a:t>d</a:t>
            </a:r>
            <a:r>
              <a:rPr lang="zh-CN" altLang="en-US">
                <a:solidFill>
                  <a:srgbClr val="FF0000"/>
                </a:solidFill>
              </a:rPr>
              <a:t>公司</a:t>
            </a:r>
            <a:r>
              <a:rPr lang="zh-CN" altLang="en-US"/>
              <a:t>与</a:t>
            </a:r>
            <a:r>
              <a:rPr lang="en-US" altLang="zh-CN"/>
              <a:t>e</a:t>
            </a:r>
            <a:r>
              <a:rPr lang="zh-CN" altLang="en-US"/>
              <a:t>公司是委托代理关系，但</a:t>
            </a:r>
            <a:r>
              <a:rPr lang="en-US" altLang="zh-CN"/>
              <a:t>d</a:t>
            </a:r>
            <a:r>
              <a:rPr lang="zh-CN" altLang="en-US"/>
              <a:t>公司不是实际报关出口代理公司，应申报营业收入</a:t>
            </a:r>
            <a:r>
              <a:rPr lang="en-US" altLang="zh-CN"/>
              <a:t>12</a:t>
            </a:r>
            <a:r>
              <a:rPr lang="zh-CN" altLang="en-US"/>
              <a:t>万元，但无需填报</a:t>
            </a:r>
            <a:r>
              <a:rPr lang="en-US" altLang="zh-CN"/>
              <a:t>“</a:t>
            </a:r>
            <a:r>
              <a:rPr lang="zh-CN" altLang="en-US"/>
              <a:t>出口代理费收入</a:t>
            </a:r>
            <a:r>
              <a:rPr lang="en-US" altLang="zh-CN"/>
              <a:t>”</a:t>
            </a:r>
            <a:r>
              <a:rPr lang="zh-CN" altLang="en-US"/>
              <a:t>栏次，无需报送《代理出口企业受托出口情况汇总表》</a:t>
            </a:r>
            <a:endParaRPr lang="en-US" altLang="zh-CN"/>
          </a:p>
          <a:p>
            <a:pPr fontAlgn="auto">
              <a:lnSpc>
                <a:spcPct val="100000"/>
              </a:lnSpc>
            </a:pPr>
            <a:r>
              <a:rPr lang="en-US" altLang="zh-CN">
                <a:solidFill>
                  <a:srgbClr val="FF0000"/>
                </a:solidFill>
              </a:rPr>
              <a:t>e</a:t>
            </a:r>
            <a:r>
              <a:rPr lang="zh-CN" altLang="en-US">
                <a:solidFill>
                  <a:srgbClr val="FF0000"/>
                </a:solidFill>
              </a:rPr>
              <a:t>公司</a:t>
            </a:r>
            <a:r>
              <a:rPr lang="zh-CN" altLang="en-US"/>
              <a:t>是出口货物的实际销售方，也是实际委托出口方，在预缴时应申报营业收入</a:t>
            </a:r>
            <a:r>
              <a:rPr lang="en-US" altLang="zh-CN"/>
              <a:t>1000</a:t>
            </a:r>
            <a:r>
              <a:rPr lang="zh-CN" altLang="en-US"/>
              <a:t>万元，其中委托出口收入</a:t>
            </a:r>
            <a:r>
              <a:rPr lang="en-US" altLang="zh-CN"/>
              <a:t>1000</a:t>
            </a:r>
            <a:r>
              <a:rPr lang="zh-CN" altLang="en-US"/>
              <a:t>万元</a:t>
            </a:r>
            <a:r>
              <a:rPr lang="en-US" altLang="zh-CN"/>
              <a:t> </a:t>
            </a:r>
            <a:endParaRPr lang="en-US" altLang="zh-CN"/>
          </a:p>
          <a:p>
            <a:pPr fontAlgn="auto">
              <a:lnSpc>
                <a:spcPct val="100000"/>
              </a:lnSpc>
            </a:pPr>
            <a:r>
              <a:rPr lang="zh-CN" altLang="en-US"/>
              <a:t>如果</a:t>
            </a:r>
            <a:r>
              <a:rPr lang="en-US" altLang="zh-CN">
                <a:solidFill>
                  <a:srgbClr val="FF0000"/>
                </a:solidFill>
              </a:rPr>
              <a:t>c</a:t>
            </a:r>
            <a:r>
              <a:rPr lang="zh-CN" altLang="en-US">
                <a:solidFill>
                  <a:srgbClr val="FF0000"/>
                </a:solidFill>
              </a:rPr>
              <a:t>公司没有</a:t>
            </a:r>
            <a:r>
              <a:rPr lang="zh-CN" altLang="en-US"/>
              <a:t>在《代理出口企业受托出口情况汇总表》填报</a:t>
            </a:r>
            <a:r>
              <a:rPr lang="en-US" altLang="zh-CN"/>
              <a:t>e</a:t>
            </a:r>
            <a:r>
              <a:rPr lang="zh-CN" altLang="en-US"/>
              <a:t>公司相关出口情况，应作为自营方式，由</a:t>
            </a:r>
            <a:r>
              <a:rPr lang="en-US" altLang="zh-CN">
                <a:solidFill>
                  <a:srgbClr val="FF0000"/>
                </a:solidFill>
              </a:rPr>
              <a:t>c</a:t>
            </a:r>
            <a:r>
              <a:rPr lang="zh-CN" altLang="en-US">
                <a:solidFill>
                  <a:srgbClr val="FF0000"/>
                </a:solidFill>
              </a:rPr>
              <a:t>公司承担</a:t>
            </a:r>
            <a:r>
              <a:rPr lang="zh-CN" altLang="en-US"/>
              <a:t>相应出口金额应申报缴纳的企业所得税</a:t>
            </a:r>
            <a:r>
              <a:rPr lang="en-US" altLang="zh-CN"/>
              <a:t> </a:t>
            </a:r>
            <a:endParaRPr lang="en-US"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rPr>
              <a:t>②根据最新财务报表样式增加</a:t>
            </a:r>
            <a:r>
              <a:rPr lang="en-US" altLang="zh-CN">
                <a:latin typeface="Calibri" panose="020F0502020204030204" charset="0"/>
              </a:rPr>
              <a:t>“</a:t>
            </a:r>
            <a:r>
              <a:rPr lang="zh-CN" altLang="en-US">
                <a:latin typeface="Calibri" panose="020F0502020204030204" charset="0"/>
              </a:rPr>
              <a:t>利润总额</a:t>
            </a:r>
            <a:r>
              <a:rPr lang="en-US" altLang="zh-CN">
                <a:latin typeface="Calibri" panose="020F0502020204030204" charset="0"/>
              </a:rPr>
              <a:t>”</a:t>
            </a:r>
            <a:r>
              <a:rPr lang="zh-CN" altLang="en-US">
                <a:latin typeface="Calibri" panose="020F0502020204030204" charset="0"/>
              </a:rPr>
              <a:t>项目</a:t>
            </a:r>
            <a:endParaRPr lang="zh-CN" altLang="en-US">
              <a:latin typeface="Calibri" panose="020F0502020204030204" charset="0"/>
            </a:endParaRPr>
          </a:p>
          <a:p>
            <a:r>
              <a:rPr lang="en-US" altLang="zh-CN">
                <a:latin typeface="Calibri" panose="020F0502020204030204" charset="0"/>
              </a:rPr>
              <a:t>2025</a:t>
            </a:r>
            <a:r>
              <a:rPr lang="zh-CN" altLang="en-US">
                <a:latin typeface="Calibri" panose="020F0502020204030204" charset="0"/>
              </a:rPr>
              <a:t>年</a:t>
            </a:r>
            <a:r>
              <a:rPr lang="en-US" altLang="zh-CN">
                <a:latin typeface="Calibri" panose="020F0502020204030204" charset="0"/>
              </a:rPr>
              <a:t>10</a:t>
            </a:r>
            <a:r>
              <a:rPr lang="zh-CN" altLang="en-US">
                <a:latin typeface="Calibri" panose="020F0502020204030204" charset="0"/>
              </a:rPr>
              <a:t>月前</a:t>
            </a:r>
            <a:r>
              <a:rPr lang="en-US" altLang="zh-CN">
                <a:latin typeface="Calibri" panose="020F0502020204030204" charset="0"/>
              </a:rPr>
              <a:t>                                                       2025</a:t>
            </a:r>
            <a:r>
              <a:rPr lang="zh-CN" altLang="en-US">
                <a:latin typeface="Calibri" panose="020F0502020204030204" charset="0"/>
              </a:rPr>
              <a:t>年</a:t>
            </a:r>
            <a:r>
              <a:rPr lang="en-US" altLang="zh-CN">
                <a:latin typeface="Calibri" panose="020F0502020204030204" charset="0"/>
              </a:rPr>
              <a:t>10</a:t>
            </a:r>
            <a:r>
              <a:rPr lang="zh-CN" altLang="en-US">
                <a:latin typeface="Calibri" panose="020F0502020204030204" charset="0"/>
              </a:rPr>
              <a:t>月起</a:t>
            </a:r>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r>
              <a:rPr lang="zh-CN" altLang="en-US">
                <a:latin typeface="Calibri" panose="020F0502020204030204" charset="0"/>
              </a:rPr>
              <a:t>在</a:t>
            </a:r>
            <a:r>
              <a:rPr lang="en-US" altLang="zh-CN">
                <a:latin typeface="Calibri" panose="020F0502020204030204" charset="0"/>
              </a:rPr>
              <a:t>“</a:t>
            </a:r>
            <a:r>
              <a:rPr lang="zh-CN" altLang="en-US">
                <a:latin typeface="Calibri" panose="020F0502020204030204" charset="0"/>
              </a:rPr>
              <a:t>投资收益</a:t>
            </a:r>
            <a:r>
              <a:rPr lang="en-US" altLang="zh-CN">
                <a:latin typeface="Calibri" panose="020F0502020204030204" charset="0"/>
              </a:rPr>
              <a:t>”</a:t>
            </a:r>
            <a:r>
              <a:rPr lang="zh-CN" altLang="en-US">
                <a:latin typeface="Calibri" panose="020F0502020204030204" charset="0"/>
              </a:rPr>
              <a:t>项目下增加明细行次，根据《企业所得税申报事项目录》在明细行次填报</a:t>
            </a:r>
            <a:r>
              <a:rPr lang="zh-CN" altLang="en-US">
                <a:solidFill>
                  <a:srgbClr val="FF0000"/>
                </a:solidFill>
                <a:latin typeface="Calibri" panose="020F0502020204030204" charset="0"/>
              </a:rPr>
              <a:t>股权处置收益</a:t>
            </a:r>
            <a:r>
              <a:rPr lang="zh-CN" altLang="en-US">
                <a:latin typeface="Calibri" panose="020F0502020204030204" charset="0"/>
              </a:rPr>
              <a:t>等具体事项和金额</a:t>
            </a:r>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p:txBody>
      </p:sp>
      <p:pic>
        <p:nvPicPr>
          <p:cNvPr id="4" name="图片 3"/>
          <p:cNvPicPr>
            <a:picLocks noChangeAspect="1"/>
          </p:cNvPicPr>
          <p:nvPr/>
        </p:nvPicPr>
        <p:blipFill>
          <a:blip r:embed="rId1"/>
          <a:stretch>
            <a:fillRect/>
          </a:stretch>
        </p:blipFill>
        <p:spPr>
          <a:xfrm>
            <a:off x="422275" y="1668780"/>
            <a:ext cx="5050155" cy="249555"/>
          </a:xfrm>
          <a:prstGeom prst="rect">
            <a:avLst/>
          </a:prstGeom>
        </p:spPr>
      </p:pic>
      <p:pic>
        <p:nvPicPr>
          <p:cNvPr id="5" name="图片 4"/>
          <p:cNvPicPr>
            <a:picLocks noChangeAspect="1"/>
          </p:cNvPicPr>
          <p:nvPr/>
        </p:nvPicPr>
        <p:blipFill>
          <a:blip r:embed="rId2"/>
          <a:stretch>
            <a:fillRect/>
          </a:stretch>
        </p:blipFill>
        <p:spPr>
          <a:xfrm>
            <a:off x="5636895" y="1586230"/>
            <a:ext cx="6028690" cy="2781935"/>
          </a:xfrm>
          <a:prstGeom prst="rect">
            <a:avLst/>
          </a:prstGeom>
        </p:spPr>
      </p:pic>
      <p:sp>
        <p:nvSpPr>
          <p:cNvPr id="8" name="圆角矩形 7"/>
          <p:cNvSpPr/>
          <p:nvPr/>
        </p:nvSpPr>
        <p:spPr>
          <a:xfrm>
            <a:off x="6014085" y="2598420"/>
            <a:ext cx="5257800" cy="455295"/>
          </a:xfrm>
          <a:prstGeom prst="roundRect">
            <a:avLst/>
          </a:prstGeom>
          <a:ln w="28575" cmpd="sng">
            <a:solidFill>
              <a:schemeClr val="accent1">
                <a:shade val="50000"/>
              </a:schemeClr>
            </a:solidFill>
            <a:prstDash val="solid"/>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9" name="图片 8"/>
          <p:cNvPicPr>
            <a:picLocks noChangeAspect="1"/>
          </p:cNvPicPr>
          <p:nvPr/>
        </p:nvPicPr>
        <p:blipFill>
          <a:blip r:embed="rId3"/>
          <a:stretch>
            <a:fillRect/>
          </a:stretch>
        </p:blipFill>
        <p:spPr>
          <a:xfrm>
            <a:off x="2644775" y="5193030"/>
            <a:ext cx="6491605" cy="1461770"/>
          </a:xfrm>
          <a:prstGeom prst="rect">
            <a:avLst/>
          </a:prstGeom>
        </p:spPr>
      </p:pic>
      <p:sp>
        <p:nvSpPr>
          <p:cNvPr id="10" name="圆角矩形 9"/>
          <p:cNvSpPr/>
          <p:nvPr/>
        </p:nvSpPr>
        <p:spPr>
          <a:xfrm>
            <a:off x="2246630" y="5193030"/>
            <a:ext cx="7771765" cy="1603375"/>
          </a:xfrm>
          <a:prstGeom prst="roundRect">
            <a:avLst/>
          </a:prstGeom>
          <a:no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sym typeface="+mn-ea"/>
              </a:rPr>
              <a:t>③增加</a:t>
            </a:r>
            <a:r>
              <a:rPr lang="en-US" altLang="zh-CN">
                <a:latin typeface="Calibri" panose="020F0502020204030204" charset="0"/>
                <a:sym typeface="+mn-ea"/>
              </a:rPr>
              <a:t>“</a:t>
            </a:r>
            <a:r>
              <a:rPr lang="zh-CN" altLang="en-US">
                <a:latin typeface="Calibri" panose="020F0502020204030204" charset="0"/>
                <a:sym typeface="+mn-ea"/>
              </a:rPr>
              <a:t>销售未完工产品的收入</a:t>
            </a:r>
            <a:r>
              <a:rPr lang="en-US" altLang="zh-CN">
                <a:latin typeface="Calibri" panose="020F0502020204030204" charset="0"/>
                <a:sym typeface="+mn-ea"/>
              </a:rPr>
              <a:t>”</a:t>
            </a:r>
            <a:r>
              <a:rPr lang="zh-CN" altLang="en-US">
                <a:latin typeface="Calibri" panose="020F0502020204030204" charset="0"/>
                <a:sym typeface="+mn-ea"/>
              </a:rPr>
              <a:t>项目</a:t>
            </a:r>
            <a:endParaRPr lang="zh-CN" altLang="en-US">
              <a:latin typeface="Calibri" panose="020F0502020204030204" charset="0"/>
              <a:sym typeface="+mn-ea"/>
            </a:endParaRPr>
          </a:p>
          <a:p>
            <a:r>
              <a:rPr lang="en-US" altLang="zh-CN"/>
              <a:t>2025</a:t>
            </a:r>
            <a:r>
              <a:rPr lang="zh-CN" altLang="en-US"/>
              <a:t>年</a:t>
            </a:r>
            <a:r>
              <a:rPr lang="en-US" altLang="zh-CN"/>
              <a:t>10</a:t>
            </a:r>
            <a:r>
              <a:rPr lang="zh-CN" altLang="en-US"/>
              <a:t>月前</a:t>
            </a:r>
            <a:r>
              <a:rPr lang="en-US" altLang="zh-CN"/>
              <a:t>                                                  2025</a:t>
            </a:r>
            <a:r>
              <a:rPr lang="zh-CN" altLang="en-US"/>
              <a:t>年</a:t>
            </a:r>
            <a:r>
              <a:rPr lang="en-US" altLang="zh-CN"/>
              <a:t>10</a:t>
            </a:r>
            <a:r>
              <a:rPr lang="zh-CN" altLang="en-US"/>
              <a:t>月起</a:t>
            </a:r>
            <a:endParaRPr lang="zh-CN" altLang="en-US"/>
          </a:p>
          <a:p>
            <a:endParaRPr lang="zh-CN" altLang="en-US"/>
          </a:p>
          <a:p>
            <a:endParaRPr lang="zh-CN" altLang="en-US"/>
          </a:p>
          <a:p>
            <a:r>
              <a:rPr lang="zh-CN" altLang="en-US"/>
              <a:t>（</a:t>
            </a:r>
            <a:r>
              <a:rPr lang="en-US" altLang="zh-CN"/>
              <a:t>3</a:t>
            </a:r>
            <a:r>
              <a:rPr lang="zh-CN" altLang="en-US"/>
              <a:t>）增加</a:t>
            </a:r>
            <a:r>
              <a:rPr lang="en-US" altLang="zh-CN"/>
              <a:t>“</a:t>
            </a:r>
            <a:r>
              <a:rPr lang="zh-CN" altLang="en-US"/>
              <a:t>抵免所得税额</a:t>
            </a:r>
            <a:r>
              <a:rPr lang="en-US" altLang="zh-CN"/>
              <a:t>”</a:t>
            </a:r>
            <a:r>
              <a:rPr lang="zh-CN" altLang="en-US"/>
              <a:t>项目</a:t>
            </a:r>
            <a:endParaRPr lang="zh-CN" altLang="en-US"/>
          </a:p>
          <a:p>
            <a:endParaRPr lang="zh-CN" altLang="en-US"/>
          </a:p>
          <a:p>
            <a:endParaRPr lang="zh-CN" altLang="en-US"/>
          </a:p>
          <a:p>
            <a:endParaRPr lang="zh-CN" altLang="en-US"/>
          </a:p>
          <a:p>
            <a:endParaRPr lang="zh-CN" altLang="en-US"/>
          </a:p>
          <a:p>
            <a:r>
              <a:rPr lang="zh-CN" altLang="en-US"/>
              <a:t>企业适用节能节水、环境保护、安全生产专用设备抵免所得税政策的，可结合自身情况</a:t>
            </a:r>
            <a:r>
              <a:rPr lang="zh-CN" altLang="en-US">
                <a:solidFill>
                  <a:srgbClr val="FF0000"/>
                </a:solidFill>
              </a:rPr>
              <a:t>自主选择</a:t>
            </a:r>
            <a:r>
              <a:rPr lang="zh-CN" altLang="en-US"/>
              <a:t>在预缴申报时享受抵免所得税政策，也可在年度汇算清缴申报时享受抵免所得税政策</a:t>
            </a:r>
            <a:endParaRPr lang="zh-CN" altLang="en-US"/>
          </a:p>
          <a:p>
            <a:endParaRPr lang="zh-CN" altLang="en-US"/>
          </a:p>
          <a:p>
            <a:endParaRPr lang="zh-CN" altLang="en-US"/>
          </a:p>
        </p:txBody>
      </p:sp>
      <p:pic>
        <p:nvPicPr>
          <p:cNvPr id="6" name="图片 5"/>
          <p:cNvPicPr>
            <a:picLocks noChangeAspect="1"/>
          </p:cNvPicPr>
          <p:nvPr/>
        </p:nvPicPr>
        <p:blipFill>
          <a:blip r:embed="rId1"/>
          <a:stretch>
            <a:fillRect/>
          </a:stretch>
        </p:blipFill>
        <p:spPr>
          <a:xfrm>
            <a:off x="422275" y="1572895"/>
            <a:ext cx="5191760" cy="666750"/>
          </a:xfrm>
          <a:prstGeom prst="rect">
            <a:avLst/>
          </a:prstGeom>
        </p:spPr>
      </p:pic>
      <p:pic>
        <p:nvPicPr>
          <p:cNvPr id="7" name="图片 6"/>
          <p:cNvPicPr>
            <a:picLocks noChangeAspect="1"/>
          </p:cNvPicPr>
          <p:nvPr/>
        </p:nvPicPr>
        <p:blipFill>
          <a:blip r:embed="rId2"/>
          <a:stretch>
            <a:fillRect/>
          </a:stretch>
        </p:blipFill>
        <p:spPr>
          <a:xfrm>
            <a:off x="6047740" y="1572895"/>
            <a:ext cx="6028690" cy="840105"/>
          </a:xfrm>
          <a:prstGeom prst="rect">
            <a:avLst/>
          </a:prstGeom>
        </p:spPr>
      </p:pic>
      <p:pic>
        <p:nvPicPr>
          <p:cNvPr id="4" name="图片 3"/>
          <p:cNvPicPr>
            <a:picLocks noChangeAspect="1"/>
          </p:cNvPicPr>
          <p:nvPr/>
        </p:nvPicPr>
        <p:blipFill>
          <a:blip r:embed="rId3"/>
          <a:stretch>
            <a:fillRect/>
          </a:stretch>
        </p:blipFill>
        <p:spPr>
          <a:xfrm>
            <a:off x="422275" y="3195955"/>
            <a:ext cx="5219700" cy="1114425"/>
          </a:xfrm>
          <a:prstGeom prst="rect">
            <a:avLst/>
          </a:prstGeom>
        </p:spPr>
      </p:pic>
      <p:pic>
        <p:nvPicPr>
          <p:cNvPr id="5" name="图片 4"/>
          <p:cNvPicPr>
            <a:picLocks noChangeAspect="1"/>
          </p:cNvPicPr>
          <p:nvPr/>
        </p:nvPicPr>
        <p:blipFill>
          <a:blip r:embed="rId4"/>
          <a:stretch>
            <a:fillRect/>
          </a:stretch>
        </p:blipFill>
        <p:spPr>
          <a:xfrm>
            <a:off x="6047740" y="3195955"/>
            <a:ext cx="6121400" cy="167767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lnSpcReduction="10000"/>
          </a:bodyPr>
          <a:p>
            <a:r>
              <a:rPr lang="zh-CN" altLang="en-US"/>
              <a:t>（</a:t>
            </a:r>
            <a:r>
              <a:rPr lang="en-US" altLang="zh-CN"/>
              <a:t>4</a:t>
            </a:r>
            <a:r>
              <a:rPr lang="zh-CN" altLang="en-US"/>
              <a:t>）调整</a:t>
            </a:r>
            <a:r>
              <a:rPr lang="en-US" altLang="zh-CN"/>
              <a:t>“</a:t>
            </a:r>
            <a:r>
              <a:rPr lang="zh-CN" altLang="en-US"/>
              <a:t>汇总纳税企业总分机构税款计算</a:t>
            </a:r>
            <a:r>
              <a:rPr lang="en-US" altLang="zh-CN"/>
              <a:t>”</a:t>
            </a:r>
            <a:endParaRPr lang="en-US" altLang="zh-CN"/>
          </a:p>
          <a:p>
            <a:r>
              <a:rPr lang="en-US" altLang="zh-CN">
                <a:latin typeface="Calibri" panose="020F0502020204030204" charset="0"/>
              </a:rPr>
              <a:t>①</a:t>
            </a:r>
            <a:r>
              <a:rPr lang="zh-CN" altLang="en-US">
                <a:latin typeface="Calibri" panose="020F0502020204030204" charset="0"/>
              </a:rPr>
              <a:t>调整总分机构税款分摊计算方法</a:t>
            </a:r>
            <a:endParaRPr lang="zh-CN" altLang="en-US">
              <a:latin typeface="Calibri" panose="020F0502020204030204" charset="0"/>
            </a:endParaRPr>
          </a:p>
          <a:p>
            <a:r>
              <a:rPr lang="zh-CN" altLang="en-US">
                <a:latin typeface="Calibri" panose="020F0502020204030204" charset="0"/>
              </a:rPr>
              <a:t>将汇缴环节总分机构分摊税款计算方法推广至预缴环节，即企业先对截止到本月（季）度应纳所得税额进行分摊，再由总、分机构分别抵减其已分摊预缴税款，并计算本月（季）度应补（退）所得税</a:t>
            </a:r>
            <a:endParaRPr lang="zh-CN" altLang="en-US">
              <a:latin typeface="Calibri" panose="020F0502020204030204" charset="0"/>
            </a:endParaRPr>
          </a:p>
          <a:p>
            <a:r>
              <a:rPr lang="zh-CN" altLang="en-US">
                <a:latin typeface="Calibri" panose="020F0502020204030204" charset="0"/>
              </a:rPr>
              <a:t>季度申报时填写《企业所得税汇总纳税总分支机构所得税分配表》（</a:t>
            </a:r>
            <a:r>
              <a:rPr lang="en-US" altLang="zh-CN">
                <a:latin typeface="Calibri" panose="020F0502020204030204" charset="0"/>
              </a:rPr>
              <a:t>a202000</a:t>
            </a:r>
            <a:r>
              <a:rPr lang="zh-CN" altLang="en-US">
                <a:latin typeface="Calibri" panose="020F0502020204030204" charset="0"/>
              </a:rPr>
              <a:t>）</a:t>
            </a:r>
            <a:endParaRPr lang="zh-CN" altLang="en-US">
              <a:latin typeface="Calibri" panose="020F0502020204030204" charset="0"/>
            </a:endParaRPr>
          </a:p>
          <a:p>
            <a:r>
              <a:rPr lang="en-US" altLang="zh-CN">
                <a:latin typeface="Calibri" panose="020F0502020204030204" charset="0"/>
              </a:rPr>
              <a:t>2025</a:t>
            </a:r>
            <a:r>
              <a:rPr lang="zh-CN" altLang="en-US">
                <a:latin typeface="Calibri" panose="020F0502020204030204" charset="0"/>
              </a:rPr>
              <a:t>年</a:t>
            </a:r>
            <a:r>
              <a:rPr lang="en-US" altLang="zh-CN">
                <a:latin typeface="Calibri" panose="020F0502020204030204" charset="0"/>
              </a:rPr>
              <a:t>10</a:t>
            </a:r>
            <a:r>
              <a:rPr lang="zh-CN" altLang="en-US">
                <a:latin typeface="Calibri" panose="020F0502020204030204" charset="0"/>
              </a:rPr>
              <a:t>月前</a:t>
            </a:r>
            <a:r>
              <a:rPr lang="en-US" altLang="zh-CN">
                <a:latin typeface="Calibri" panose="020F0502020204030204" charset="0"/>
              </a:rPr>
              <a:t>                                                        2025</a:t>
            </a:r>
            <a:r>
              <a:rPr lang="zh-CN" altLang="en-US">
                <a:latin typeface="Calibri" panose="020F0502020204030204" charset="0"/>
              </a:rPr>
              <a:t>年</a:t>
            </a:r>
            <a:r>
              <a:rPr lang="en-US" altLang="zh-CN">
                <a:latin typeface="Calibri" panose="020F0502020204030204" charset="0"/>
              </a:rPr>
              <a:t>10</a:t>
            </a:r>
            <a:r>
              <a:rPr lang="zh-CN" altLang="en-US">
                <a:latin typeface="Calibri" panose="020F0502020204030204" charset="0"/>
              </a:rPr>
              <a:t>月起</a:t>
            </a:r>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endParaRPr lang="zh-CN" altLang="en-US">
              <a:latin typeface="Calibri" panose="020F0502020204030204" charset="0"/>
            </a:endParaRPr>
          </a:p>
          <a:p>
            <a:r>
              <a:rPr lang="zh-CN" altLang="en-US">
                <a:latin typeface="Calibri" panose="020F0502020204030204" charset="0"/>
              </a:rPr>
              <a:t>②修改表单名称和数据项</a:t>
            </a:r>
            <a:endParaRPr lang="zh-CN" altLang="en-US">
              <a:latin typeface="Calibri" panose="020F0502020204030204" charset="0"/>
            </a:endParaRPr>
          </a:p>
          <a:p>
            <a:r>
              <a:rPr lang="zh-CN" altLang="en-US">
                <a:latin typeface="Calibri" panose="020F0502020204030204" charset="0"/>
              </a:rPr>
              <a:t>基于计算方法调整的需要，在行次上增加</a:t>
            </a:r>
            <a:r>
              <a:rPr lang="en-US" altLang="zh-CN">
                <a:latin typeface="Calibri" panose="020F0502020204030204" charset="0"/>
              </a:rPr>
              <a:t>“</a:t>
            </a:r>
            <a:r>
              <a:rPr lang="zh-CN" altLang="en-US">
                <a:latin typeface="Calibri" panose="020F0502020204030204" charset="0"/>
              </a:rPr>
              <a:t>总机构分摊</a:t>
            </a:r>
            <a:r>
              <a:rPr lang="en-US" altLang="zh-CN">
                <a:latin typeface="Calibri" panose="020F0502020204030204" charset="0"/>
              </a:rPr>
              <a:t>”“</a:t>
            </a:r>
            <a:r>
              <a:rPr lang="zh-CN" altLang="en-US">
                <a:latin typeface="Calibri" panose="020F0502020204030204" charset="0"/>
              </a:rPr>
              <a:t>总机构财政集中分配</a:t>
            </a:r>
            <a:r>
              <a:rPr lang="en-US" altLang="zh-CN">
                <a:latin typeface="Calibri" panose="020F0502020204030204" charset="0"/>
              </a:rPr>
              <a:t>”</a:t>
            </a:r>
            <a:r>
              <a:rPr lang="zh-CN" altLang="en-US">
                <a:latin typeface="Calibri" panose="020F0502020204030204" charset="0"/>
              </a:rPr>
              <a:t>等项目，在列次上增加</a:t>
            </a:r>
            <a:r>
              <a:rPr lang="en-US" altLang="zh-CN">
                <a:latin typeface="Calibri" panose="020F0502020204030204" charset="0"/>
              </a:rPr>
              <a:t>“</a:t>
            </a:r>
            <a:r>
              <a:rPr lang="zh-CN" altLang="en-US">
                <a:latin typeface="Calibri" panose="020F0502020204030204" charset="0"/>
              </a:rPr>
              <a:t>实际应分摊所得税额</a:t>
            </a:r>
            <a:r>
              <a:rPr lang="en-US" altLang="zh-CN">
                <a:latin typeface="Calibri" panose="020F0502020204030204" charset="0"/>
              </a:rPr>
              <a:t>”“</a:t>
            </a:r>
            <a:r>
              <a:rPr lang="zh-CN" altLang="en-US">
                <a:latin typeface="Calibri" panose="020F0502020204030204" charset="0"/>
              </a:rPr>
              <a:t>累计已分摊所得税额</a:t>
            </a:r>
            <a:r>
              <a:rPr lang="en-US" altLang="zh-CN">
                <a:latin typeface="Calibri" panose="020F0502020204030204" charset="0"/>
              </a:rPr>
              <a:t>”“</a:t>
            </a:r>
            <a:r>
              <a:rPr lang="zh-CN" altLang="en-US">
                <a:latin typeface="Calibri" panose="020F0502020204030204" charset="0"/>
              </a:rPr>
              <a:t>分摊应补（退）所得税额</a:t>
            </a:r>
            <a:r>
              <a:rPr lang="en-US" altLang="zh-CN">
                <a:latin typeface="Calibri" panose="020F0502020204030204" charset="0"/>
              </a:rPr>
              <a:t>”</a:t>
            </a:r>
            <a:r>
              <a:rPr lang="zh-CN" altLang="en-US">
                <a:latin typeface="Calibri" panose="020F0502020204030204" charset="0"/>
              </a:rPr>
              <a:t>等项目，并据此将表单名称修改为《企业所得税汇总纳税总分支机构所得税分配表》</a:t>
            </a:r>
            <a:r>
              <a:rPr lang="en-US" altLang="zh-CN">
                <a:latin typeface="Calibri" panose="020F0502020204030204" charset="0"/>
              </a:rPr>
              <a:t>  </a:t>
            </a:r>
            <a:endParaRPr lang="en-US" altLang="zh-CN">
              <a:latin typeface="Calibri" panose="020F0502020204030204" charset="0"/>
            </a:endParaRPr>
          </a:p>
        </p:txBody>
      </p:sp>
      <p:pic>
        <p:nvPicPr>
          <p:cNvPr id="4" name="图片 3"/>
          <p:cNvPicPr>
            <a:picLocks noChangeAspect="1"/>
          </p:cNvPicPr>
          <p:nvPr/>
        </p:nvPicPr>
        <p:blipFill>
          <a:blip r:embed="rId1"/>
          <a:stretch>
            <a:fillRect/>
          </a:stretch>
        </p:blipFill>
        <p:spPr>
          <a:xfrm>
            <a:off x="567690" y="3272790"/>
            <a:ext cx="5324475" cy="1076325"/>
          </a:xfrm>
          <a:prstGeom prst="rect">
            <a:avLst/>
          </a:prstGeom>
        </p:spPr>
      </p:pic>
      <p:pic>
        <p:nvPicPr>
          <p:cNvPr id="5" name="图片 4"/>
          <p:cNvPicPr>
            <a:picLocks noChangeAspect="1"/>
          </p:cNvPicPr>
          <p:nvPr/>
        </p:nvPicPr>
        <p:blipFill>
          <a:blip r:embed="rId2"/>
          <a:stretch>
            <a:fillRect/>
          </a:stretch>
        </p:blipFill>
        <p:spPr>
          <a:xfrm>
            <a:off x="5974080" y="3272790"/>
            <a:ext cx="5867400" cy="11049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fontScale="80000"/>
          </a:bodyPr>
          <a:p>
            <a:r>
              <a:rPr lang="zh-CN" altLang="en-US">
                <a:solidFill>
                  <a:srgbClr val="FF0000"/>
                </a:solidFill>
              </a:rPr>
              <a:t>二</a:t>
            </a:r>
            <a:r>
              <a:rPr lang="en-US" altLang="zh-CN">
                <a:solidFill>
                  <a:srgbClr val="FF0000"/>
                </a:solidFill>
              </a:rPr>
              <a:t>.</a:t>
            </a:r>
            <a:r>
              <a:rPr lang="zh-CN" altLang="en-US">
                <a:solidFill>
                  <a:srgbClr val="FF0000"/>
                </a:solidFill>
              </a:rPr>
              <a:t>优化企业所得税年度纳税申报表</a:t>
            </a:r>
            <a:endParaRPr lang="zh-CN" altLang="en-US">
              <a:solidFill>
                <a:srgbClr val="FF0000"/>
              </a:solidFill>
            </a:endParaRPr>
          </a:p>
          <a:p>
            <a:r>
              <a:rPr lang="zh-CN" altLang="en-US">
                <a:solidFill>
                  <a:schemeClr val="accent1"/>
                </a:solidFill>
              </a:rPr>
              <a:t>（一）相关政策</a:t>
            </a:r>
            <a:endParaRPr lang="zh-CN" altLang="en-US">
              <a:solidFill>
                <a:schemeClr val="accent1"/>
              </a:solidFill>
            </a:endParaRPr>
          </a:p>
          <a:p>
            <a:r>
              <a:rPr lang="zh-CN" altLang="en-US">
                <a:solidFill>
                  <a:schemeClr val="tx1"/>
                </a:solidFill>
              </a:rPr>
              <a:t>国家税务总局关于优化企业所得税年度纳税申报表的公告（国家税务总局公告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1</a:t>
            </a:r>
            <a:r>
              <a:rPr lang="zh-CN" altLang="en-US">
                <a:solidFill>
                  <a:schemeClr val="tx1"/>
                </a:solidFill>
              </a:rPr>
              <a:t>号）</a:t>
            </a:r>
            <a:endParaRPr lang="zh-CN" altLang="en-US">
              <a:solidFill>
                <a:schemeClr val="tx1"/>
              </a:solidFill>
            </a:endParaRPr>
          </a:p>
          <a:p>
            <a:r>
              <a:rPr lang="zh-CN" altLang="en-US">
                <a:solidFill>
                  <a:schemeClr val="accent1"/>
                </a:solidFill>
              </a:rPr>
              <a:t>（二）政策规定</a:t>
            </a:r>
            <a:endParaRPr lang="zh-CN" altLang="en-US">
              <a:solidFill>
                <a:schemeClr val="accent1"/>
              </a:solidFill>
            </a:endParaRPr>
          </a:p>
          <a:p>
            <a:r>
              <a:rPr lang="en-US" altLang="zh-CN">
                <a:solidFill>
                  <a:schemeClr val="tx1"/>
                </a:solidFill>
              </a:rPr>
              <a:t>1.</a:t>
            </a:r>
            <a:r>
              <a:rPr lang="zh-CN" altLang="en-US">
                <a:solidFill>
                  <a:schemeClr val="tx1"/>
                </a:solidFill>
              </a:rPr>
              <a:t>执行时间</a:t>
            </a:r>
            <a:endParaRPr lang="zh-CN" altLang="en-US">
              <a:solidFill>
                <a:schemeClr val="tx1"/>
              </a:solidFill>
            </a:endParaRPr>
          </a:p>
          <a:p>
            <a:r>
              <a:rPr lang="zh-CN" altLang="en-US">
                <a:solidFill>
                  <a:schemeClr val="tx1"/>
                </a:solidFill>
              </a:rPr>
              <a:t>适用于</a:t>
            </a:r>
            <a:r>
              <a:rPr lang="en-US" altLang="zh-CN">
                <a:solidFill>
                  <a:schemeClr val="tx1"/>
                </a:solidFill>
              </a:rPr>
              <a:t>2024</a:t>
            </a:r>
            <a:r>
              <a:rPr lang="zh-CN" altLang="en-US">
                <a:solidFill>
                  <a:schemeClr val="tx1"/>
                </a:solidFill>
              </a:rPr>
              <a:t>年度及以后年度企业所得税汇算清缴申报</a:t>
            </a:r>
            <a:endParaRPr lang="zh-CN" altLang="en-US">
              <a:solidFill>
                <a:schemeClr val="tx1"/>
              </a:solidFill>
            </a:endParaRPr>
          </a:p>
          <a:p>
            <a:r>
              <a:rPr lang="en-US" altLang="zh-CN">
                <a:solidFill>
                  <a:schemeClr val="tx1"/>
                </a:solidFill>
              </a:rPr>
              <a:t>2.</a:t>
            </a:r>
            <a:r>
              <a:rPr lang="zh-CN" altLang="en-US">
                <a:solidFill>
                  <a:schemeClr val="tx1"/>
                </a:solidFill>
              </a:rPr>
              <a:t>优化内容</a:t>
            </a:r>
            <a:endParaRPr lang="zh-CN" altLang="en-US">
              <a:solidFill>
                <a:schemeClr val="tx1"/>
              </a:solidFill>
            </a:endParaRPr>
          </a:p>
          <a:p>
            <a:r>
              <a:rPr lang="zh-CN" altLang="en-US">
                <a:solidFill>
                  <a:schemeClr val="tx1"/>
                </a:solidFill>
              </a:rPr>
              <a:t>（</a:t>
            </a:r>
            <a:r>
              <a:rPr lang="en-US" altLang="zh-CN">
                <a:solidFill>
                  <a:schemeClr val="tx1"/>
                </a:solidFill>
              </a:rPr>
              <a:t>1</a:t>
            </a:r>
            <a:r>
              <a:rPr lang="zh-CN" altLang="en-US">
                <a:solidFill>
                  <a:schemeClr val="tx1"/>
                </a:solidFill>
              </a:rPr>
              <a:t>）《企业所得税年度纳税申报主表》（</a:t>
            </a:r>
            <a:r>
              <a:rPr lang="en-US" altLang="zh-CN">
                <a:solidFill>
                  <a:schemeClr val="tx1"/>
                </a:solidFill>
              </a:rPr>
              <a:t>A100000</a:t>
            </a:r>
            <a:r>
              <a:rPr lang="zh-CN" altLang="en-US">
                <a:solidFill>
                  <a:schemeClr val="tx1"/>
                </a:solidFill>
              </a:rPr>
              <a:t>）</a:t>
            </a:r>
            <a:endParaRPr lang="zh-CN" altLang="en-US">
              <a:solidFill>
                <a:schemeClr val="tx1"/>
              </a:solidFill>
            </a:endParaRPr>
          </a:p>
          <a:p>
            <a:r>
              <a:rPr lang="zh-CN" altLang="en-US">
                <a:solidFill>
                  <a:schemeClr val="tx1"/>
                </a:solidFill>
                <a:latin typeface="Calibri" panose="020F0502020204030204" charset="0"/>
              </a:rPr>
              <a:t>①</a:t>
            </a:r>
            <a:r>
              <a:rPr lang="zh-CN" altLang="en-US">
                <a:solidFill>
                  <a:schemeClr val="tx1"/>
                </a:solidFill>
              </a:rPr>
              <a:t>修改表单名称。考虑到《中华人民共和国企业所得税年度纳税申报表（</a:t>
            </a:r>
            <a:r>
              <a:rPr lang="en-US" altLang="zh-CN">
                <a:solidFill>
                  <a:schemeClr val="tx1"/>
                </a:solidFill>
              </a:rPr>
              <a:t>A</a:t>
            </a:r>
            <a:r>
              <a:rPr lang="zh-CN" altLang="en-US">
                <a:solidFill>
                  <a:schemeClr val="tx1"/>
                </a:solidFill>
              </a:rPr>
              <a:t>类）》（</a:t>
            </a:r>
            <a:r>
              <a:rPr lang="en-US" altLang="zh-CN">
                <a:solidFill>
                  <a:schemeClr val="tx1"/>
                </a:solidFill>
              </a:rPr>
              <a:t>A100000</a:t>
            </a:r>
            <a:r>
              <a:rPr lang="zh-CN" altLang="en-US">
                <a:solidFill>
                  <a:schemeClr val="tx1"/>
                </a:solidFill>
              </a:rPr>
              <a:t>）的名称与整个申报表的名称容易混淆，将该表单名称修改为《企业所得税年度纳税申报主表》</a:t>
            </a:r>
            <a:r>
              <a:rPr lang="en-US" altLang="zh-CN">
                <a:solidFill>
                  <a:schemeClr val="tx1"/>
                </a:solidFill>
              </a:rPr>
              <a:t> </a:t>
            </a:r>
            <a:endParaRPr lang="zh-CN" altLang="en-US">
              <a:solidFill>
                <a:schemeClr val="tx1"/>
              </a:solidFill>
            </a:endParaRPr>
          </a:p>
          <a:p>
            <a:r>
              <a:rPr lang="en-US" altLang="zh-CN">
                <a:solidFill>
                  <a:schemeClr val="tx1"/>
                </a:solidFill>
                <a:latin typeface="Calibri" panose="020F0502020204030204" charset="0"/>
              </a:rPr>
              <a:t>②</a:t>
            </a:r>
            <a:r>
              <a:rPr lang="zh-CN" altLang="en-US">
                <a:solidFill>
                  <a:schemeClr val="tx1"/>
                </a:solidFill>
              </a:rPr>
              <a:t>调整行次设置。结合新收入准则、租赁准则、金融工具和金融资产相关准则，根据最新财务报表样式优化调整</a:t>
            </a:r>
            <a:r>
              <a:rPr lang="en-US" altLang="zh-CN">
                <a:solidFill>
                  <a:schemeClr val="tx1"/>
                </a:solidFill>
              </a:rPr>
              <a:t>“</a:t>
            </a:r>
            <a:r>
              <a:rPr lang="zh-CN" altLang="en-US">
                <a:solidFill>
                  <a:schemeClr val="tx1"/>
                </a:solidFill>
              </a:rPr>
              <a:t>利润总额计算</a:t>
            </a:r>
            <a:r>
              <a:rPr lang="en-US" altLang="zh-CN">
                <a:solidFill>
                  <a:schemeClr val="tx1"/>
                </a:solidFill>
              </a:rPr>
              <a:t>”</a:t>
            </a:r>
            <a:r>
              <a:rPr lang="zh-CN" altLang="en-US">
                <a:solidFill>
                  <a:schemeClr val="tx1"/>
                </a:solidFill>
              </a:rPr>
              <a:t>相关行次。同时，增加</a:t>
            </a:r>
            <a:r>
              <a:rPr lang="en-US" altLang="zh-CN">
                <a:solidFill>
                  <a:schemeClr val="tx1"/>
                </a:solidFill>
              </a:rPr>
              <a:t>“</a:t>
            </a:r>
            <a:r>
              <a:rPr lang="zh-CN" altLang="en-US">
                <a:solidFill>
                  <a:schemeClr val="tx1"/>
                </a:solidFill>
              </a:rPr>
              <a:t>稽查查补（退）所得税额</a:t>
            </a:r>
            <a:r>
              <a:rPr lang="en-US" altLang="zh-CN">
                <a:solidFill>
                  <a:schemeClr val="tx1"/>
                </a:solidFill>
              </a:rPr>
              <a:t>”</a:t>
            </a:r>
            <a:r>
              <a:rPr lang="zh-CN" altLang="en-US">
                <a:solidFill>
                  <a:schemeClr val="tx1"/>
                </a:solidFill>
              </a:rPr>
              <a:t>、</a:t>
            </a:r>
            <a:r>
              <a:rPr lang="en-US" altLang="zh-CN">
                <a:solidFill>
                  <a:schemeClr val="tx1"/>
                </a:solidFill>
              </a:rPr>
              <a:t>“</a:t>
            </a:r>
            <a:r>
              <a:rPr lang="zh-CN" altLang="en-US">
                <a:solidFill>
                  <a:schemeClr val="tx1"/>
                </a:solidFill>
              </a:rPr>
              <a:t>特别纳税调整补（退）所得税额</a:t>
            </a:r>
            <a:r>
              <a:rPr lang="en-US" altLang="zh-CN">
                <a:solidFill>
                  <a:schemeClr val="tx1"/>
                </a:solidFill>
              </a:rPr>
              <a:t>”</a:t>
            </a:r>
            <a:r>
              <a:rPr lang="zh-CN" altLang="en-US">
                <a:solidFill>
                  <a:schemeClr val="tx1"/>
                </a:solidFill>
              </a:rPr>
              <a:t>行次，便利纳税人在稽查查处以及特别纳税调整后更正申报</a:t>
            </a:r>
            <a:r>
              <a:rPr lang="en-US" altLang="zh-CN">
                <a:solidFill>
                  <a:schemeClr val="tx1"/>
                </a:solidFill>
              </a:rPr>
              <a:t> </a:t>
            </a:r>
            <a:endParaRPr lang="zh-CN" altLang="en-US">
              <a:solidFill>
                <a:schemeClr val="tx1"/>
              </a:solidFill>
            </a:endParaRPr>
          </a:p>
          <a:p>
            <a:r>
              <a:rPr lang="en-US" altLang="zh-CN">
                <a:solidFill>
                  <a:schemeClr val="tx1"/>
                </a:solidFill>
                <a:latin typeface="Calibri" panose="020F0502020204030204" charset="0"/>
              </a:rPr>
              <a:t>③</a:t>
            </a:r>
            <a:r>
              <a:rPr lang="zh-CN" altLang="en-US">
                <a:solidFill>
                  <a:schemeClr val="tx1"/>
                </a:solidFill>
              </a:rPr>
              <a:t>优化优惠事项填报方式。取消《免税、减计收入及加计扣除优惠明细表》（</a:t>
            </a:r>
            <a:r>
              <a:rPr lang="en-US" altLang="zh-CN">
                <a:solidFill>
                  <a:schemeClr val="tx1"/>
                </a:solidFill>
              </a:rPr>
              <a:t>A107010</a:t>
            </a:r>
            <a:r>
              <a:rPr lang="zh-CN" altLang="en-US">
                <a:solidFill>
                  <a:schemeClr val="tx1"/>
                </a:solidFill>
              </a:rPr>
              <a:t>）和《减免所得税优惠明细表》（</a:t>
            </a:r>
            <a:r>
              <a:rPr lang="en-US" altLang="zh-CN">
                <a:solidFill>
                  <a:schemeClr val="tx1"/>
                </a:solidFill>
              </a:rPr>
              <a:t>A107040</a:t>
            </a:r>
            <a:r>
              <a:rPr lang="zh-CN" altLang="en-US">
                <a:solidFill>
                  <a:schemeClr val="tx1"/>
                </a:solidFill>
              </a:rPr>
              <a:t>），将</a:t>
            </a:r>
            <a:r>
              <a:rPr lang="en-US" altLang="zh-CN">
                <a:solidFill>
                  <a:schemeClr val="tx1"/>
                </a:solidFill>
              </a:rPr>
              <a:t>“</a:t>
            </a:r>
            <a:r>
              <a:rPr lang="zh-CN" altLang="en-US">
                <a:solidFill>
                  <a:schemeClr val="tx1"/>
                </a:solidFill>
              </a:rPr>
              <a:t>免税、减计收入及加计扣除</a:t>
            </a:r>
            <a:r>
              <a:rPr lang="en-US" altLang="zh-CN">
                <a:solidFill>
                  <a:schemeClr val="tx1"/>
                </a:solidFill>
              </a:rPr>
              <a:t>”</a:t>
            </a:r>
            <a:r>
              <a:rPr lang="zh-CN" altLang="en-US">
                <a:solidFill>
                  <a:schemeClr val="tx1"/>
                </a:solidFill>
              </a:rPr>
              <a:t>和</a:t>
            </a:r>
            <a:r>
              <a:rPr lang="en-US" altLang="zh-CN">
                <a:solidFill>
                  <a:schemeClr val="tx1"/>
                </a:solidFill>
              </a:rPr>
              <a:t>“</a:t>
            </a:r>
            <a:r>
              <a:rPr lang="zh-CN" altLang="en-US">
                <a:solidFill>
                  <a:schemeClr val="tx1"/>
                </a:solidFill>
              </a:rPr>
              <a:t>减免所得税额</a:t>
            </a:r>
            <a:r>
              <a:rPr lang="en-US" altLang="zh-CN">
                <a:solidFill>
                  <a:schemeClr val="tx1"/>
                </a:solidFill>
              </a:rPr>
              <a:t>”</a:t>
            </a:r>
            <a:r>
              <a:rPr lang="zh-CN" altLang="en-US">
                <a:solidFill>
                  <a:schemeClr val="tx1"/>
                </a:solidFill>
              </a:rPr>
              <a:t>相关优惠事项整合至主表。纳税人可根据《</a:t>
            </a:r>
            <a:r>
              <a:rPr lang="zh-CN" altLang="en-US">
                <a:solidFill>
                  <a:srgbClr val="FF0000"/>
                </a:solidFill>
              </a:rPr>
              <a:t>企业所得税申报事项目录</a:t>
            </a:r>
            <a:r>
              <a:rPr lang="zh-CN" altLang="en-US">
                <a:solidFill>
                  <a:schemeClr val="tx1"/>
                </a:solidFill>
              </a:rPr>
              <a:t>》在主表相应行次选择填报。</a:t>
            </a:r>
            <a:endParaRPr lang="zh-CN" altLang="en-US">
              <a:solidFill>
                <a:schemeClr val="tx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7" name="内容占位符 6"/>
          <p:cNvSpPr/>
          <p:nvPr>
            <p:ph idx="1"/>
          </p:nvPr>
        </p:nvSpPr>
        <p:spPr/>
        <p:txBody>
          <a:bodyPr/>
          <a:p>
            <a:endParaRPr lang="zh-CN" altLang="en-US"/>
          </a:p>
          <a:p>
            <a:endParaRPr lang="zh-CN" altLang="en-US"/>
          </a:p>
        </p:txBody>
      </p:sp>
      <p:pic>
        <p:nvPicPr>
          <p:cNvPr id="8" name="图片 7"/>
          <p:cNvPicPr>
            <a:picLocks noChangeAspect="1"/>
          </p:cNvPicPr>
          <p:nvPr/>
        </p:nvPicPr>
        <p:blipFill>
          <a:blip r:embed="rId1"/>
          <a:stretch>
            <a:fillRect/>
          </a:stretch>
        </p:blipFill>
        <p:spPr>
          <a:xfrm>
            <a:off x="408940" y="2121535"/>
            <a:ext cx="5923915" cy="3171190"/>
          </a:xfrm>
          <a:prstGeom prst="rect">
            <a:avLst/>
          </a:prstGeom>
        </p:spPr>
      </p:pic>
      <p:pic>
        <p:nvPicPr>
          <p:cNvPr id="9" name="图片 8"/>
          <p:cNvPicPr>
            <a:picLocks noChangeAspect="1"/>
          </p:cNvPicPr>
          <p:nvPr/>
        </p:nvPicPr>
        <p:blipFill>
          <a:blip r:embed="rId2"/>
          <a:stretch>
            <a:fillRect/>
          </a:stretch>
        </p:blipFill>
        <p:spPr>
          <a:xfrm>
            <a:off x="6818630" y="2361565"/>
            <a:ext cx="5283835" cy="3368675"/>
          </a:xfrm>
          <a:prstGeom prst="rect">
            <a:avLst/>
          </a:prstGeom>
        </p:spPr>
      </p:pic>
      <p:sp>
        <p:nvSpPr>
          <p:cNvPr id="10" name="文本框 9"/>
          <p:cNvSpPr txBox="1"/>
          <p:nvPr/>
        </p:nvSpPr>
        <p:spPr>
          <a:xfrm>
            <a:off x="1802765" y="1139190"/>
            <a:ext cx="2459355" cy="459740"/>
          </a:xfrm>
          <a:prstGeom prst="rect">
            <a:avLst/>
          </a:prstGeom>
          <a:noFill/>
        </p:spPr>
        <p:txBody>
          <a:bodyPr wrap="square" rtlCol="0">
            <a:noAutofit/>
          </a:bodyPr>
          <a:p>
            <a:r>
              <a:rPr lang="zh-CN" altLang="en-US" sz="2400" b="1">
                <a:ea typeface="华文中宋" panose="02010600040101010101" pitchFamily="2" charset="-122"/>
              </a:rPr>
              <a:t>2024年</a:t>
            </a:r>
            <a:r>
              <a:rPr lang="zh-CN" altLang="en-US" sz="2400" b="1">
                <a:solidFill>
                  <a:srgbClr val="FF0000"/>
                </a:solidFill>
                <a:uFillTx/>
                <a:ea typeface="华文中宋" panose="02010600040101010101" pitchFamily="2" charset="-122"/>
              </a:rPr>
              <a:t>前</a:t>
            </a:r>
            <a:endParaRPr lang="zh-CN" altLang="en-US" sz="2400" b="1">
              <a:solidFill>
                <a:srgbClr val="FF0000"/>
              </a:solidFill>
              <a:uFillTx/>
              <a:ea typeface="华文中宋" panose="02010600040101010101" pitchFamily="2" charset="-122"/>
            </a:endParaRPr>
          </a:p>
        </p:txBody>
      </p:sp>
      <p:sp>
        <p:nvSpPr>
          <p:cNvPr id="11" name="文本框 10"/>
          <p:cNvSpPr txBox="1"/>
          <p:nvPr/>
        </p:nvSpPr>
        <p:spPr>
          <a:xfrm>
            <a:off x="7579995" y="1139190"/>
            <a:ext cx="2560955" cy="459105"/>
          </a:xfrm>
          <a:prstGeom prst="rect">
            <a:avLst/>
          </a:prstGeom>
          <a:noFill/>
        </p:spPr>
        <p:txBody>
          <a:bodyPr wrap="square" rtlCol="0">
            <a:noAutofit/>
          </a:bodyPr>
          <a:p>
            <a:pPr algn="l">
              <a:buClrTx/>
              <a:buSzTx/>
              <a:buFontTx/>
            </a:pPr>
            <a:r>
              <a:rPr lang="zh-CN" altLang="en-US" sz="2400" b="1">
                <a:ea typeface="华文中宋" panose="02010600040101010101" pitchFamily="2" charset="-122"/>
              </a:rPr>
              <a:t>2024年</a:t>
            </a:r>
            <a:r>
              <a:rPr lang="zh-CN" altLang="en-US" sz="2400" b="1">
                <a:solidFill>
                  <a:srgbClr val="FF0000"/>
                </a:solidFill>
                <a:uFillTx/>
                <a:ea typeface="华文中宋" panose="02010600040101010101" pitchFamily="2" charset="-122"/>
              </a:rPr>
              <a:t>起</a:t>
            </a:r>
            <a:endParaRPr lang="zh-CN" altLang="en-US" sz="2400" b="1">
              <a:solidFill>
                <a:srgbClr val="FF0000"/>
              </a:solidFill>
              <a:uFillTx/>
              <a:ea typeface="华文中宋" panose="02010600040101010101" pitchFamily="2" charset="-122"/>
            </a:endParaRPr>
          </a:p>
        </p:txBody>
      </p:sp>
      <p:sp>
        <p:nvSpPr>
          <p:cNvPr id="13" name="矩形 12"/>
          <p:cNvSpPr/>
          <p:nvPr/>
        </p:nvSpPr>
        <p:spPr>
          <a:xfrm>
            <a:off x="4628515" y="3414395"/>
            <a:ext cx="1781810" cy="297180"/>
          </a:xfrm>
          <a:prstGeom prst="rect">
            <a:avLst/>
          </a:prstGeom>
          <a:ln w="38100">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流程图: 过程 13"/>
          <p:cNvSpPr/>
          <p:nvPr/>
        </p:nvSpPr>
        <p:spPr>
          <a:xfrm>
            <a:off x="8192135" y="3646805"/>
            <a:ext cx="2653665" cy="509905"/>
          </a:xfrm>
          <a:prstGeom prst="flowChartProcess">
            <a:avLst/>
          </a:prstGeom>
          <a:ln w="38100">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ppt_x</p:attrName>
                                        </p:attrNameLst>
                                      </p:cBhvr>
                                      <p:tavLst>
                                        <p:tav tm="0">
                                          <p:val>
                                            <p:strVal val="#ppt_x-.2"/>
                                          </p:val>
                                        </p:tav>
                                        <p:tav tm="100000">
                                          <p:val>
                                            <p:strVal val="#ppt_x"/>
                                          </p:val>
                                        </p:tav>
                                      </p:tavLst>
                                    </p:anim>
                                    <p:anim calcmode="lin" valueType="num">
                                      <p:cBhvr>
                                        <p:cTn id="1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4" grpId="0" bldLvl="0"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a:t>
            </a:r>
            <a:r>
              <a:rPr lang="zh-CN" altLang="en-US">
                <a:solidFill>
                  <a:srgbClr val="FF0000"/>
                </a:solidFill>
              </a:rPr>
              <a:t>网络货运经营的进项税额</a:t>
            </a:r>
            <a:endParaRPr lang="zh-CN" altLang="en-US">
              <a:solidFill>
                <a:srgbClr val="FF0000"/>
              </a:solidFill>
            </a:endParaRPr>
          </a:p>
          <a:p>
            <a:pPr fontAlgn="auto">
              <a:lnSpc>
                <a:spcPct val="100000"/>
              </a:lnSpc>
            </a:pPr>
            <a:r>
              <a:rPr lang="zh-CN" altLang="en-US">
                <a:solidFill>
                  <a:schemeClr val="accent1"/>
                </a:solidFill>
                <a:sym typeface="+mn-ea"/>
              </a:rPr>
              <a:t>（一）相关政策</a:t>
            </a:r>
            <a:endParaRPr lang="zh-CN" altLang="en-US">
              <a:solidFill>
                <a:schemeClr val="accent1"/>
              </a:solidFill>
            </a:endParaRPr>
          </a:p>
          <a:p>
            <a:pPr fontAlgn="auto">
              <a:lnSpc>
                <a:spcPct val="100000"/>
              </a:lnSpc>
            </a:pPr>
            <a:r>
              <a:rPr lang="zh-CN" altLang="en-US">
                <a:sym typeface="+mn-ea"/>
              </a:rPr>
              <a:t>财政部</a:t>
            </a:r>
            <a:r>
              <a:rPr lang="en-US" altLang="zh-CN">
                <a:sym typeface="+mn-ea"/>
              </a:rPr>
              <a:t> </a:t>
            </a:r>
            <a:r>
              <a:rPr lang="zh-CN" altLang="en-US">
                <a:sym typeface="+mn-ea"/>
              </a:rPr>
              <a:t>税务总局关于明确快递服务等增值税政策的公告（财政部</a:t>
            </a:r>
            <a:r>
              <a:rPr lang="en-US" altLang="zh-CN">
                <a:sym typeface="+mn-ea"/>
              </a:rPr>
              <a:t> </a:t>
            </a:r>
            <a:r>
              <a:rPr lang="zh-CN" altLang="en-US">
                <a:sym typeface="+mn-ea"/>
              </a:rPr>
              <a:t>税务总局公告</a:t>
            </a:r>
            <a:r>
              <a:rPr lang="en-US" altLang="zh-CN">
                <a:sym typeface="+mn-ea"/>
              </a:rPr>
              <a:t>2025</a:t>
            </a:r>
            <a:r>
              <a:rPr lang="zh-CN" altLang="en-US">
                <a:sym typeface="+mn-ea"/>
              </a:rPr>
              <a:t>年第</a:t>
            </a:r>
            <a:r>
              <a:rPr lang="en-US" altLang="zh-CN">
                <a:sym typeface="+mn-ea"/>
              </a:rPr>
              <a:t>5</a:t>
            </a:r>
            <a:r>
              <a:rPr lang="zh-CN" altLang="en-US">
                <a:sym typeface="+mn-ea"/>
              </a:rPr>
              <a:t>号）</a:t>
            </a:r>
            <a:endParaRPr lang="zh-CN" altLang="en-US">
              <a:solidFill>
                <a:schemeClr val="tx1"/>
              </a:solidFill>
            </a:endParaRPr>
          </a:p>
          <a:p>
            <a:pPr fontAlgn="auto">
              <a:lnSpc>
                <a:spcPct val="100000"/>
              </a:lnSpc>
            </a:pPr>
            <a:r>
              <a:rPr lang="zh-CN" altLang="en-US">
                <a:solidFill>
                  <a:schemeClr val="accent1"/>
                </a:solidFill>
                <a:sym typeface="+mn-ea"/>
              </a:rPr>
              <a:t>（二）政策规定</a:t>
            </a:r>
            <a:endParaRPr lang="zh-CN" altLang="en-US">
              <a:solidFill>
                <a:schemeClr val="accent1"/>
              </a:solidFill>
            </a:endParaRPr>
          </a:p>
          <a:p>
            <a:pPr fontAlgn="auto">
              <a:lnSpc>
                <a:spcPct val="100000"/>
              </a:lnSpc>
            </a:pPr>
            <a:r>
              <a:rPr lang="zh-CN" altLang="en-US">
                <a:sym typeface="+mn-ea"/>
              </a:rPr>
              <a:t>1.执行时间</a:t>
            </a:r>
            <a:endParaRPr lang="zh-CN" altLang="en-US"/>
          </a:p>
          <a:p>
            <a:pPr fontAlgn="auto">
              <a:lnSpc>
                <a:spcPct val="100000"/>
              </a:lnSpc>
            </a:pPr>
            <a:r>
              <a:rPr lang="zh-CN" altLang="en-US">
                <a:sym typeface="+mn-ea"/>
              </a:rPr>
              <a:t>自发布之日起（</a:t>
            </a:r>
            <a:r>
              <a:rPr lang="en-US" altLang="zh-CN">
                <a:sym typeface="+mn-ea"/>
              </a:rPr>
              <a:t>2025</a:t>
            </a:r>
            <a:r>
              <a:rPr lang="zh-CN" altLang="en-US">
                <a:sym typeface="+mn-ea"/>
              </a:rPr>
              <a:t>年</a:t>
            </a:r>
            <a:r>
              <a:rPr lang="en-US" altLang="zh-CN">
                <a:sym typeface="+mn-ea"/>
              </a:rPr>
              <a:t>8</a:t>
            </a:r>
            <a:r>
              <a:rPr lang="zh-CN" altLang="en-US">
                <a:sym typeface="+mn-ea"/>
              </a:rPr>
              <a:t>月</a:t>
            </a:r>
            <a:r>
              <a:rPr lang="en-US" altLang="zh-CN">
                <a:sym typeface="+mn-ea"/>
              </a:rPr>
              <a:t>11</a:t>
            </a:r>
            <a:r>
              <a:rPr lang="zh-CN" altLang="en-US">
                <a:sym typeface="+mn-ea"/>
              </a:rPr>
              <a:t>日）施行，此前已发生未处理的事项，按照本规定执行，已处理的事项不再调整</a:t>
            </a:r>
            <a:endParaRPr lang="zh-CN" altLang="en-US"/>
          </a:p>
          <a:p>
            <a:endParaRPr lang="zh-CN" altLang="en-US">
              <a:solidFill>
                <a:srgbClr val="FF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pic>
        <p:nvPicPr>
          <p:cNvPr id="7" name="图片 6"/>
          <p:cNvPicPr>
            <a:picLocks noChangeAspect="1"/>
          </p:cNvPicPr>
          <p:nvPr/>
        </p:nvPicPr>
        <p:blipFill>
          <a:blip r:embed="rId1"/>
          <a:stretch>
            <a:fillRect/>
          </a:stretch>
        </p:blipFill>
        <p:spPr>
          <a:xfrm>
            <a:off x="6902450" y="1546860"/>
            <a:ext cx="4077335" cy="2277110"/>
          </a:xfrm>
          <a:prstGeom prst="rect">
            <a:avLst/>
          </a:prstGeom>
        </p:spPr>
      </p:pic>
      <p:pic>
        <p:nvPicPr>
          <p:cNvPr id="8" name="图片 7"/>
          <p:cNvPicPr>
            <a:picLocks noChangeAspect="1"/>
          </p:cNvPicPr>
          <p:nvPr/>
        </p:nvPicPr>
        <p:blipFill>
          <a:blip r:embed="rId2"/>
          <a:stretch>
            <a:fillRect/>
          </a:stretch>
        </p:blipFill>
        <p:spPr>
          <a:xfrm>
            <a:off x="6913245" y="3823335"/>
            <a:ext cx="4899660" cy="2223135"/>
          </a:xfrm>
          <a:prstGeom prst="rect">
            <a:avLst/>
          </a:prstGeom>
        </p:spPr>
      </p:pic>
      <p:pic>
        <p:nvPicPr>
          <p:cNvPr id="10" name="内容占位符 9"/>
          <p:cNvPicPr>
            <a:picLocks noChangeAspect="1"/>
          </p:cNvPicPr>
          <p:nvPr>
            <p:ph idx="1"/>
          </p:nvPr>
        </p:nvPicPr>
        <p:blipFill>
          <a:blip r:embed="rId3"/>
          <a:stretch>
            <a:fillRect/>
          </a:stretch>
        </p:blipFill>
        <p:spPr>
          <a:xfrm>
            <a:off x="277495" y="1546225"/>
            <a:ext cx="6160770" cy="4710430"/>
          </a:xfrm>
          <a:prstGeom prst="rect">
            <a:avLst/>
          </a:prstGeom>
        </p:spPr>
      </p:pic>
      <p:sp>
        <p:nvSpPr>
          <p:cNvPr id="11" name="文本框 10"/>
          <p:cNvSpPr txBox="1"/>
          <p:nvPr/>
        </p:nvSpPr>
        <p:spPr>
          <a:xfrm>
            <a:off x="1710055" y="851535"/>
            <a:ext cx="2459355" cy="459740"/>
          </a:xfrm>
          <a:prstGeom prst="rect">
            <a:avLst/>
          </a:prstGeom>
          <a:noFill/>
        </p:spPr>
        <p:txBody>
          <a:bodyPr wrap="square" rtlCol="0">
            <a:noAutofit/>
          </a:bodyPr>
          <a:p>
            <a:r>
              <a:rPr lang="zh-CN" altLang="en-US" sz="2400" b="1">
                <a:ea typeface="华文中宋" panose="02010600040101010101" pitchFamily="2" charset="-122"/>
              </a:rPr>
              <a:t>2024年</a:t>
            </a:r>
            <a:r>
              <a:rPr lang="zh-CN" altLang="en-US" sz="2400" b="1">
                <a:solidFill>
                  <a:srgbClr val="FF0000"/>
                </a:solidFill>
                <a:uFillTx/>
                <a:ea typeface="华文中宋" panose="02010600040101010101" pitchFamily="2" charset="-122"/>
              </a:rPr>
              <a:t>前</a:t>
            </a:r>
            <a:endParaRPr lang="zh-CN" altLang="en-US" sz="2400" b="1">
              <a:solidFill>
                <a:srgbClr val="FF0000"/>
              </a:solidFill>
              <a:uFillTx/>
              <a:ea typeface="华文中宋" panose="02010600040101010101" pitchFamily="2" charset="-122"/>
            </a:endParaRPr>
          </a:p>
        </p:txBody>
      </p:sp>
      <p:sp>
        <p:nvSpPr>
          <p:cNvPr id="12" name="文本框 11"/>
          <p:cNvSpPr txBox="1"/>
          <p:nvPr/>
        </p:nvSpPr>
        <p:spPr>
          <a:xfrm>
            <a:off x="7765415" y="852170"/>
            <a:ext cx="2560955" cy="459105"/>
          </a:xfrm>
          <a:prstGeom prst="rect">
            <a:avLst/>
          </a:prstGeom>
          <a:noFill/>
        </p:spPr>
        <p:txBody>
          <a:bodyPr wrap="square" rtlCol="0">
            <a:noAutofit/>
          </a:bodyPr>
          <a:p>
            <a:pPr algn="l">
              <a:buClrTx/>
              <a:buSzTx/>
              <a:buFontTx/>
            </a:pPr>
            <a:r>
              <a:rPr lang="zh-CN" altLang="en-US" sz="2400" b="1">
                <a:ea typeface="华文中宋" panose="02010600040101010101" pitchFamily="2" charset="-122"/>
              </a:rPr>
              <a:t>2024年</a:t>
            </a:r>
            <a:r>
              <a:rPr lang="zh-CN" altLang="en-US" sz="2400" b="1">
                <a:solidFill>
                  <a:srgbClr val="FF0000"/>
                </a:solidFill>
                <a:uFillTx/>
                <a:ea typeface="华文中宋" panose="02010600040101010101" pitchFamily="2" charset="-122"/>
              </a:rPr>
              <a:t>起</a:t>
            </a:r>
            <a:endParaRPr lang="zh-CN" altLang="en-US" sz="2400" b="1">
              <a:solidFill>
                <a:srgbClr val="FF0000"/>
              </a:solidFill>
              <a:uFillTx/>
              <a:ea typeface="华文中宋" panose="02010600040101010101" pitchFamily="2" charset="-122"/>
            </a:endParaRPr>
          </a:p>
        </p:txBody>
      </p:sp>
      <p:sp>
        <p:nvSpPr>
          <p:cNvPr id="13" name="矩形 12"/>
          <p:cNvSpPr/>
          <p:nvPr/>
        </p:nvSpPr>
        <p:spPr>
          <a:xfrm>
            <a:off x="3277235" y="2412365"/>
            <a:ext cx="1336040" cy="324485"/>
          </a:xfrm>
          <a:prstGeom prst="rect">
            <a:avLst/>
          </a:prstGeom>
          <a:ln w="38100">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矩形 13"/>
          <p:cNvSpPr/>
          <p:nvPr/>
        </p:nvSpPr>
        <p:spPr>
          <a:xfrm>
            <a:off x="8102600" y="2486660"/>
            <a:ext cx="2877185" cy="473075"/>
          </a:xfrm>
          <a:prstGeom prst="rect">
            <a:avLst/>
          </a:prstGeom>
          <a:ln w="38100">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5" name="矩形 14"/>
          <p:cNvSpPr/>
          <p:nvPr/>
        </p:nvSpPr>
        <p:spPr>
          <a:xfrm>
            <a:off x="7824470" y="5428615"/>
            <a:ext cx="2501900" cy="436245"/>
          </a:xfrm>
          <a:prstGeom prst="rect">
            <a:avLst/>
          </a:prstGeom>
          <a:ln w="38100">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ppt_x</p:attrName>
                                        </p:attrNameLst>
                                      </p:cBhvr>
                                      <p:tavLst>
                                        <p:tav tm="0">
                                          <p:val>
                                            <p:strVal val="#ppt_x-.2"/>
                                          </p:val>
                                        </p:tav>
                                        <p:tav tm="100000">
                                          <p:val>
                                            <p:strVal val="#ppt_x"/>
                                          </p:val>
                                        </p:tav>
                                      </p:tavLst>
                                    </p:anim>
                                    <p:anim calcmode="lin" valueType="num">
                                      <p:cBhvr>
                                        <p:cTn id="1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4" grpId="0" bldLvl="0" animBg="1"/>
      <p:bldP spid="14" grpId="1" animBg="1"/>
      <p:bldP spid="15" grpId="0" bldLvl="0" animBg="1"/>
      <p:bldP spid="15"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pPr marL="0" algn="l">
              <a:lnSpc>
                <a:spcPct val="100000"/>
              </a:lnSpc>
              <a:buClrTx/>
              <a:buSzTx/>
              <a:buFontTx/>
              <a:buNone/>
            </a:pPr>
            <a:r>
              <a:rPr lang="zh-CN" altLang="en-US" sz="2000">
                <a:sym typeface="+mn-ea"/>
              </a:rPr>
              <a:t>（</a:t>
            </a:r>
            <a:r>
              <a:rPr lang="en-US" altLang="zh-CN" sz="2000">
                <a:sym typeface="+mn-ea"/>
              </a:rPr>
              <a:t>2</a:t>
            </a:r>
            <a:r>
              <a:rPr lang="zh-CN" altLang="en-US" sz="2000">
                <a:sym typeface="+mn-ea"/>
              </a:rPr>
              <a:t>）取消《免税、减计收入及加计扣除优惠明细表》（</a:t>
            </a:r>
            <a:r>
              <a:rPr lang="en-US" altLang="zh-CN" sz="2000">
                <a:sym typeface="+mn-ea"/>
              </a:rPr>
              <a:t>A107010</a:t>
            </a:r>
            <a:r>
              <a:rPr lang="zh-CN" altLang="en-US" sz="2000">
                <a:sym typeface="+mn-ea"/>
              </a:rPr>
              <a:t>）、《减免所得税优惠明细表》（</a:t>
            </a:r>
            <a:r>
              <a:rPr lang="en-US" altLang="zh-CN" sz="2000">
                <a:sym typeface="+mn-ea"/>
              </a:rPr>
              <a:t>A107040</a:t>
            </a:r>
            <a:r>
              <a:rPr lang="zh-CN" altLang="en-US" sz="2000">
                <a:sym typeface="+mn-ea"/>
              </a:rPr>
              <a:t>）</a:t>
            </a:r>
            <a:endParaRPr lang="en-US" altLang="zh-CN" sz="2000" b="0">
              <a:ea typeface="+mn-ea"/>
            </a:endParaRPr>
          </a:p>
        </p:txBody>
      </p:sp>
      <p:sp>
        <p:nvSpPr>
          <p:cNvPr id="4" name="矩形 3"/>
          <p:cNvSpPr/>
          <p:nvPr/>
        </p:nvSpPr>
        <p:spPr>
          <a:xfrm>
            <a:off x="854075" y="1901190"/>
            <a:ext cx="508000" cy="447230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a:t>企业所得税年度申报表填报表单</a:t>
            </a:r>
            <a:endParaRPr lang="zh-CN" altLang="en-US"/>
          </a:p>
        </p:txBody>
      </p:sp>
      <p:sp>
        <p:nvSpPr>
          <p:cNvPr id="5" name="文本框 4"/>
          <p:cNvSpPr txBox="1"/>
          <p:nvPr/>
        </p:nvSpPr>
        <p:spPr>
          <a:xfrm>
            <a:off x="838200" y="1418590"/>
            <a:ext cx="4303395" cy="834390"/>
          </a:xfrm>
          <a:prstGeom prst="rect">
            <a:avLst/>
          </a:prstGeom>
          <a:noFill/>
        </p:spPr>
        <p:txBody>
          <a:bodyPr wrap="square" rtlCol="0">
            <a:noAutofit/>
          </a:bodyPr>
          <a:p>
            <a:r>
              <a:rPr lang="zh-CN" altLang="en-US" b="1">
                <a:uFillTx/>
                <a:sym typeface="+mn-ea"/>
              </a:rPr>
              <a:t>企业所得税年度纳税申报主表（A100000）</a:t>
            </a:r>
            <a:endParaRPr lang="zh-CN" altLang="en-US" b="1">
              <a:solidFill>
                <a:schemeClr val="tx1"/>
              </a:solidFill>
              <a:uFillTx/>
            </a:endParaRPr>
          </a:p>
        </p:txBody>
      </p:sp>
      <p:graphicFrame>
        <p:nvGraphicFramePr>
          <p:cNvPr id="6" name="表格 5"/>
          <p:cNvGraphicFramePr/>
          <p:nvPr>
            <p:custDataLst>
              <p:tags r:id="rId1"/>
            </p:custDataLst>
          </p:nvPr>
        </p:nvGraphicFramePr>
        <p:xfrm>
          <a:off x="1746885" y="1901190"/>
          <a:ext cx="2788920" cy="4391660"/>
        </p:xfrm>
        <a:graphic>
          <a:graphicData uri="http://schemas.openxmlformats.org/drawingml/2006/table">
            <a:tbl>
              <a:tblPr firstRow="1" bandRow="1">
                <a:tableStyleId>{089AF704-CED1-485B-8CAF-0A1FCF4204FB}</a:tableStyleId>
              </a:tblPr>
              <a:tblGrid>
                <a:gridCol w="588010"/>
                <a:gridCol w="2200910"/>
              </a:tblGrid>
              <a:tr h="196215">
                <a:tc>
                  <a:txBody>
                    <a:bodyPr/>
                    <a:p>
                      <a:pPr>
                        <a:buNone/>
                      </a:pPr>
                      <a:r>
                        <a:rPr lang="zh-CN" altLang="en-US" sz="1400"/>
                        <a:t>类别</a:t>
                      </a:r>
                      <a:endParaRPr lang="zh-CN" altLang="en-US" sz="1400"/>
                    </a:p>
                  </a:txBody>
                  <a:tcPr/>
                </a:tc>
                <a:tc>
                  <a:txBody>
                    <a:bodyPr/>
                    <a:p>
                      <a:pPr>
                        <a:buNone/>
                      </a:pPr>
                      <a:r>
                        <a:rPr lang="zh-CN" altLang="en-US" sz="1400"/>
                        <a:t>项目</a:t>
                      </a:r>
                      <a:endParaRPr lang="zh-CN" altLang="en-US" sz="1400"/>
                    </a:p>
                  </a:txBody>
                  <a:tcPr/>
                </a:tc>
              </a:tr>
              <a:tr h="218440">
                <a:tc rowSpan="8">
                  <a:txBody>
                    <a:bodyPr/>
                    <a:p>
                      <a:pPr>
                        <a:buNone/>
                      </a:pPr>
                      <a:endParaRPr lang="zh-CN" altLang="en-US" sz="1400"/>
                    </a:p>
                    <a:p>
                      <a:pPr>
                        <a:buNone/>
                      </a:pPr>
                      <a:endParaRPr lang="zh-CN" altLang="en-US" sz="1400"/>
                    </a:p>
                    <a:p>
                      <a:pPr>
                        <a:buNone/>
                      </a:pPr>
                      <a:r>
                        <a:rPr lang="zh-CN" altLang="en-US" sz="1400"/>
                        <a:t>应纳税所得额计算</a:t>
                      </a:r>
                      <a:endParaRPr lang="zh-CN" altLang="en-US" sz="1400"/>
                    </a:p>
                  </a:txBody>
                  <a:tcPr>
                    <a:lnB w="12700" cmpd="sng">
                      <a:solidFill>
                        <a:schemeClr val="tx1"/>
                      </a:solidFill>
                      <a:prstDash val="solid"/>
                    </a:lnB>
                  </a:tcPr>
                </a:tc>
                <a:tc>
                  <a:txBody>
                    <a:bodyPr/>
                    <a:p>
                      <a:pPr>
                        <a:buNone/>
                      </a:pPr>
                      <a:r>
                        <a:rPr lang="en-US" altLang="zh-CN" sz="1400"/>
                        <a:t>.........</a:t>
                      </a:r>
                      <a:endParaRPr lang="en-US" altLang="zh-CN" sz="1400"/>
                    </a:p>
                  </a:txBody>
                  <a:tcPr/>
                </a:tc>
              </a:tr>
              <a:tr h="0">
                <a:tc vMerge="1">
                  <a:tcPr/>
                </a:tc>
                <a:tc>
                  <a:txBody>
                    <a:bodyPr/>
                    <a:p>
                      <a:pPr>
                        <a:buNone/>
                      </a:pPr>
                      <a:r>
                        <a:rPr lang="zh-CN" altLang="en-US" sz="1400"/>
                        <a:t>纳税调整</a:t>
                      </a:r>
                      <a:endParaRPr lang="zh-CN" altLang="en-US" sz="1400"/>
                    </a:p>
                  </a:txBody>
                  <a:tcPr/>
                </a:tc>
              </a:tr>
              <a:tr h="184150">
                <a:tc vMerge="1">
                  <a:tcPr/>
                </a:tc>
                <a:tc>
                  <a:txBody>
                    <a:bodyPr/>
                    <a:p>
                      <a:pPr>
                        <a:buNone/>
                      </a:pPr>
                      <a:r>
                        <a:rPr lang="zh-CN" altLang="en-US" sz="1400"/>
                        <a:t>减：免、减计收入及加计</a:t>
                      </a:r>
                      <a:endParaRPr lang="zh-CN" altLang="en-US" sz="1400"/>
                    </a:p>
                  </a:txBody>
                  <a:tcPr/>
                </a:tc>
              </a:tr>
              <a:tr h="231775">
                <a:tc vMerge="1">
                  <a:tcPr/>
                </a:tc>
                <a:tc>
                  <a:txBody>
                    <a:bodyPr/>
                    <a:p>
                      <a:pPr>
                        <a:buNone/>
                      </a:pPr>
                      <a:r>
                        <a:rPr lang="en-US" altLang="zh-CN" sz="1400"/>
                        <a:t>“</a:t>
                      </a:r>
                      <a:r>
                        <a:rPr lang="zh-CN" altLang="en-US" sz="1400"/>
                        <a:t>优惠名称</a:t>
                      </a:r>
                      <a:r>
                        <a:rPr lang="en-US" altLang="zh-CN" sz="1400"/>
                        <a:t>”</a:t>
                      </a:r>
                      <a:endParaRPr lang="en-US" altLang="zh-CN" sz="1400"/>
                    </a:p>
                  </a:txBody>
                  <a:tcPr/>
                </a:tc>
              </a:tr>
              <a:tr h="231775">
                <a:tc vMerge="1">
                  <a:tcPr/>
                </a:tc>
                <a:tc>
                  <a:txBody>
                    <a:bodyPr/>
                    <a:p>
                      <a:pPr>
                        <a:buNone/>
                      </a:pPr>
                      <a:r>
                        <a:rPr lang="en-US" altLang="zh-CN" sz="1400"/>
                        <a:t>......</a:t>
                      </a:r>
                      <a:endParaRPr lang="en-US" altLang="zh-CN" sz="1400"/>
                    </a:p>
                  </a:txBody>
                  <a:tcPr/>
                </a:tc>
              </a:tr>
              <a:tr h="247650">
                <a:tc vMerge="1">
                  <a:tcPr/>
                </a:tc>
                <a:tc>
                  <a:txBody>
                    <a:bodyPr/>
                    <a:p>
                      <a:pPr>
                        <a:buNone/>
                      </a:pPr>
                      <a:r>
                        <a:rPr lang="zh-CN" altLang="en-US" sz="1400"/>
                        <a:t>纳税调整后所得</a:t>
                      </a:r>
                      <a:endParaRPr lang="zh-CN" altLang="en-US" sz="1400"/>
                    </a:p>
                  </a:txBody>
                  <a:tcPr/>
                </a:tc>
              </a:tr>
              <a:tr h="158115">
                <a:tc vMerge="1">
                  <a:tcPr/>
                </a:tc>
                <a:tc>
                  <a:txBody>
                    <a:bodyPr/>
                    <a:p>
                      <a:pPr>
                        <a:buNone/>
                      </a:pPr>
                      <a:r>
                        <a:rPr lang="en-US" altLang="zh-CN" sz="1400"/>
                        <a:t>........</a:t>
                      </a:r>
                      <a:endParaRPr lang="en-US" altLang="zh-CN" sz="1400"/>
                    </a:p>
                  </a:txBody>
                  <a:tcPr/>
                </a:tc>
              </a:tr>
              <a:tr h="304800">
                <a:tc vMerge="1">
                  <a:tcPr>
                    <a:lnB w="12700" cmpd="sng">
                      <a:solidFill>
                        <a:schemeClr val="tx1"/>
                      </a:solidFill>
                      <a:prstDash val="solid"/>
                    </a:lnB>
                  </a:tcPr>
                </a:tc>
                <a:tc>
                  <a:txBody>
                    <a:bodyPr/>
                    <a:p>
                      <a:pPr>
                        <a:buNone/>
                      </a:pPr>
                      <a:r>
                        <a:rPr lang="zh-CN" altLang="en-US" sz="1400"/>
                        <a:t>应纳税所得额</a:t>
                      </a:r>
                      <a:endParaRPr lang="zh-CN" altLang="en-US" sz="1400"/>
                    </a:p>
                  </a:txBody>
                  <a:tcPr>
                    <a:lnB w="12700" cmpd="sng">
                      <a:solidFill>
                        <a:schemeClr val="tx1"/>
                      </a:solidFill>
                      <a:prstDash val="solid"/>
                    </a:lnB>
                  </a:tcPr>
                </a:tc>
              </a:tr>
              <a:tr h="142240">
                <a:tc rowSpan="5">
                  <a:txBody>
                    <a:bodyPr/>
                    <a:p>
                      <a:pPr>
                        <a:buNone/>
                      </a:pPr>
                      <a:r>
                        <a:rPr lang="zh-CN" altLang="en-US" sz="1400"/>
                        <a:t>应纳税额计算</a:t>
                      </a:r>
                      <a:endParaRPr lang="zh-CN" altLang="en-US" sz="1400"/>
                    </a:p>
                  </a:txBody>
                  <a:tcPr>
                    <a:lnT w="12700" cmpd="sng">
                      <a:solidFill>
                        <a:schemeClr val="tx1"/>
                      </a:solidFill>
                      <a:prstDash val="solid"/>
                    </a:lnT>
                  </a:tcPr>
                </a:tc>
                <a:tc>
                  <a:txBody>
                    <a:bodyPr/>
                    <a:p>
                      <a:pPr>
                        <a:buNone/>
                      </a:pPr>
                      <a:r>
                        <a:rPr lang="en-US" altLang="zh-CN" sz="1400"/>
                        <a:t>......</a:t>
                      </a:r>
                      <a:endParaRPr lang="en-US" altLang="zh-CN" sz="1400"/>
                    </a:p>
                  </a:txBody>
                  <a:tcPr>
                    <a:lnT w="12700" cmpd="sng">
                      <a:solidFill>
                        <a:schemeClr val="tx1"/>
                      </a:solidFill>
                      <a:prstDash val="solid"/>
                    </a:lnT>
                  </a:tcPr>
                </a:tc>
              </a:tr>
              <a:tr h="304800">
                <a:tc vMerge="1">
                  <a:tcPr/>
                </a:tc>
                <a:tc>
                  <a:txBody>
                    <a:bodyPr/>
                    <a:p>
                      <a:pPr>
                        <a:buNone/>
                      </a:pPr>
                      <a:r>
                        <a:rPr lang="zh-CN" altLang="en-US" sz="1400"/>
                        <a:t>减：减免所得税额</a:t>
                      </a:r>
                      <a:endParaRPr lang="zh-CN" altLang="en-US" sz="1400"/>
                    </a:p>
                  </a:txBody>
                  <a:tcPr/>
                </a:tc>
              </a:tr>
              <a:tr h="304800">
                <a:tc vMerge="1">
                  <a:tcPr/>
                </a:tc>
                <a:tc>
                  <a:txBody>
                    <a:bodyPr/>
                    <a:p>
                      <a:pPr>
                        <a:buNone/>
                      </a:pPr>
                      <a:r>
                        <a:rPr lang="en-US" altLang="zh-CN" sz="1400"/>
                        <a:t>“</a:t>
                      </a:r>
                      <a:r>
                        <a:rPr lang="zh-CN" altLang="en-US" sz="1400"/>
                        <a:t>优惠名称</a:t>
                      </a:r>
                      <a:r>
                        <a:rPr lang="en-US" altLang="zh-CN" sz="1400"/>
                        <a:t>”</a:t>
                      </a:r>
                      <a:endParaRPr lang="en-US" altLang="zh-CN" sz="1400"/>
                    </a:p>
                  </a:txBody>
                  <a:tcPr/>
                </a:tc>
              </a:tr>
              <a:tr h="214630">
                <a:tc vMerge="1">
                  <a:tcPr/>
                </a:tc>
                <a:tc>
                  <a:txBody>
                    <a:bodyPr/>
                    <a:p>
                      <a:pPr>
                        <a:buNone/>
                      </a:pPr>
                      <a:r>
                        <a:rPr lang="zh-CN" altLang="en-US" sz="1400"/>
                        <a:t>减：抵免所得税额</a:t>
                      </a:r>
                      <a:endParaRPr lang="zh-CN" altLang="en-US" sz="1400"/>
                    </a:p>
                  </a:txBody>
                  <a:tcPr/>
                </a:tc>
              </a:tr>
              <a:tr h="429260">
                <a:tc vMerge="1">
                  <a:tcPr/>
                </a:tc>
                <a:tc>
                  <a:txBody>
                    <a:bodyPr/>
                    <a:p>
                      <a:pPr>
                        <a:buNone/>
                      </a:pPr>
                      <a:r>
                        <a:rPr lang="en-US" altLang="zh-CN" sz="1400"/>
                        <a:t>......</a:t>
                      </a:r>
                      <a:endParaRPr lang="zh-CN" altLang="en-US" sz="1400"/>
                    </a:p>
                  </a:txBody>
                  <a:tcPr/>
                </a:tc>
              </a:tr>
            </a:tbl>
          </a:graphicData>
        </a:graphic>
      </p:graphicFrame>
      <p:sp>
        <p:nvSpPr>
          <p:cNvPr id="7" name="文本框 6"/>
          <p:cNvSpPr txBox="1"/>
          <p:nvPr>
            <p:custDataLst>
              <p:tags r:id="rId2"/>
            </p:custDataLst>
          </p:nvPr>
        </p:nvSpPr>
        <p:spPr>
          <a:xfrm>
            <a:off x="5366385" y="1415415"/>
            <a:ext cx="2383790" cy="377825"/>
          </a:xfrm>
          <a:prstGeom prst="rect">
            <a:avLst/>
          </a:prstGeom>
          <a:noFill/>
        </p:spPr>
        <p:txBody>
          <a:bodyPr wrap="square" rtlCol="0">
            <a:noAutofit/>
          </a:bodyPr>
          <a:p>
            <a:r>
              <a:rPr lang="zh-CN" altLang="en-US" b="1">
                <a:uFillTx/>
              </a:rPr>
              <a:t>一级</a:t>
            </a:r>
            <a:r>
              <a:rPr lang="zh-CN" altLang="en-US" b="1">
                <a:uFillTx/>
              </a:rPr>
              <a:t>明细表</a:t>
            </a:r>
            <a:endParaRPr lang="zh-CN" altLang="en-US" b="1">
              <a:uFillTx/>
            </a:endParaRPr>
          </a:p>
        </p:txBody>
      </p:sp>
      <p:sp>
        <p:nvSpPr>
          <p:cNvPr id="8" name="文本框 7"/>
          <p:cNvSpPr txBox="1"/>
          <p:nvPr>
            <p:custDataLst>
              <p:tags r:id="rId3"/>
            </p:custDataLst>
          </p:nvPr>
        </p:nvSpPr>
        <p:spPr>
          <a:xfrm>
            <a:off x="9648190" y="1415415"/>
            <a:ext cx="1946275" cy="367665"/>
          </a:xfrm>
          <a:prstGeom prst="rect">
            <a:avLst/>
          </a:prstGeom>
          <a:noFill/>
        </p:spPr>
        <p:txBody>
          <a:bodyPr wrap="square" rtlCol="0">
            <a:noAutofit/>
          </a:bodyPr>
          <a:p>
            <a:r>
              <a:rPr lang="zh-CN" altLang="en-US" b="1">
                <a:uFillTx/>
              </a:rPr>
              <a:t>二级明细表</a:t>
            </a:r>
            <a:endParaRPr lang="zh-CN" altLang="en-US"/>
          </a:p>
        </p:txBody>
      </p:sp>
      <p:sp>
        <p:nvSpPr>
          <p:cNvPr id="17" name="矩形 16"/>
          <p:cNvSpPr/>
          <p:nvPr>
            <p:custDataLst>
              <p:tags r:id="rId4"/>
            </p:custDataLst>
          </p:nvPr>
        </p:nvSpPr>
        <p:spPr>
          <a:xfrm>
            <a:off x="8395970" y="2526030"/>
            <a:ext cx="3401695" cy="35369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l"/>
            <a:r>
              <a:rPr lang="en-US" altLang="zh-CN" sz="1400"/>
              <a:t>A107011...</a:t>
            </a:r>
            <a:r>
              <a:rPr lang="zh-CN" altLang="en-US" sz="1400"/>
              <a:t>权益性投资收益优惠明细表</a:t>
            </a:r>
            <a:endParaRPr lang="zh-CN" altLang="en-US" sz="1400"/>
          </a:p>
        </p:txBody>
      </p:sp>
      <p:sp>
        <p:nvSpPr>
          <p:cNvPr id="18" name="矩形 17"/>
          <p:cNvSpPr/>
          <p:nvPr>
            <p:custDataLst>
              <p:tags r:id="rId5"/>
            </p:custDataLst>
          </p:nvPr>
        </p:nvSpPr>
        <p:spPr>
          <a:xfrm>
            <a:off x="8395970" y="3397885"/>
            <a:ext cx="3329305" cy="37020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l"/>
            <a:r>
              <a:rPr lang="en-US" altLang="zh-CN" sz="1400"/>
              <a:t>A107012</a:t>
            </a:r>
            <a:r>
              <a:rPr lang="zh-CN" altLang="en-US" sz="1400"/>
              <a:t>研发费用加计扣除优惠明细表</a:t>
            </a:r>
            <a:endParaRPr lang="zh-CN" altLang="en-US" sz="1400"/>
          </a:p>
        </p:txBody>
      </p:sp>
      <p:sp>
        <p:nvSpPr>
          <p:cNvPr id="19" name="矩形 18"/>
          <p:cNvSpPr/>
          <p:nvPr>
            <p:custDataLst>
              <p:tags r:id="rId6"/>
            </p:custDataLst>
          </p:nvPr>
        </p:nvSpPr>
        <p:spPr>
          <a:xfrm>
            <a:off x="8468360" y="4788535"/>
            <a:ext cx="3401695" cy="35369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l"/>
            <a:r>
              <a:rPr lang="en-US" altLang="zh-CN" sz="1400"/>
              <a:t>A107041</a:t>
            </a:r>
            <a:r>
              <a:rPr lang="zh-CN" sz="1400"/>
              <a:t>高新技术企业优惠情况及优惠</a:t>
            </a:r>
            <a:r>
              <a:rPr lang="en-US" altLang="zh-CN" sz="1400"/>
              <a:t>....</a:t>
            </a:r>
            <a:endParaRPr lang="en-US" altLang="zh-CN" sz="1400"/>
          </a:p>
        </p:txBody>
      </p:sp>
      <p:sp>
        <p:nvSpPr>
          <p:cNvPr id="20" name="矩形 19"/>
          <p:cNvSpPr/>
          <p:nvPr>
            <p:custDataLst>
              <p:tags r:id="rId7"/>
            </p:custDataLst>
          </p:nvPr>
        </p:nvSpPr>
        <p:spPr>
          <a:xfrm>
            <a:off x="8468360" y="5431155"/>
            <a:ext cx="3401695" cy="35369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l"/>
            <a:r>
              <a:rPr lang="en-US" altLang="zh-CN" sz="1400"/>
              <a:t>A107042</a:t>
            </a:r>
            <a:r>
              <a:rPr lang="zh-CN" altLang="en-US" sz="1400"/>
              <a:t>软件、集成电路企业情况及</a:t>
            </a:r>
            <a:r>
              <a:rPr lang="en-US" altLang="zh-CN" sz="1400"/>
              <a:t>...</a:t>
            </a:r>
            <a:endParaRPr lang="en-US" altLang="zh-CN" sz="1400"/>
          </a:p>
        </p:txBody>
      </p:sp>
      <p:sp>
        <p:nvSpPr>
          <p:cNvPr id="9" name="矩形 8"/>
          <p:cNvSpPr/>
          <p:nvPr>
            <p:custDataLst>
              <p:tags r:id="rId8"/>
            </p:custDataLst>
          </p:nvPr>
        </p:nvSpPr>
        <p:spPr>
          <a:xfrm>
            <a:off x="5589905" y="2012950"/>
            <a:ext cx="1047750" cy="201866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l"/>
            <a:r>
              <a:rPr lang="en-US" altLang="zh-CN" sz="1600"/>
              <a:t>A107010</a:t>
            </a:r>
            <a:r>
              <a:rPr lang="zh-CN" altLang="en-US" sz="1600"/>
              <a:t>免税、减计收入及加计扣除优惠明细表</a:t>
            </a:r>
            <a:endParaRPr lang="zh-CN" altLang="en-US" sz="1600"/>
          </a:p>
        </p:txBody>
      </p:sp>
      <p:sp>
        <p:nvSpPr>
          <p:cNvPr id="27" name="矩形 26"/>
          <p:cNvSpPr/>
          <p:nvPr>
            <p:custDataLst>
              <p:tags r:id="rId9"/>
            </p:custDataLst>
          </p:nvPr>
        </p:nvSpPr>
        <p:spPr>
          <a:xfrm>
            <a:off x="5670550" y="4516120"/>
            <a:ext cx="967105" cy="1543050"/>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l"/>
            <a:r>
              <a:rPr lang="en-US" altLang="zh-CN" sz="1600"/>
              <a:t>A107040</a:t>
            </a:r>
            <a:r>
              <a:rPr lang="zh-CN" altLang="en-US" sz="1600"/>
              <a:t>减免税优惠明细表</a:t>
            </a:r>
            <a:endParaRPr lang="zh-CN" altLang="en-US" sz="1600"/>
          </a:p>
        </p:txBody>
      </p:sp>
      <p:cxnSp>
        <p:nvCxnSpPr>
          <p:cNvPr id="29" name="直接箭头连接符 28"/>
          <p:cNvCxnSpPr/>
          <p:nvPr/>
        </p:nvCxnSpPr>
        <p:spPr>
          <a:xfrm flipH="1">
            <a:off x="6691630" y="2703195"/>
            <a:ext cx="1649730" cy="2692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0" name="直接箭头连接符 29"/>
          <p:cNvCxnSpPr>
            <a:stCxn id="18" idx="1"/>
          </p:cNvCxnSpPr>
          <p:nvPr/>
        </p:nvCxnSpPr>
        <p:spPr>
          <a:xfrm flipH="1" flipV="1">
            <a:off x="6689725" y="2972435"/>
            <a:ext cx="1706245" cy="6108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7" name="直接箭头连接符 36"/>
          <p:cNvCxnSpPr>
            <a:stCxn id="9" idx="1"/>
          </p:cNvCxnSpPr>
          <p:nvPr/>
        </p:nvCxnSpPr>
        <p:spPr>
          <a:xfrm flipH="1" flipV="1">
            <a:off x="4540885" y="2964180"/>
            <a:ext cx="1049020" cy="5842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8" name="直接箭头连接符 37"/>
          <p:cNvCxnSpPr>
            <a:stCxn id="17" idx="1"/>
          </p:cNvCxnSpPr>
          <p:nvPr/>
        </p:nvCxnSpPr>
        <p:spPr>
          <a:xfrm flipH="1">
            <a:off x="4557395" y="2703195"/>
            <a:ext cx="3838575" cy="529590"/>
          </a:xfrm>
          <a:prstGeom prst="straightConnector1">
            <a:avLst/>
          </a:prstGeom>
          <a:ln>
            <a:solidFill>
              <a:srgbClr val="FF0000"/>
            </a:solidFill>
            <a:tailEnd type="arrow"/>
          </a:ln>
        </p:spPr>
        <p:style>
          <a:lnRef idx="2">
            <a:schemeClr val="accent1"/>
          </a:lnRef>
          <a:fillRef idx="0">
            <a:srgbClr val="FFFFFF"/>
          </a:fillRef>
          <a:effectRef idx="0">
            <a:srgbClr val="FFFFFF"/>
          </a:effectRef>
          <a:fontRef idx="minor">
            <a:schemeClr val="tx1"/>
          </a:fontRef>
        </p:style>
      </p:cxnSp>
      <p:cxnSp>
        <p:nvCxnSpPr>
          <p:cNvPr id="45" name="直接箭头连接符 44"/>
          <p:cNvCxnSpPr>
            <a:stCxn id="19" idx="1"/>
          </p:cNvCxnSpPr>
          <p:nvPr/>
        </p:nvCxnSpPr>
        <p:spPr>
          <a:xfrm flipH="1">
            <a:off x="4606290" y="4965700"/>
            <a:ext cx="3862070" cy="440055"/>
          </a:xfrm>
          <a:prstGeom prst="straightConnector1">
            <a:avLst/>
          </a:prstGeom>
          <a:ln>
            <a:solidFill>
              <a:srgbClr val="FF0000"/>
            </a:solidFill>
            <a:tailEnd type="arrow"/>
          </a:ln>
        </p:spPr>
        <p:style>
          <a:lnRef idx="2">
            <a:schemeClr val="accent1"/>
          </a:lnRef>
          <a:fillRef idx="0">
            <a:srgbClr val="FFFFFF"/>
          </a:fillRef>
          <a:effectRef idx="0">
            <a:srgbClr val="FFFFFF"/>
          </a:effectRef>
          <a:fontRef idx="minor">
            <a:schemeClr val="tx1"/>
          </a:fontRef>
        </p:style>
      </p:cxnSp>
      <p:cxnSp>
        <p:nvCxnSpPr>
          <p:cNvPr id="46" name="直接箭头连接符 45"/>
          <p:cNvCxnSpPr>
            <a:stCxn id="18" idx="1"/>
          </p:cNvCxnSpPr>
          <p:nvPr/>
        </p:nvCxnSpPr>
        <p:spPr>
          <a:xfrm flipH="1" flipV="1">
            <a:off x="4662805" y="3265805"/>
            <a:ext cx="3733165" cy="317500"/>
          </a:xfrm>
          <a:prstGeom prst="straightConnector1">
            <a:avLst/>
          </a:prstGeom>
          <a:ln>
            <a:solidFill>
              <a:srgbClr val="FF0000"/>
            </a:solidFill>
            <a:tailEnd type="arrow"/>
          </a:ln>
        </p:spPr>
        <p:style>
          <a:lnRef idx="2">
            <a:schemeClr val="accent1"/>
          </a:lnRef>
          <a:fillRef idx="0">
            <a:srgbClr val="FFFFFF"/>
          </a:fillRef>
          <a:effectRef idx="0">
            <a:srgbClr val="FFFFFF"/>
          </a:effectRef>
          <a:fontRef idx="minor">
            <a:schemeClr val="tx1"/>
          </a:fontRef>
        </p:style>
      </p:cxnSp>
      <p:cxnSp>
        <p:nvCxnSpPr>
          <p:cNvPr id="49" name="直接箭头连接符 48"/>
          <p:cNvCxnSpPr/>
          <p:nvPr/>
        </p:nvCxnSpPr>
        <p:spPr>
          <a:xfrm flipH="1" flipV="1">
            <a:off x="4630420" y="5430520"/>
            <a:ext cx="3776345" cy="203200"/>
          </a:xfrm>
          <a:prstGeom prst="straightConnector1">
            <a:avLst/>
          </a:prstGeom>
          <a:ln>
            <a:solidFill>
              <a:srgbClr val="FF0000"/>
            </a:solidFill>
            <a:tailEnd type="arrow"/>
          </a:ln>
        </p:spPr>
        <p:style>
          <a:lnRef idx="2">
            <a:schemeClr val="accent1"/>
          </a:lnRef>
          <a:fillRef idx="0">
            <a:srgbClr val="FFFFFF"/>
          </a:fillRef>
          <a:effectRef idx="0">
            <a:srgbClr val="FFFFFF"/>
          </a:effectRef>
          <a:fontRef idx="minor">
            <a:schemeClr val="tx1"/>
          </a:fontRef>
        </p:style>
      </p:cxnSp>
      <p:cxnSp>
        <p:nvCxnSpPr>
          <p:cNvPr id="50" name="直接箭头连接符 49"/>
          <p:cNvCxnSpPr/>
          <p:nvPr/>
        </p:nvCxnSpPr>
        <p:spPr>
          <a:xfrm flipH="1">
            <a:off x="4606290" y="5267960"/>
            <a:ext cx="1066165" cy="1790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1" name="直接箭头连接符 50"/>
          <p:cNvCxnSpPr/>
          <p:nvPr/>
        </p:nvCxnSpPr>
        <p:spPr>
          <a:xfrm flipH="1">
            <a:off x="6664960" y="4991100"/>
            <a:ext cx="1782445" cy="2438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2" name="直接箭头连接符 51"/>
          <p:cNvCxnSpPr>
            <a:stCxn id="20" idx="1"/>
            <a:endCxn id="27" idx="3"/>
          </p:cNvCxnSpPr>
          <p:nvPr/>
        </p:nvCxnSpPr>
        <p:spPr>
          <a:xfrm flipH="1" flipV="1">
            <a:off x="6637655" y="5287645"/>
            <a:ext cx="1830705" cy="32067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27" grpId="0" bldLvl="0" animBg="1"/>
      <p:bldP spid="27"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lnSpcReduction="10000"/>
          </a:bodyPr>
          <a:p>
            <a:r>
              <a:rPr lang="zh-CN" altLang="en-US"/>
              <a:t>（</a:t>
            </a:r>
            <a:r>
              <a:rPr lang="en-US" altLang="zh-CN"/>
              <a:t>3</a:t>
            </a:r>
            <a:r>
              <a:rPr lang="zh-CN" altLang="en-US"/>
              <a:t>）修订</a:t>
            </a:r>
            <a:r>
              <a:rPr lang="en-US" altLang="zh-CN"/>
              <a:t>6</a:t>
            </a:r>
            <a:r>
              <a:rPr lang="zh-CN" altLang="en-US"/>
              <a:t>张表单</a:t>
            </a:r>
            <a:endParaRPr lang="zh-CN" altLang="en-US"/>
          </a:p>
          <a:p>
            <a:r>
              <a:rPr lang="zh-CN" altLang="en-US"/>
              <a:t>《中华人民共和国企业所得税年度纳税申报表（</a:t>
            </a:r>
            <a:r>
              <a:rPr lang="en-US" altLang="zh-CN"/>
              <a:t>A</a:t>
            </a:r>
            <a:r>
              <a:rPr lang="zh-CN" altLang="en-US"/>
              <a:t>类）》（</a:t>
            </a:r>
            <a:r>
              <a:rPr lang="en-US" altLang="zh-CN"/>
              <a:t>A100000</a:t>
            </a:r>
            <a:r>
              <a:rPr lang="zh-CN" altLang="en-US"/>
              <a:t>）、《资产折旧、摊销及纳税调整明细表》（</a:t>
            </a:r>
            <a:r>
              <a:rPr lang="en-US" altLang="zh-CN"/>
              <a:t>A105080</a:t>
            </a:r>
            <a:r>
              <a:rPr lang="zh-CN" altLang="en-US"/>
              <a:t>）、《研发费用加计扣除优惠明细表》（</a:t>
            </a:r>
            <a:r>
              <a:rPr lang="en-US" altLang="zh-CN"/>
              <a:t>A107012</a:t>
            </a:r>
            <a:r>
              <a:rPr lang="zh-CN" altLang="en-US"/>
              <a:t>）、《税额抵免优惠明细表》（</a:t>
            </a:r>
            <a:r>
              <a:rPr lang="en-US" altLang="zh-CN"/>
              <a:t>A107050</a:t>
            </a:r>
            <a:r>
              <a:rPr lang="zh-CN" altLang="en-US"/>
              <a:t>）、《跨地区经营汇总纳税企业年度分摊企业所得税明细表》（</a:t>
            </a:r>
            <a:r>
              <a:rPr lang="en-US" altLang="zh-CN"/>
              <a:t>A109000</a:t>
            </a:r>
            <a:r>
              <a:rPr lang="zh-CN" altLang="en-US"/>
              <a:t>）、《企业所得税汇总纳税分支机构所得税分配表》（</a:t>
            </a:r>
            <a:r>
              <a:rPr lang="en-US" altLang="zh-CN"/>
              <a:t>A109010</a:t>
            </a:r>
            <a:r>
              <a:rPr lang="zh-CN" altLang="en-US"/>
              <a:t>）的表单样式及填报说明进行修订</a:t>
            </a:r>
            <a:endParaRPr lang="zh-CN" altLang="en-US"/>
          </a:p>
          <a:p>
            <a:r>
              <a:rPr lang="zh-CN" altLang="en-US"/>
              <a:t>（</a:t>
            </a:r>
            <a:r>
              <a:rPr lang="en-US" altLang="zh-CN"/>
              <a:t>4</a:t>
            </a:r>
            <a:r>
              <a:rPr lang="zh-CN" altLang="en-US"/>
              <a:t>）《企业所得税年度纳税申报表填报表单》及</a:t>
            </a:r>
            <a:r>
              <a:rPr lang="en-US" altLang="zh-CN"/>
              <a:t>15</a:t>
            </a:r>
            <a:r>
              <a:rPr lang="zh-CN" altLang="en-US"/>
              <a:t>张关联表单的</a:t>
            </a:r>
            <a:r>
              <a:rPr lang="zh-CN" altLang="en-US">
                <a:solidFill>
                  <a:srgbClr val="FF0000"/>
                </a:solidFill>
              </a:rPr>
              <a:t>表间关系</a:t>
            </a:r>
            <a:r>
              <a:rPr lang="zh-CN" altLang="en-US">
                <a:solidFill>
                  <a:schemeClr val="tx1"/>
                </a:solidFill>
              </a:rPr>
              <a:t>的填表说明进行修订</a:t>
            </a:r>
            <a:endParaRPr lang="zh-CN" altLang="en-US">
              <a:solidFill>
                <a:schemeClr val="tx1"/>
              </a:solidFill>
            </a:endParaRPr>
          </a:p>
          <a:p>
            <a:r>
              <a:rPr lang="zh-CN" altLang="en-US"/>
              <a:t>对《一般企业收入明细表》（</a:t>
            </a:r>
            <a:r>
              <a:rPr lang="en-US" altLang="zh-CN"/>
              <a:t>A101010</a:t>
            </a:r>
            <a:r>
              <a:rPr lang="zh-CN" altLang="en-US"/>
              <a:t>）、《金融企业收入明细表》（</a:t>
            </a:r>
            <a:r>
              <a:rPr lang="en-US" altLang="zh-CN"/>
              <a:t>A101020</a:t>
            </a:r>
            <a:r>
              <a:rPr lang="zh-CN" altLang="en-US"/>
              <a:t>）、《一般企业成本支出明细表》（</a:t>
            </a:r>
            <a:r>
              <a:rPr lang="en-US" altLang="zh-CN"/>
              <a:t>A102010</a:t>
            </a:r>
            <a:r>
              <a:rPr lang="zh-CN" altLang="en-US"/>
              <a:t>）、《金融企业支出明细表》（</a:t>
            </a:r>
            <a:r>
              <a:rPr lang="en-US" altLang="zh-CN"/>
              <a:t>A102020</a:t>
            </a:r>
            <a:r>
              <a:rPr lang="zh-CN" altLang="en-US"/>
              <a:t>）、《事业单位、民间非营利组织收入、支出明细表》（</a:t>
            </a:r>
            <a:r>
              <a:rPr lang="en-US" altLang="zh-CN"/>
              <a:t>A103000</a:t>
            </a:r>
            <a:r>
              <a:rPr lang="zh-CN" altLang="en-US"/>
              <a:t>）、《期间费用明细表》（</a:t>
            </a:r>
            <a:r>
              <a:rPr lang="en-US" altLang="zh-CN"/>
              <a:t>A104000</a:t>
            </a:r>
            <a:r>
              <a:rPr lang="zh-CN" altLang="en-US"/>
              <a:t>）、《纳税调整项目明细表》（</a:t>
            </a:r>
            <a:r>
              <a:rPr lang="en-US" altLang="zh-CN"/>
              <a:t>A105000</a:t>
            </a:r>
            <a:r>
              <a:rPr lang="zh-CN" altLang="en-US"/>
              <a:t>）、《企业所得税弥补亏损明细表》（</a:t>
            </a:r>
            <a:r>
              <a:rPr lang="en-US" altLang="zh-CN"/>
              <a:t>A106000</a:t>
            </a:r>
            <a:r>
              <a:rPr lang="zh-CN" altLang="en-US"/>
              <a:t>）、《符合条件的居民企业之间的股息、红利等权益性投资收益优惠明细表》（</a:t>
            </a:r>
            <a:r>
              <a:rPr lang="en-US" altLang="zh-CN"/>
              <a:t>A107011</a:t>
            </a:r>
            <a:r>
              <a:rPr lang="zh-CN" altLang="en-US"/>
              <a:t>）、《所得减免优惠明细表》（</a:t>
            </a:r>
            <a:r>
              <a:rPr lang="en-US" altLang="zh-CN"/>
              <a:t>A107020</a:t>
            </a:r>
            <a:r>
              <a:rPr lang="zh-CN" altLang="en-US"/>
              <a:t>）、《抵扣应纳税所得额明细表》（</a:t>
            </a:r>
            <a:r>
              <a:rPr lang="en-US" altLang="zh-CN"/>
              <a:t>A107030</a:t>
            </a:r>
            <a:r>
              <a:rPr lang="zh-CN" altLang="en-US"/>
              <a:t>）、《高新技术企业优惠情况及明细表》（</a:t>
            </a:r>
            <a:r>
              <a:rPr lang="en-US" altLang="zh-CN"/>
              <a:t>A107041</a:t>
            </a:r>
            <a:r>
              <a:rPr lang="zh-CN" altLang="en-US"/>
              <a:t>）、《软件、集成电路企业优惠情况及明细表》（</a:t>
            </a:r>
            <a:r>
              <a:rPr lang="en-US" altLang="zh-CN"/>
              <a:t>A107042</a:t>
            </a:r>
            <a:r>
              <a:rPr lang="zh-CN" altLang="en-US"/>
              <a:t>）、《境外所得税收抵免明细表》（</a:t>
            </a:r>
            <a:r>
              <a:rPr lang="en-US" altLang="zh-CN"/>
              <a:t>A108000</a:t>
            </a:r>
            <a:r>
              <a:rPr lang="zh-CN" altLang="en-US"/>
              <a:t>）、《境外所得纳税调整后所得明细表》（</a:t>
            </a:r>
            <a:r>
              <a:rPr lang="en-US" altLang="zh-CN"/>
              <a:t>A108010</a:t>
            </a:r>
            <a:r>
              <a:rPr lang="zh-CN" altLang="en-US"/>
              <a:t>）的填报说明进行修订</a:t>
            </a: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t>（</a:t>
            </a:r>
            <a:r>
              <a:rPr lang="en-US" altLang="zh-CN"/>
              <a:t>5</a:t>
            </a:r>
            <a:r>
              <a:rPr lang="zh-CN" altLang="en-US"/>
              <a:t>）重申了股权（股票）投资处置的填报要求</a:t>
            </a:r>
            <a:endParaRPr lang="zh-CN" altLang="en-US"/>
          </a:p>
          <a:p>
            <a:r>
              <a:rPr lang="zh-CN" altLang="en-US"/>
              <a:t>企业应按照相关规定准确填报有关事项，如实履行申报义务。企业发生股权（股票）处置业务的，应区分三种情形分别填报：</a:t>
            </a:r>
            <a:endParaRPr lang="en-US" altLang="zh-CN"/>
          </a:p>
          <a:p>
            <a:r>
              <a:rPr lang="zh-CN" altLang="en-US">
                <a:latin typeface="Calibri" panose="020F0502020204030204" charset="0"/>
              </a:rPr>
              <a:t>①</a:t>
            </a:r>
            <a:r>
              <a:rPr lang="zh-CN" altLang="en-US"/>
              <a:t>按税收规定属于企业重组的，在《企业重组及递延纳税事项纳税调整明细表》（</a:t>
            </a:r>
            <a:r>
              <a:rPr lang="en-US" altLang="zh-CN"/>
              <a:t>A105100</a:t>
            </a:r>
            <a:r>
              <a:rPr lang="zh-CN" altLang="en-US"/>
              <a:t>）中填报重组情况</a:t>
            </a:r>
            <a:r>
              <a:rPr lang="en-US" altLang="zh-CN"/>
              <a:t> </a:t>
            </a:r>
            <a:endParaRPr lang="zh-CN" altLang="en-US"/>
          </a:p>
          <a:p>
            <a:r>
              <a:rPr lang="en-US" altLang="zh-CN">
                <a:latin typeface="Calibri" panose="020F0502020204030204" charset="0"/>
              </a:rPr>
              <a:t>②</a:t>
            </a:r>
            <a:r>
              <a:rPr lang="zh-CN" altLang="en-US"/>
              <a:t>不属于企业重组，但按税收规定确认为损失的，在《资产损失税前扣除及纳税调整明细表》（</a:t>
            </a:r>
            <a:r>
              <a:rPr lang="en-US" altLang="zh-CN"/>
              <a:t>A105090</a:t>
            </a:r>
            <a:r>
              <a:rPr lang="zh-CN" altLang="en-US"/>
              <a:t>）填报损失情况</a:t>
            </a:r>
            <a:r>
              <a:rPr lang="en-US" altLang="zh-CN"/>
              <a:t> </a:t>
            </a:r>
            <a:endParaRPr lang="zh-CN" altLang="en-US"/>
          </a:p>
          <a:p>
            <a:r>
              <a:rPr lang="en-US" altLang="zh-CN">
                <a:latin typeface="Calibri" panose="020F0502020204030204" charset="0"/>
              </a:rPr>
              <a:t>③</a:t>
            </a:r>
            <a:r>
              <a:rPr lang="zh-CN" altLang="en-US"/>
              <a:t>除上述两种情形之外，均应在《投资收益纳税调整明细表》（</a:t>
            </a:r>
            <a:r>
              <a:rPr lang="en-US" altLang="zh-CN"/>
              <a:t>A105030</a:t>
            </a:r>
            <a:r>
              <a:rPr lang="zh-CN" altLang="en-US"/>
              <a:t>）中填报处置收益相关情况</a:t>
            </a:r>
            <a:r>
              <a:rPr lang="en-US" altLang="zh-CN"/>
              <a:t> </a:t>
            </a:r>
            <a:endParaRPr lang="en-US" altLang="zh-CN"/>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rPr>
              <a:t>企业所得税方面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a:t>
            </a:r>
            <a:r>
              <a:rPr lang="zh-CN" altLang="en-US">
                <a:solidFill>
                  <a:srgbClr val="FF0000"/>
                </a:solidFill>
              </a:rPr>
              <a:t>境外投资者以分配利润直接投资税收抵免政策</a:t>
            </a:r>
            <a:endParaRPr lang="zh-CN" altLang="en-US">
              <a:solidFill>
                <a:srgbClr val="FF0000"/>
              </a:solidFill>
            </a:endParaRPr>
          </a:p>
          <a:p>
            <a:r>
              <a:rPr lang="zh-CN" altLang="en-US">
                <a:solidFill>
                  <a:schemeClr val="accent1"/>
                </a:solidFill>
              </a:rPr>
              <a:t>（一）相关政策</a:t>
            </a:r>
            <a:endParaRPr lang="zh-CN" altLang="en-US">
              <a:solidFill>
                <a:schemeClr val="accent1"/>
              </a:solidFill>
            </a:endParaRPr>
          </a:p>
          <a:p>
            <a:r>
              <a:rPr lang="en-US" altLang="zh-CN">
                <a:solidFill>
                  <a:schemeClr val="tx1"/>
                </a:solidFill>
              </a:rPr>
              <a:t>1.</a:t>
            </a:r>
            <a:r>
              <a:rPr lang="zh-CN" altLang="en-US">
                <a:solidFill>
                  <a:schemeClr val="tx1"/>
                </a:solidFill>
              </a:rPr>
              <a:t>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商务部关于境外投资者以分配利润直接投资税收抵免政策的公告（财政部、税务总局、商务部公告</a:t>
            </a:r>
            <a:r>
              <a:rPr lang="en-US" altLang="zh-CN">
                <a:solidFill>
                  <a:schemeClr val="tx1"/>
                </a:solidFill>
              </a:rPr>
              <a:t>2025</a:t>
            </a:r>
            <a:r>
              <a:rPr lang="zh-CN" altLang="en-US">
                <a:solidFill>
                  <a:schemeClr val="tx1"/>
                </a:solidFill>
              </a:rPr>
              <a:t>年第</a:t>
            </a:r>
            <a:r>
              <a:rPr lang="en-US" altLang="zh-CN">
                <a:solidFill>
                  <a:schemeClr val="tx1"/>
                </a:solidFill>
              </a:rPr>
              <a:t>2</a:t>
            </a:r>
            <a:r>
              <a:rPr lang="zh-CN" altLang="en-US">
                <a:solidFill>
                  <a:schemeClr val="tx1"/>
                </a:solidFill>
              </a:rPr>
              <a:t>号</a:t>
            </a:r>
            <a:r>
              <a:rPr lang="zh-CN" altLang="en-US">
                <a:solidFill>
                  <a:schemeClr val="tx1"/>
                </a:solidFill>
              </a:rPr>
              <a:t>）</a:t>
            </a:r>
            <a:endParaRPr lang="zh-CN" altLang="en-US">
              <a:solidFill>
                <a:schemeClr val="tx1"/>
              </a:solidFill>
            </a:endParaRPr>
          </a:p>
          <a:p>
            <a:r>
              <a:rPr lang="en-US" altLang="zh-CN">
                <a:solidFill>
                  <a:schemeClr val="tx1"/>
                </a:solidFill>
              </a:rPr>
              <a:t>2.</a:t>
            </a:r>
            <a:r>
              <a:rPr lang="zh-CN" altLang="en-US">
                <a:solidFill>
                  <a:schemeClr val="tx1"/>
                </a:solidFill>
              </a:rPr>
              <a:t>国家税务总局关于境外投资者以分配利润直接投资税收抵免政策有关事项的公告（国家税务总局公告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18</a:t>
            </a:r>
            <a:r>
              <a:rPr lang="zh-CN" altLang="en-US">
                <a:solidFill>
                  <a:schemeClr val="tx1"/>
                </a:solidFill>
              </a:rPr>
              <a:t>号）</a:t>
            </a:r>
            <a:endParaRPr lang="zh-CN" altLang="en-US">
              <a:solidFill>
                <a:schemeClr val="tx1"/>
              </a:solidFill>
            </a:endParaRPr>
          </a:p>
          <a:p>
            <a:pPr algn="l">
              <a:buClrTx/>
              <a:buSzTx/>
            </a:pPr>
            <a:r>
              <a:rPr lang="zh-CN" altLang="en-US">
                <a:solidFill>
                  <a:schemeClr val="accent1"/>
                </a:solidFill>
              </a:rPr>
              <a:t>（二）政策规定</a:t>
            </a:r>
            <a:endParaRPr lang="zh-CN" altLang="en-US">
              <a:solidFill>
                <a:schemeClr val="accent1"/>
              </a:solidFill>
            </a:endParaRPr>
          </a:p>
          <a:p>
            <a:pPr algn="l">
              <a:buClrTx/>
              <a:buSzTx/>
            </a:pPr>
            <a:r>
              <a:rPr lang="en-US" altLang="zh-CN">
                <a:solidFill>
                  <a:schemeClr val="accent1"/>
                </a:solidFill>
              </a:rPr>
              <a:t>1.</a:t>
            </a:r>
            <a:r>
              <a:rPr lang="zh-CN" altLang="en-US">
                <a:solidFill>
                  <a:schemeClr val="accent1"/>
                </a:solidFill>
              </a:rPr>
              <a:t>执行时间</a:t>
            </a:r>
            <a:endParaRPr lang="zh-CN" altLang="en-US">
              <a:solidFill>
                <a:schemeClr val="accent1"/>
              </a:solidFill>
            </a:endParaRPr>
          </a:p>
          <a:p>
            <a:pPr algn="l">
              <a:buClrTx/>
              <a:buSzTx/>
            </a:pPr>
            <a:r>
              <a:rPr lang="zh-CN" altLang="en-US">
                <a:sym typeface="+mn-ea"/>
              </a:rPr>
              <a:t>（以分配利润直接投资）</a:t>
            </a:r>
            <a:r>
              <a:rPr lang="zh-CN" altLang="en-US"/>
              <a:t>自2025年1月1日起执行至2028年12月31日</a:t>
            </a:r>
            <a:endParaRPr lang="zh-CN" altLang="en-US"/>
          </a:p>
          <a:p>
            <a:pPr algn="l">
              <a:buClrTx/>
              <a:buSzTx/>
            </a:pPr>
            <a:r>
              <a:rPr lang="zh-CN" altLang="en-US"/>
              <a:t>（</a:t>
            </a:r>
            <a:r>
              <a:rPr lang="en-US" altLang="zh-CN"/>
              <a:t>1</a:t>
            </a:r>
            <a:r>
              <a:rPr lang="zh-CN" altLang="en-US"/>
              <a:t>）直接投资时间：按照商务主管部门出具的《利润再投资情况表》中</a:t>
            </a:r>
            <a:r>
              <a:rPr lang="zh-CN" altLang="en-US">
                <a:solidFill>
                  <a:srgbClr val="FF0000"/>
                </a:solidFill>
              </a:rPr>
              <a:t>列明的再投资时间当月</a:t>
            </a:r>
            <a:r>
              <a:rPr lang="zh-CN" altLang="en-US"/>
              <a:t>，确认开始计算其持有该再投资的时间</a:t>
            </a:r>
            <a:endParaRPr lang="zh-CN" altLang="en-US"/>
          </a:p>
          <a:p>
            <a:pPr algn="l">
              <a:buClrTx/>
              <a:buSzTx/>
            </a:pPr>
            <a:r>
              <a:rPr lang="zh-CN" altLang="en-US"/>
              <a:t>（</a:t>
            </a:r>
            <a:r>
              <a:rPr lang="en-US" altLang="zh-CN"/>
              <a:t>2</a:t>
            </a:r>
            <a:r>
              <a:rPr lang="zh-CN" altLang="en-US"/>
              <a:t>）境外投资者享受规定的税收抵免政策在</a:t>
            </a:r>
            <a:r>
              <a:rPr lang="en-US" altLang="zh-CN"/>
              <a:t>2028</a:t>
            </a:r>
            <a:r>
              <a:rPr lang="zh-CN" altLang="en-US"/>
              <a:t>年</a:t>
            </a:r>
            <a:r>
              <a:rPr lang="en-US" altLang="zh-CN"/>
              <a:t>12</a:t>
            </a:r>
            <a:r>
              <a:rPr lang="zh-CN" altLang="en-US"/>
              <a:t>月</a:t>
            </a:r>
            <a:r>
              <a:rPr lang="en-US" altLang="zh-CN"/>
              <a:t>31</a:t>
            </a:r>
            <a:r>
              <a:rPr lang="zh-CN" altLang="en-US"/>
              <a:t>日后仍有抵免余额的，可继续享受至抵免余额为零为止</a:t>
            </a:r>
            <a:endParaRPr lang="zh-CN" altLang="en-US"/>
          </a:p>
          <a:p>
            <a:pPr algn="l">
              <a:buClrTx/>
              <a:buSzTx/>
            </a:pPr>
            <a:endParaRPr lang="en-US" altLang="zh-CN"/>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fontScale="90000" lnSpcReduction="20000"/>
          </a:bodyPr>
          <a:p>
            <a:pPr fontAlgn="auto">
              <a:lnSpc>
                <a:spcPct val="100000"/>
              </a:lnSpc>
            </a:pPr>
            <a:r>
              <a:rPr lang="en-US" altLang="zh-CN"/>
              <a:t>2.</a:t>
            </a:r>
            <a:r>
              <a:rPr lang="zh-CN" altLang="en-US"/>
              <a:t>抵免税额的基本规定</a:t>
            </a:r>
            <a:endParaRPr lang="zh-CN" altLang="en-US"/>
          </a:p>
          <a:p>
            <a:pPr fontAlgn="auto">
              <a:lnSpc>
                <a:spcPct val="100000"/>
              </a:lnSpc>
            </a:pPr>
            <a:r>
              <a:rPr lang="zh-CN" altLang="en-US"/>
              <a:t>境外投资者以中国境内居民企业分配的利润，境内直接投资符合条件的（时间条件、其余条件），可按照投资额的</a:t>
            </a:r>
            <a:r>
              <a:rPr lang="en-US" altLang="zh-CN"/>
              <a:t>10%</a:t>
            </a:r>
            <a:r>
              <a:rPr lang="zh-CN" altLang="en-US"/>
              <a:t>抵免境外投资者当年的应纳税额，当年不足抵免的准予向以后结转。中华人民共和国政府同外国政府订立的税收协定中关于股息、红利等权益性投资收益适用税率低于</a:t>
            </a:r>
            <a:r>
              <a:rPr lang="en-US" altLang="zh-CN"/>
              <a:t>10%</a:t>
            </a:r>
            <a:r>
              <a:rPr lang="zh-CN" altLang="en-US"/>
              <a:t>的，按照协定税率执行</a:t>
            </a:r>
            <a:endParaRPr lang="zh-CN" altLang="en-US"/>
          </a:p>
          <a:p>
            <a:pPr fontAlgn="auto">
              <a:lnSpc>
                <a:spcPct val="100000"/>
              </a:lnSpc>
            </a:pPr>
            <a:r>
              <a:rPr lang="zh-CN" altLang="en-US"/>
              <a:t>（</a:t>
            </a:r>
            <a:r>
              <a:rPr lang="en-US" altLang="zh-CN"/>
              <a:t>1</a:t>
            </a:r>
            <a:r>
              <a:rPr lang="zh-CN" altLang="en-US"/>
              <a:t>）税收抵免额度</a:t>
            </a:r>
            <a:endParaRPr lang="zh-CN" altLang="en-US"/>
          </a:p>
          <a:p>
            <a:pPr fontAlgn="auto">
              <a:lnSpc>
                <a:spcPct val="100000"/>
              </a:lnSpc>
            </a:pPr>
            <a:r>
              <a:rPr lang="zh-CN" altLang="en-US">
                <a:latin typeface="Calibri" panose="020F0502020204030204" charset="0"/>
              </a:rPr>
              <a:t>①计算抵免额度的比例</a:t>
            </a:r>
            <a:endParaRPr lang="zh-CN" altLang="en-US">
              <a:latin typeface="Calibri" panose="020F0502020204030204" charset="0"/>
            </a:endParaRPr>
          </a:p>
          <a:p>
            <a:pPr fontAlgn="auto">
              <a:lnSpc>
                <a:spcPct val="100000"/>
              </a:lnSpc>
            </a:pPr>
            <a:r>
              <a:rPr lang="zh-CN" altLang="en-US"/>
              <a:t>境外投资者在确定税收抵免额度时，</a:t>
            </a:r>
            <a:r>
              <a:rPr lang="zh-CN" altLang="en-US">
                <a:solidFill>
                  <a:srgbClr val="FF0000"/>
                </a:solidFill>
              </a:rPr>
              <a:t>可选择</a:t>
            </a:r>
            <a:r>
              <a:rPr lang="zh-CN" altLang="en-US"/>
              <a:t>按再投资额的</a:t>
            </a:r>
            <a:r>
              <a:rPr lang="en-US" altLang="zh-CN"/>
              <a:t>10%</a:t>
            </a:r>
            <a:r>
              <a:rPr lang="zh-CN" altLang="en-US"/>
              <a:t>或者可适用的税收协定（或安排）规定的低于</a:t>
            </a:r>
            <a:r>
              <a:rPr lang="en-US" altLang="zh-CN"/>
              <a:t>10%</a:t>
            </a:r>
            <a:r>
              <a:rPr lang="zh-CN" altLang="en-US"/>
              <a:t>的股息征税比例计算。相关比例一经选定，在持有投资满</a:t>
            </a:r>
            <a:r>
              <a:rPr lang="en-US" altLang="zh-CN"/>
              <a:t>5</a:t>
            </a:r>
            <a:r>
              <a:rPr lang="zh-CN" altLang="en-US"/>
              <a:t>年（</a:t>
            </a:r>
            <a:r>
              <a:rPr lang="en-US" altLang="zh-CN"/>
              <a:t>60</a:t>
            </a:r>
            <a:r>
              <a:rPr lang="zh-CN" altLang="en-US"/>
              <a:t>个月）后收回投资并申报补缴递延的税款时，不得再适用税收协定（或安排）规定的更低的股息征税比例</a:t>
            </a:r>
            <a:endParaRPr lang="zh-CN" altLang="en-US"/>
          </a:p>
          <a:p>
            <a:pPr fontAlgn="auto">
              <a:lnSpc>
                <a:spcPct val="100000"/>
              </a:lnSpc>
            </a:pPr>
            <a:r>
              <a:rPr lang="zh-CN" altLang="en-US">
                <a:latin typeface="Calibri" panose="020F0502020204030204" charset="0"/>
              </a:rPr>
              <a:t>②从多个企业取得分配利润</a:t>
            </a:r>
            <a:endParaRPr lang="zh-CN" altLang="en-US">
              <a:latin typeface="Calibri" panose="020F0502020204030204" charset="0"/>
            </a:endParaRPr>
          </a:p>
          <a:p>
            <a:pPr fontAlgn="auto">
              <a:lnSpc>
                <a:spcPct val="100000"/>
              </a:lnSpc>
            </a:pPr>
            <a:r>
              <a:rPr lang="zh-CN" altLang="en-US">
                <a:latin typeface="Calibri" panose="020F0502020204030204" charset="0"/>
              </a:rPr>
              <a:t>同一境外投资者从多个境内居民企业取得利润进行再投资，均符合税收抵免政策的，按利润分配企业</a:t>
            </a:r>
            <a:r>
              <a:rPr lang="zh-CN" altLang="en-US">
                <a:solidFill>
                  <a:srgbClr val="FF0000"/>
                </a:solidFill>
                <a:latin typeface="Calibri" panose="020F0502020204030204" charset="0"/>
              </a:rPr>
              <a:t>分别归集</a:t>
            </a:r>
            <a:r>
              <a:rPr lang="zh-CN" altLang="en-US">
                <a:latin typeface="Calibri" panose="020F0502020204030204" charset="0"/>
              </a:rPr>
              <a:t>计算税收抵免额度</a:t>
            </a:r>
            <a:endParaRPr lang="zh-CN" altLang="en-US">
              <a:latin typeface="Calibri" panose="020F0502020204030204" charset="0"/>
            </a:endParaRPr>
          </a:p>
          <a:p>
            <a:pPr fontAlgn="auto">
              <a:lnSpc>
                <a:spcPct val="100000"/>
              </a:lnSpc>
            </a:pPr>
            <a:r>
              <a:rPr lang="zh-CN" altLang="en-US">
                <a:latin typeface="Calibri" panose="020F0502020204030204" charset="0"/>
              </a:rPr>
              <a:t>③货币计价</a:t>
            </a:r>
            <a:endParaRPr lang="zh-CN" altLang="en-US">
              <a:latin typeface="Calibri" panose="020F0502020204030204" charset="0"/>
            </a:endParaRPr>
          </a:p>
          <a:p>
            <a:pPr fontAlgn="auto">
              <a:lnSpc>
                <a:spcPct val="100000"/>
              </a:lnSpc>
            </a:pPr>
            <a:r>
              <a:rPr lang="zh-CN" altLang="en-US">
                <a:latin typeface="Calibri" panose="020F0502020204030204" charset="0"/>
              </a:rPr>
              <a:t>境外投资者以人民币以外的货币进行再投资的，按实际</a:t>
            </a:r>
            <a:r>
              <a:rPr lang="zh-CN" altLang="en-US">
                <a:solidFill>
                  <a:srgbClr val="FF0000"/>
                </a:solidFill>
                <a:latin typeface="Calibri" panose="020F0502020204030204" charset="0"/>
              </a:rPr>
              <a:t>支付相关款项</a:t>
            </a:r>
            <a:r>
              <a:rPr lang="zh-CN" altLang="en-US">
                <a:latin typeface="Calibri" panose="020F0502020204030204" charset="0"/>
              </a:rPr>
              <a:t>之日的汇率中间价折合成人民币，计算该再投资利润递延的股息所得企业所得税税额和税收抵免额度</a:t>
            </a:r>
            <a:endParaRPr lang="zh-CN" altLang="en-US">
              <a:latin typeface="Calibri" panose="020F050202020403020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pPr fontAlgn="auto">
              <a:lnSpc>
                <a:spcPct val="100000"/>
              </a:lnSpc>
            </a:pPr>
            <a:r>
              <a:rPr lang="zh-CN" altLang="en-US"/>
              <a:t>【案例】</a:t>
            </a:r>
            <a:r>
              <a:rPr lang="en-US" altLang="zh-CN"/>
              <a:t>2025</a:t>
            </a:r>
            <a:r>
              <a:rPr lang="zh-CN" altLang="en-US"/>
              <a:t>年</a:t>
            </a:r>
            <a:r>
              <a:rPr lang="en-US" altLang="zh-CN"/>
              <a:t>10</a:t>
            </a:r>
            <a:r>
              <a:rPr lang="zh-CN" altLang="en-US"/>
              <a:t>月，境外</a:t>
            </a:r>
            <a:r>
              <a:rPr lang="en-US" altLang="zh-CN"/>
              <a:t>a</a:t>
            </a:r>
            <a:r>
              <a:rPr lang="zh-CN" altLang="en-US"/>
              <a:t>国</a:t>
            </a:r>
            <a:r>
              <a:rPr lang="en-US" altLang="zh-CN"/>
              <a:t>b</a:t>
            </a:r>
            <a:r>
              <a:rPr lang="zh-CN" altLang="en-US"/>
              <a:t>公司取得境内甲公司分配的利润</a:t>
            </a:r>
            <a:r>
              <a:rPr lang="en-US" altLang="zh-CN"/>
              <a:t>1000</a:t>
            </a:r>
            <a:r>
              <a:rPr lang="zh-CN" altLang="en-US"/>
              <a:t>万元，并全部用于增资于甲公司，符合税收抵免政策条件。按照中国与</a:t>
            </a:r>
            <a:r>
              <a:rPr lang="en-US" altLang="zh-CN"/>
              <a:t>a</a:t>
            </a:r>
            <a:r>
              <a:rPr lang="zh-CN" altLang="en-US"/>
              <a:t>国税收协定股息条款，</a:t>
            </a:r>
            <a:r>
              <a:rPr lang="en-US" altLang="zh-CN"/>
              <a:t>b</a:t>
            </a:r>
            <a:r>
              <a:rPr lang="zh-CN" altLang="en-US"/>
              <a:t>公司可选择适用</a:t>
            </a:r>
            <a:r>
              <a:rPr lang="en-US" altLang="zh-CN"/>
              <a:t>5%</a:t>
            </a:r>
            <a:r>
              <a:rPr lang="zh-CN" altLang="en-US"/>
              <a:t>的股息征税比例。在确定税收抵免额度时，</a:t>
            </a:r>
            <a:r>
              <a:rPr lang="en-US" altLang="zh-CN"/>
              <a:t>b</a:t>
            </a:r>
            <a:r>
              <a:rPr lang="zh-CN" altLang="en-US"/>
              <a:t>公司可选择适用</a:t>
            </a:r>
            <a:r>
              <a:rPr lang="en-US" altLang="zh-CN"/>
              <a:t>10%</a:t>
            </a:r>
            <a:r>
              <a:rPr lang="zh-CN" altLang="en-US"/>
              <a:t>或</a:t>
            </a:r>
            <a:r>
              <a:rPr lang="en-US" altLang="zh-CN"/>
              <a:t>5%</a:t>
            </a:r>
            <a:r>
              <a:rPr lang="zh-CN" altLang="en-US"/>
              <a:t>的比例计算</a:t>
            </a:r>
            <a:endParaRPr lang="zh-CN" altLang="en-US"/>
          </a:p>
          <a:p>
            <a:pPr fontAlgn="auto">
              <a:lnSpc>
                <a:spcPct val="100000"/>
              </a:lnSpc>
            </a:pPr>
            <a:r>
              <a:rPr lang="zh-CN" altLang="en-US"/>
              <a:t>如选择适用</a:t>
            </a:r>
            <a:r>
              <a:rPr lang="en-US" altLang="zh-CN"/>
              <a:t>10%</a:t>
            </a:r>
            <a:r>
              <a:rPr lang="zh-CN" altLang="en-US"/>
              <a:t>的比例，则该再投资税收抵免额度为</a:t>
            </a:r>
            <a:r>
              <a:rPr lang="en-US" altLang="zh-CN"/>
              <a:t>100</a:t>
            </a:r>
            <a:r>
              <a:rPr lang="zh-CN" altLang="en-US"/>
              <a:t>万元，</a:t>
            </a:r>
            <a:r>
              <a:rPr lang="en-US" altLang="zh-CN"/>
              <a:t>2031</a:t>
            </a:r>
            <a:r>
              <a:rPr lang="zh-CN" altLang="en-US"/>
              <a:t>年</a:t>
            </a:r>
            <a:r>
              <a:rPr lang="en-US" altLang="zh-CN"/>
              <a:t>10</a:t>
            </a:r>
            <a:r>
              <a:rPr lang="zh-CN" altLang="en-US"/>
              <a:t>月，</a:t>
            </a:r>
            <a:r>
              <a:rPr lang="en-US" altLang="zh-CN"/>
              <a:t>b</a:t>
            </a:r>
            <a:r>
              <a:rPr lang="zh-CN" altLang="en-US"/>
              <a:t>公司收回投资并申报补缴递延的税款时，应就该再投资缴纳税款</a:t>
            </a:r>
            <a:r>
              <a:rPr lang="en-US" altLang="zh-CN"/>
              <a:t>100</a:t>
            </a:r>
            <a:r>
              <a:rPr lang="zh-CN" altLang="en-US"/>
              <a:t>万元，不得适用税收协定</a:t>
            </a:r>
            <a:r>
              <a:rPr lang="en-US" altLang="zh-CN"/>
              <a:t>5%</a:t>
            </a:r>
            <a:r>
              <a:rPr lang="zh-CN" altLang="en-US"/>
              <a:t>的征税比例</a:t>
            </a:r>
            <a:endParaRPr lang="zh-CN" altLang="en-US"/>
          </a:p>
          <a:p>
            <a:pPr fontAlgn="auto">
              <a:lnSpc>
                <a:spcPct val="100000"/>
              </a:lnSpc>
            </a:pPr>
            <a:r>
              <a:rPr lang="zh-CN" altLang="en-US"/>
              <a:t>如一开始选择适用</a:t>
            </a:r>
            <a:r>
              <a:rPr lang="en-US" altLang="zh-CN"/>
              <a:t>5%</a:t>
            </a:r>
            <a:r>
              <a:rPr lang="zh-CN" altLang="en-US"/>
              <a:t>，则该再投资税收抵免额度为</a:t>
            </a:r>
            <a:r>
              <a:rPr lang="en-US" altLang="zh-CN"/>
              <a:t>50</a:t>
            </a:r>
            <a:r>
              <a:rPr lang="zh-CN" altLang="en-US"/>
              <a:t>万元，在收回投资时，应按照此前已确认的税收协定</a:t>
            </a:r>
            <a:r>
              <a:rPr lang="en-US" altLang="zh-CN"/>
              <a:t>5%</a:t>
            </a:r>
            <a:r>
              <a:rPr lang="zh-CN" altLang="en-US"/>
              <a:t>的比例计算缴纳税款</a:t>
            </a:r>
            <a:r>
              <a:rPr lang="en-US" altLang="zh-CN"/>
              <a:t>50</a:t>
            </a:r>
            <a:r>
              <a:rPr lang="zh-CN" altLang="en-US"/>
              <a:t>万元；如后续税务机关认定</a:t>
            </a:r>
            <a:r>
              <a:rPr lang="en-US" altLang="zh-CN"/>
              <a:t>b</a:t>
            </a:r>
            <a:r>
              <a:rPr lang="zh-CN" altLang="en-US"/>
              <a:t>公司不符合享受税收协定待遇条件，并要求就该再投资对应利润缴纳</a:t>
            </a:r>
            <a:r>
              <a:rPr lang="en-US" altLang="zh-CN"/>
              <a:t>100</a:t>
            </a:r>
            <a:r>
              <a:rPr lang="zh-CN" altLang="en-US"/>
              <a:t>万元税款，纳税人可按补缴的税款相应调增其税收抵免额度</a:t>
            </a:r>
            <a:r>
              <a:rPr lang="en-US" altLang="zh-CN"/>
              <a:t> </a:t>
            </a:r>
            <a:endParaRPr lang="en-US" altLang="zh-CN"/>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）可抵免的应纳税额</a:t>
            </a:r>
            <a:endParaRPr lang="zh-CN" altLang="en-US"/>
          </a:p>
          <a:p>
            <a:r>
              <a:rPr lang="zh-CN" altLang="en-US"/>
              <a:t>境外投资者可抵免的应纳税额，是指境外投资者从利润分配企业自利润分配再投资之日以后取得的企业所得税法规定的股息红利、利息、特许权使用费等所得应缴纳的企业所得税</a:t>
            </a:r>
            <a:endParaRPr lang="zh-CN" altLang="en-US"/>
          </a:p>
          <a:p>
            <a:r>
              <a:rPr lang="zh-CN" altLang="en-US">
                <a:latin typeface="Calibri" panose="020F0502020204030204" charset="0"/>
              </a:rPr>
              <a:t>①</a:t>
            </a:r>
            <a:r>
              <a:rPr lang="zh-CN" altLang="en-US"/>
              <a:t>从同一家利润分配企业取得所得应缴纳的企业所得税</a:t>
            </a:r>
            <a:endParaRPr lang="zh-CN" altLang="en-US"/>
          </a:p>
          <a:p>
            <a:r>
              <a:rPr lang="zh-CN" altLang="en-US">
                <a:latin typeface="Calibri" panose="020F0502020204030204" charset="0"/>
              </a:rPr>
              <a:t>②</a:t>
            </a:r>
            <a:r>
              <a:rPr lang="zh-CN" altLang="en-US"/>
              <a:t>所得类型为股息红利、利息、特许权使用费等</a:t>
            </a:r>
            <a:endParaRPr lang="zh-CN" altLang="en-US"/>
          </a:p>
          <a:p>
            <a:r>
              <a:rPr lang="zh-CN" altLang="en-US">
                <a:latin typeface="Calibri" panose="020F0502020204030204" charset="0"/>
              </a:rPr>
              <a:t>③</a:t>
            </a:r>
            <a:r>
              <a:rPr lang="zh-CN" altLang="en-US"/>
              <a:t>取得所得时间在再投资时间之后</a:t>
            </a:r>
            <a:endParaRPr lang="zh-CN" altLang="en-US"/>
          </a:p>
          <a:p>
            <a:r>
              <a:rPr lang="zh-CN" altLang="en-US"/>
              <a:t>（</a:t>
            </a:r>
            <a:r>
              <a:rPr lang="en-US" altLang="zh-CN"/>
              <a:t>3</a:t>
            </a:r>
            <a:r>
              <a:rPr lang="zh-CN" altLang="en-US"/>
              <a:t>）重组税收抵免</a:t>
            </a:r>
            <a:endParaRPr lang="zh-CN" altLang="en-US"/>
          </a:p>
          <a:p>
            <a:r>
              <a:rPr lang="zh-CN" altLang="en-US"/>
              <a:t>境外投资者享受规定的税收抵免政策后，被投资企业发生重组</a:t>
            </a:r>
            <a:r>
              <a:rPr lang="zh-CN" altLang="en-US">
                <a:solidFill>
                  <a:srgbClr val="FF0000"/>
                </a:solidFill>
              </a:rPr>
              <a:t>符合特殊性</a:t>
            </a:r>
            <a:r>
              <a:rPr lang="zh-CN" altLang="en-US"/>
              <a:t>重组条件，并已按照特殊性重组进行税务处理的，</a:t>
            </a:r>
            <a:r>
              <a:rPr lang="zh-CN" altLang="en-US">
                <a:solidFill>
                  <a:srgbClr val="FF0000"/>
                </a:solidFill>
              </a:rPr>
              <a:t>可继续</a:t>
            </a:r>
            <a:r>
              <a:rPr lang="zh-CN" altLang="en-US"/>
              <a:t>享受税收抵免政策</a:t>
            </a:r>
            <a:r>
              <a:rPr lang="en-US" altLang="zh-CN"/>
              <a:t> </a:t>
            </a:r>
            <a:endParaRPr lang="en-US" altLang="zh-CN"/>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en-US" altLang="zh-CN"/>
              <a:t>3.</a:t>
            </a:r>
            <a:r>
              <a:rPr lang="zh-CN" altLang="en-US"/>
              <a:t>抵免税收的条件（除投资时间）</a:t>
            </a:r>
            <a:endParaRPr lang="zh-CN" altLang="en-US"/>
          </a:p>
          <a:p>
            <a:r>
              <a:rPr lang="zh-CN" altLang="en-US"/>
              <a:t>同时满足以下条件</a:t>
            </a:r>
            <a:endParaRPr lang="zh-CN" altLang="en-US"/>
          </a:p>
          <a:p>
            <a:r>
              <a:rPr lang="zh-CN" altLang="en-US"/>
              <a:t>（</a:t>
            </a:r>
            <a:r>
              <a:rPr lang="en-US" altLang="zh-CN"/>
              <a:t>1</a:t>
            </a:r>
            <a:r>
              <a:rPr lang="zh-CN" altLang="en-US"/>
              <a:t>）境外投资者分得的利润属于中国境内居民企业向投资者</a:t>
            </a:r>
            <a:r>
              <a:rPr lang="zh-CN" altLang="en-US">
                <a:solidFill>
                  <a:srgbClr val="FF0000"/>
                </a:solidFill>
              </a:rPr>
              <a:t>实际分配</a:t>
            </a:r>
            <a:r>
              <a:rPr lang="zh-CN" altLang="en-US"/>
              <a:t>的留存收益而形成的股息、红利等权益性投资收益</a:t>
            </a:r>
            <a:endParaRPr lang="zh-CN" altLang="en-US"/>
          </a:p>
          <a:p>
            <a:r>
              <a:rPr lang="zh-CN" altLang="en-US"/>
              <a:t>（</a:t>
            </a:r>
            <a:r>
              <a:rPr lang="en-US" altLang="zh-CN"/>
              <a:t>2</a:t>
            </a:r>
            <a:r>
              <a:rPr lang="zh-CN" altLang="en-US"/>
              <a:t>）境外投资者以分得利润进行的境内</a:t>
            </a:r>
            <a:r>
              <a:rPr lang="zh-CN" altLang="en-US">
                <a:solidFill>
                  <a:srgbClr val="FF0000"/>
                </a:solidFill>
              </a:rPr>
              <a:t>直接投资</a:t>
            </a:r>
            <a:r>
              <a:rPr lang="zh-CN" altLang="en-US"/>
              <a:t>，包括境外投资者以分得利润进行的增资、新建、股权收购等权益性投资，但不包括新增、转增、收购上市公司股份（符合条件的战略投资除外）。具体是指：</a:t>
            </a:r>
            <a:r>
              <a:rPr lang="en-US" altLang="zh-CN"/>
              <a:t> </a:t>
            </a:r>
            <a:endParaRPr lang="en-US" altLang="zh-CN"/>
          </a:p>
          <a:p>
            <a:r>
              <a:rPr lang="zh-CN" altLang="en-US">
                <a:latin typeface="Calibri" panose="020F0502020204030204" charset="0"/>
              </a:rPr>
              <a:t>①</a:t>
            </a:r>
            <a:r>
              <a:rPr lang="zh-CN" altLang="en-US"/>
              <a:t>新增或转增中国境内居民企业实收资本或者资本公积（包括境外投资者以分得的利润用于补缴其在境内居民企业已经认缴的注册资本，增加实收资本或资本公积的）</a:t>
            </a:r>
            <a:endParaRPr lang="zh-CN" altLang="en-US"/>
          </a:p>
          <a:p>
            <a:r>
              <a:rPr lang="zh-CN" altLang="en-US">
                <a:latin typeface="Calibri" panose="020F0502020204030204" charset="0"/>
              </a:rPr>
              <a:t>②</a:t>
            </a:r>
            <a:r>
              <a:rPr lang="zh-CN" altLang="en-US"/>
              <a:t>在中国境内投资新建居民企业</a:t>
            </a:r>
            <a:endParaRPr lang="en-US" altLang="zh-CN"/>
          </a:p>
          <a:p>
            <a:r>
              <a:rPr lang="zh-CN" altLang="en-US">
                <a:latin typeface="Calibri" panose="020F0502020204030204" charset="0"/>
              </a:rPr>
              <a:t>③</a:t>
            </a:r>
            <a:r>
              <a:rPr lang="zh-CN" altLang="en-US"/>
              <a:t>从非关联方收购中国境内居民企业股权</a:t>
            </a:r>
            <a:r>
              <a:rPr lang="en-US" altLang="zh-CN"/>
              <a:t>  </a:t>
            </a:r>
            <a:endParaRPr lang="en-US" altLang="zh-CN"/>
          </a:p>
          <a:p>
            <a:endParaRPr lang="en-US" altLang="zh-CN"/>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lnSpcReduction="20000"/>
          </a:bodyPr>
          <a:p>
            <a:pPr fontAlgn="auto">
              <a:lnSpc>
                <a:spcPct val="100000"/>
              </a:lnSpc>
            </a:pPr>
            <a:r>
              <a:rPr lang="zh-CN" altLang="en-US"/>
              <a:t>（</a:t>
            </a:r>
            <a:r>
              <a:rPr lang="en-US" altLang="zh-CN"/>
              <a:t>3</a:t>
            </a:r>
            <a:r>
              <a:rPr lang="zh-CN" altLang="en-US"/>
              <a:t>）在境外投资者境内再投资期限内，被投资企业从事的产业属于《鼓励外商投资产业目录》所列的全国鼓励外商投资产业目录。</a:t>
            </a:r>
            <a:r>
              <a:rPr lang="en-US" altLang="zh-CN"/>
              <a:t> </a:t>
            </a:r>
            <a:endParaRPr lang="en-US" altLang="zh-CN"/>
          </a:p>
          <a:p>
            <a:pPr fontAlgn="auto">
              <a:lnSpc>
                <a:spcPct val="100000"/>
              </a:lnSpc>
            </a:pPr>
            <a:r>
              <a:rPr lang="zh-CN" altLang="en-US"/>
              <a:t>（</a:t>
            </a:r>
            <a:r>
              <a:rPr lang="en-US" altLang="zh-CN"/>
              <a:t>4</a:t>
            </a:r>
            <a:r>
              <a:rPr lang="zh-CN" altLang="en-US"/>
              <a:t>）境外投资者境内再投资需连续持有至少</a:t>
            </a:r>
            <a:r>
              <a:rPr lang="en-US" altLang="zh-CN"/>
              <a:t>5</a:t>
            </a:r>
            <a:r>
              <a:rPr lang="zh-CN" altLang="en-US"/>
              <a:t>年（</a:t>
            </a:r>
            <a:r>
              <a:rPr lang="en-US" altLang="zh-CN"/>
              <a:t>60</a:t>
            </a:r>
            <a:r>
              <a:rPr lang="zh-CN" altLang="en-US"/>
              <a:t>个月）以上。</a:t>
            </a:r>
            <a:endParaRPr lang="zh-CN" altLang="en-US"/>
          </a:p>
          <a:p>
            <a:pPr fontAlgn="auto">
              <a:lnSpc>
                <a:spcPct val="100000"/>
              </a:lnSpc>
            </a:pPr>
            <a:r>
              <a:rPr lang="zh-CN" altLang="en-US">
                <a:latin typeface="Calibri" panose="020F0502020204030204" charset="0"/>
              </a:rPr>
              <a:t>①</a:t>
            </a:r>
            <a:r>
              <a:rPr lang="zh-CN" altLang="en-US"/>
              <a:t>投资时间，按</a:t>
            </a:r>
            <a:r>
              <a:rPr lang="zh-CN" altLang="en-US">
                <a:sym typeface="+mn-ea"/>
              </a:rPr>
              <a:t>《利润再投资情况表》中</a:t>
            </a:r>
            <a:r>
              <a:rPr lang="zh-CN" altLang="en-US">
                <a:solidFill>
                  <a:srgbClr val="FF0000"/>
                </a:solidFill>
                <a:sym typeface="+mn-ea"/>
              </a:rPr>
              <a:t>列明的再投资时间当月</a:t>
            </a:r>
            <a:r>
              <a:rPr lang="zh-CN" altLang="en-US">
                <a:solidFill>
                  <a:schemeClr val="tx1"/>
                </a:solidFill>
                <a:sym typeface="+mn-ea"/>
              </a:rPr>
              <a:t>确定</a:t>
            </a:r>
            <a:endParaRPr lang="zh-CN" altLang="en-US">
              <a:solidFill>
                <a:schemeClr val="tx1"/>
              </a:solidFill>
              <a:sym typeface="+mn-ea"/>
            </a:endParaRPr>
          </a:p>
          <a:p>
            <a:pPr algn="l" fontAlgn="auto">
              <a:lnSpc>
                <a:spcPct val="100000"/>
              </a:lnSpc>
              <a:buClrTx/>
              <a:buSzTx/>
            </a:pPr>
            <a:r>
              <a:rPr lang="zh-CN" altLang="en-US">
                <a:latin typeface="Calibri" panose="020F0502020204030204" charset="0"/>
              </a:rPr>
              <a:t>②结束投资时间：按登记与支付对价</a:t>
            </a:r>
            <a:r>
              <a:rPr lang="zh-CN" altLang="en-US">
                <a:solidFill>
                  <a:srgbClr val="FF0000"/>
                </a:solidFill>
                <a:latin typeface="Calibri" panose="020F0502020204030204" charset="0"/>
              </a:rPr>
              <a:t>孰先当月</a:t>
            </a:r>
            <a:r>
              <a:rPr lang="zh-CN" altLang="en-US"/>
              <a:t>确定</a:t>
            </a:r>
            <a:endParaRPr lang="zh-CN" altLang="en-US"/>
          </a:p>
          <a:p>
            <a:pPr fontAlgn="auto">
              <a:lnSpc>
                <a:spcPct val="100000"/>
              </a:lnSpc>
            </a:pPr>
            <a:r>
              <a:rPr lang="zh-CN" altLang="en-US"/>
              <a:t>境外投资者享受再投资税收抵免政策后，从被投资企业减资、撤资，或者转让被投资企业股权的，以被投资企业完成股权变更或注销登记手续当月，确认停止计算其持有该再投资被收回部分的时间</a:t>
            </a:r>
            <a:endParaRPr lang="en-US" altLang="zh-CN"/>
          </a:p>
          <a:p>
            <a:pPr fontAlgn="auto">
              <a:lnSpc>
                <a:spcPct val="100000"/>
              </a:lnSpc>
            </a:pPr>
            <a:r>
              <a:rPr lang="zh-CN" altLang="en-US"/>
              <a:t>外投资者在被投资企业完成股权变更或注销登记手续前，从被投资企业取得资产或从股权受让方取得股权支付对价的，以取得上述资产或者股权支付对价当月，确认停止计算其持有该再投资被收回部分的时间</a:t>
            </a:r>
            <a:r>
              <a:rPr lang="en-US" altLang="zh-CN"/>
              <a:t> </a:t>
            </a:r>
            <a:endParaRPr lang="zh-CN" altLang="en-US"/>
          </a:p>
          <a:p>
            <a:pPr fontAlgn="auto">
              <a:lnSpc>
                <a:spcPct val="100000"/>
              </a:lnSpc>
            </a:pPr>
            <a:r>
              <a:rPr lang="zh-CN" altLang="en-US"/>
              <a:t>（</a:t>
            </a:r>
            <a:r>
              <a:rPr lang="en-US" altLang="zh-CN"/>
              <a:t>5</a:t>
            </a:r>
            <a:r>
              <a:rPr lang="zh-CN" altLang="en-US"/>
              <a:t>）境外投资者用于境内直接投资的利润以现金形式支付的，相关款项从利润分配企业的账户</a:t>
            </a:r>
            <a:r>
              <a:rPr lang="zh-CN" altLang="en-US">
                <a:solidFill>
                  <a:srgbClr val="FF0000"/>
                </a:solidFill>
              </a:rPr>
              <a:t>直接</a:t>
            </a:r>
            <a:r>
              <a:rPr lang="zh-CN" altLang="en-US"/>
              <a:t>转入被投资企业或股权转让方账户，在直接投资前不得在境内外其他账户周转；境外投资者用于境内直接投资的利润以实物、有价证券等非现金形式支付的，相关资产所有权</a:t>
            </a:r>
            <a:r>
              <a:rPr lang="zh-CN" altLang="en-US">
                <a:solidFill>
                  <a:srgbClr val="FF0000"/>
                </a:solidFill>
              </a:rPr>
              <a:t>直接</a:t>
            </a:r>
            <a:r>
              <a:rPr lang="zh-CN" altLang="en-US"/>
              <a:t>从利润分配企业转入被投资企业或股权转让方，在直接投资前不得由其他企业、个人代为持有或临时持有</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normAutofit lnSpcReduction="10000"/>
          </a:bodyPr>
          <a:p>
            <a:pPr fontAlgn="auto">
              <a:lnSpc>
                <a:spcPct val="100000"/>
              </a:lnSpc>
            </a:pPr>
            <a:r>
              <a:rPr lang="en-US" altLang="zh-CN"/>
              <a:t>2.</a:t>
            </a:r>
            <a:r>
              <a:rPr lang="zh-CN" altLang="en-US">
                <a:sym typeface="+mn-ea"/>
              </a:rPr>
              <a:t>网络货运经营的</a:t>
            </a:r>
            <a:r>
              <a:rPr lang="zh-CN" altLang="en-US"/>
              <a:t>进项税额抵扣</a:t>
            </a:r>
            <a:endParaRPr lang="en-US" altLang="zh-CN"/>
          </a:p>
          <a:p>
            <a:pPr fontAlgn="auto">
              <a:lnSpc>
                <a:spcPct val="100000"/>
              </a:lnSpc>
            </a:pPr>
            <a:r>
              <a:rPr lang="zh-CN" altLang="en-US"/>
              <a:t>具有网络平台道路货物运输（简称网络货运）</a:t>
            </a:r>
            <a:r>
              <a:rPr lang="zh-CN" altLang="en-US">
                <a:solidFill>
                  <a:srgbClr val="FF0000"/>
                </a:solidFill>
              </a:rPr>
              <a:t>经营资质</a:t>
            </a:r>
            <a:r>
              <a:rPr lang="zh-CN" altLang="en-US"/>
              <a:t>的纳税人，从事网络货运经营，</a:t>
            </a:r>
            <a:r>
              <a:rPr lang="zh-CN" altLang="en-US">
                <a:solidFill>
                  <a:srgbClr val="FF0000"/>
                </a:solidFill>
              </a:rPr>
              <a:t>自行采购并交付</a:t>
            </a:r>
            <a:r>
              <a:rPr lang="zh-CN" altLang="en-US"/>
              <a:t>给实际承运人使用的成品油、天然气、电力、氢能、二甲醚、甲醇以及其他各类车辆燃料（能源）和支付的道路、桥、闸通行费，</a:t>
            </a:r>
            <a:r>
              <a:rPr lang="zh-CN" altLang="en-US">
                <a:solidFill>
                  <a:srgbClr val="FF0000"/>
                </a:solidFill>
              </a:rPr>
              <a:t>同时符合</a:t>
            </a:r>
            <a:r>
              <a:rPr lang="zh-CN" altLang="en-US"/>
              <a:t>下列条件的，其进项税额准予从销项税额中抵扣：</a:t>
            </a:r>
            <a:endParaRPr lang="zh-CN" altLang="en-US"/>
          </a:p>
          <a:p>
            <a:pPr fontAlgn="auto">
              <a:lnSpc>
                <a:spcPct val="100000"/>
              </a:lnSpc>
            </a:pPr>
            <a:r>
              <a:rPr lang="zh-CN" altLang="en-US">
                <a:latin typeface="Calibri" panose="020F0502020204030204" charset="0"/>
              </a:rPr>
              <a:t>①</a:t>
            </a:r>
            <a:r>
              <a:rPr lang="zh-CN" altLang="en-US"/>
              <a:t>成品油、天然气、电力、氢能、二甲醚、甲醇以及其他各类车辆燃料（能源）和支付的道路、桥、闸通行费，应用于从事网络货运经营纳税人委托实际承运人完成的运输服务</a:t>
            </a:r>
            <a:r>
              <a:rPr lang="en-US" altLang="zh-CN"/>
              <a:t> </a:t>
            </a:r>
            <a:endParaRPr lang="zh-CN" altLang="en-US"/>
          </a:p>
          <a:p>
            <a:pPr fontAlgn="auto">
              <a:lnSpc>
                <a:spcPct val="100000"/>
              </a:lnSpc>
            </a:pPr>
            <a:r>
              <a:rPr lang="zh-CN" altLang="en-US">
                <a:latin typeface="Calibri" panose="020F0502020204030204" charset="0"/>
              </a:rPr>
              <a:t>②</a:t>
            </a:r>
            <a:r>
              <a:rPr lang="zh-CN" altLang="en-US"/>
              <a:t>取得的增值税扣税凭证符合现行规定</a:t>
            </a:r>
            <a:r>
              <a:rPr lang="en-US" altLang="zh-CN"/>
              <a:t> </a:t>
            </a:r>
            <a:endParaRPr lang="zh-CN" altLang="en-US"/>
          </a:p>
          <a:p>
            <a:pPr fontAlgn="auto">
              <a:lnSpc>
                <a:spcPct val="100000"/>
              </a:lnSpc>
            </a:pPr>
            <a:r>
              <a:rPr lang="zh-CN" altLang="en-US"/>
              <a:t>网络货运经营，是指纳税人依托互联网平台整合配置运输资源，以承运人身份与托运人签订运输合同，委托实际承运人完成道路货物运输，承担承运人责任的道路货物运输经营活动（过票，开具货运发票</a:t>
            </a:r>
            <a:r>
              <a:rPr lang="en-US" altLang="zh-CN"/>
              <a:t>*</a:t>
            </a:r>
            <a:r>
              <a:rPr lang="zh-CN" altLang="en-US"/>
              <a:t>无运输工具承运</a:t>
            </a:r>
            <a:r>
              <a:rPr lang="en-US" altLang="zh-CN"/>
              <a:t>...</a:t>
            </a:r>
            <a:r>
              <a:rPr lang="zh-CN" altLang="en-US"/>
              <a:t>运输服务</a:t>
            </a:r>
            <a:r>
              <a:rPr lang="en-US" altLang="zh-CN"/>
              <a:t>*</a:t>
            </a:r>
            <a:r>
              <a:rPr lang="zh-CN" altLang="en-US"/>
              <a:t>），</a:t>
            </a:r>
            <a:r>
              <a:rPr lang="zh-CN" altLang="en-US">
                <a:solidFill>
                  <a:srgbClr val="FF0000"/>
                </a:solidFill>
              </a:rPr>
              <a:t>不包括</a:t>
            </a:r>
            <a:r>
              <a:rPr lang="zh-CN" altLang="en-US"/>
              <a:t>为托运人和实际承运人提供信息中介和交易撮合等服务的行为（不过票，开具发票</a:t>
            </a:r>
            <a:r>
              <a:rPr lang="en-US" altLang="zh-CN"/>
              <a:t>*</a:t>
            </a:r>
            <a:r>
              <a:rPr lang="zh-CN" altLang="en-US"/>
              <a:t>经纪代理服务</a:t>
            </a:r>
            <a:r>
              <a:rPr lang="en-US" altLang="zh-CN"/>
              <a:t>*</a:t>
            </a:r>
            <a:r>
              <a:rPr lang="zh-CN" altLang="en-US"/>
              <a:t>）</a:t>
            </a:r>
            <a:endParaRPr lang="zh-CN" altLang="en-US"/>
          </a:p>
          <a:p>
            <a:pPr fontAlgn="auto">
              <a:lnSpc>
                <a:spcPct val="100000"/>
              </a:lnSpc>
            </a:pPr>
            <a:r>
              <a:rPr lang="zh-CN" altLang="en-US"/>
              <a:t>实际承运人，是指接受网络货运经营者委托，实际从事道路货物运输的经营者</a:t>
            </a:r>
            <a:r>
              <a:rPr lang="en-US" altLang="zh-CN"/>
              <a:t> </a:t>
            </a:r>
            <a:endParaRPr lang="en-US" altLang="zh-CN"/>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a:bodyPr>
          <a:p>
            <a:r>
              <a:rPr lang="en-US" altLang="zh-CN"/>
              <a:t>4.</a:t>
            </a:r>
            <a:r>
              <a:rPr lang="zh-CN" altLang="en-US"/>
              <a:t>享受税收抵免政策（取得利润分配时）</a:t>
            </a:r>
            <a:endParaRPr lang="zh-CN" altLang="en-US"/>
          </a:p>
          <a:p>
            <a:r>
              <a:rPr lang="zh-CN" altLang="en-US"/>
              <a:t>暂不扣缴预提所得税</a:t>
            </a:r>
            <a:endParaRPr lang="zh-CN" altLang="en-US"/>
          </a:p>
          <a:p>
            <a:r>
              <a:rPr lang="zh-CN" altLang="en-US"/>
              <a:t>（</a:t>
            </a:r>
            <a:r>
              <a:rPr lang="en-US" altLang="zh-CN"/>
              <a:t>1</a:t>
            </a:r>
            <a:r>
              <a:rPr lang="zh-CN" altLang="en-US"/>
              <a:t>）符合条件的</a:t>
            </a:r>
            <a:r>
              <a:rPr lang="zh-CN" altLang="en-US">
                <a:solidFill>
                  <a:srgbClr val="FF0000"/>
                </a:solidFill>
              </a:rPr>
              <a:t>境外投资者</a:t>
            </a:r>
            <a:r>
              <a:rPr lang="zh-CN" altLang="en-US"/>
              <a:t>，应按照税收管理要求向利润分配企业提供其符合政策条件的资料</a:t>
            </a:r>
            <a:endParaRPr lang="zh-CN" altLang="en-US"/>
          </a:p>
          <a:p>
            <a:r>
              <a:rPr lang="zh-CN" altLang="en-US"/>
              <a:t>（</a:t>
            </a:r>
            <a:r>
              <a:rPr lang="en-US" altLang="zh-CN"/>
              <a:t>2</a:t>
            </a:r>
            <a:r>
              <a:rPr lang="zh-CN" altLang="en-US"/>
              <a:t>）</a:t>
            </a:r>
            <a:r>
              <a:rPr lang="zh-CN" altLang="en-US">
                <a:solidFill>
                  <a:srgbClr val="FF0000"/>
                </a:solidFill>
              </a:rPr>
              <a:t>利润分配企业</a:t>
            </a:r>
            <a:r>
              <a:rPr lang="zh-CN" altLang="en-US"/>
              <a:t>根据境外投资者提供的资料可暂不扣缴该再投资利润应缴纳的企业所得税</a:t>
            </a:r>
            <a:endParaRPr lang="zh-CN" altLang="en-US"/>
          </a:p>
          <a:p>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lnSpcReduction="20000"/>
          </a:bodyPr>
          <a:p>
            <a:pPr fontAlgn="auto">
              <a:lnSpc>
                <a:spcPct val="100000"/>
              </a:lnSpc>
            </a:pPr>
            <a:r>
              <a:rPr lang="en-US" altLang="zh-CN">
                <a:sym typeface="+mn-ea"/>
              </a:rPr>
              <a:t>5.</a:t>
            </a:r>
            <a:r>
              <a:rPr lang="zh-CN" altLang="en-US">
                <a:sym typeface="+mn-ea"/>
              </a:rPr>
              <a:t>享受税收抵免政策（再投资期间）</a:t>
            </a:r>
            <a:endParaRPr lang="zh-CN" altLang="en-US">
              <a:sym typeface="+mn-ea"/>
            </a:endParaRPr>
          </a:p>
          <a:p>
            <a:pPr fontAlgn="auto">
              <a:lnSpc>
                <a:spcPct val="100000"/>
              </a:lnSpc>
            </a:pPr>
            <a:r>
              <a:rPr lang="zh-CN" altLang="en-US">
                <a:sym typeface="+mn-ea"/>
              </a:rPr>
              <a:t>抵减境外投资者（从利润分配企业）取得</a:t>
            </a:r>
            <a:r>
              <a:rPr lang="zh-CN" altLang="en-US">
                <a:sym typeface="+mn-ea"/>
              </a:rPr>
              <a:t>股息红利、利息、特许权使用费等所得，应缴纳的企业所得税</a:t>
            </a:r>
            <a:r>
              <a:rPr lang="en-US" altLang="zh-CN">
                <a:sym typeface="+mn-ea"/>
              </a:rPr>
              <a:t> </a:t>
            </a:r>
            <a:endParaRPr lang="en-US" altLang="zh-CN"/>
          </a:p>
          <a:p>
            <a:pPr fontAlgn="auto">
              <a:lnSpc>
                <a:spcPct val="100000"/>
              </a:lnSpc>
            </a:pPr>
            <a:r>
              <a:rPr lang="zh-CN" altLang="en-US">
                <a:sym typeface="+mn-ea"/>
              </a:rPr>
              <a:t>（</a:t>
            </a:r>
            <a:r>
              <a:rPr lang="en-US" altLang="zh-CN">
                <a:sym typeface="+mn-ea"/>
              </a:rPr>
              <a:t>1</a:t>
            </a:r>
            <a:r>
              <a:rPr lang="zh-CN" altLang="en-US">
                <a:sym typeface="+mn-ea"/>
              </a:rPr>
              <a:t>）</a:t>
            </a:r>
            <a:r>
              <a:rPr lang="zh-CN" altLang="en-US">
                <a:solidFill>
                  <a:srgbClr val="FF0000"/>
                </a:solidFill>
                <a:sym typeface="+mn-ea"/>
              </a:rPr>
              <a:t>境外投资者</a:t>
            </a:r>
            <a:r>
              <a:rPr lang="zh-CN" altLang="en-US">
                <a:sym typeface="+mn-ea"/>
              </a:rPr>
              <a:t>，应通过被投资企业经由商务部业务系统统一平台（外商投资综合管理应用）向所在地商务主管部门报送境外投资者名称、国别，被投资企业与利润分配企业名称及所在地，再投资时间、行业领域和金额等信息及相关凭证。被投资企业所在地商务主管部门对企业提交的相关信息进行比对核实，并提交省级商务主管部门会同同级财政、税务等有关部门确认符合条件后，向被投资企业出具包含上述信息的带有全国唯一编码的《利润再投资情况表》等材料</a:t>
            </a:r>
            <a:r>
              <a:rPr lang="en-US" altLang="zh-CN">
                <a:sym typeface="+mn-ea"/>
              </a:rPr>
              <a:t> </a:t>
            </a:r>
            <a:endParaRPr lang="zh-CN" altLang="en-US">
              <a:sym typeface="+mn-ea"/>
            </a:endParaRPr>
          </a:p>
          <a:p>
            <a:pPr fontAlgn="auto">
              <a:lnSpc>
                <a:spcPct val="100000"/>
              </a:lnSpc>
            </a:pPr>
            <a:r>
              <a:rPr lang="zh-CN" altLang="en-US">
                <a:sym typeface="+mn-ea"/>
              </a:rPr>
              <a:t>境外投资者按照规定享受税收抵免政策的，应当填写《境外投资者再投资税收抵免信息报告表》，连同商务主管部门出具的《利润再投资情况表》，提交给利润分配企业</a:t>
            </a:r>
            <a:endParaRPr lang="zh-CN" altLang="en-US"/>
          </a:p>
          <a:p>
            <a:pPr fontAlgn="auto">
              <a:lnSpc>
                <a:spcPct val="100000"/>
              </a:lnSpc>
            </a:pPr>
            <a:r>
              <a:rPr lang="zh-CN" altLang="en-US">
                <a:sym typeface="+mn-ea"/>
              </a:rPr>
              <a:t>（</a:t>
            </a:r>
            <a:r>
              <a:rPr lang="en-US" altLang="zh-CN">
                <a:sym typeface="+mn-ea"/>
              </a:rPr>
              <a:t>2</a:t>
            </a:r>
            <a:r>
              <a:rPr lang="zh-CN" altLang="en-US">
                <a:sym typeface="+mn-ea"/>
              </a:rPr>
              <a:t>）</a:t>
            </a:r>
            <a:r>
              <a:rPr lang="zh-CN" altLang="en-US">
                <a:solidFill>
                  <a:srgbClr val="FF0000"/>
                </a:solidFill>
                <a:sym typeface="+mn-ea"/>
              </a:rPr>
              <a:t>利润分配企业</a:t>
            </a:r>
            <a:r>
              <a:rPr lang="zh-CN" altLang="en-US">
                <a:sym typeface="+mn-ea"/>
              </a:rPr>
              <a:t>申报抵减境外投资者应缴纳的企业所得税时，向主管税务机关提交以下资料：</a:t>
            </a:r>
            <a:endParaRPr lang="zh-CN" altLang="en-US"/>
          </a:p>
          <a:p>
            <a:pPr fontAlgn="auto">
              <a:lnSpc>
                <a:spcPct val="100000"/>
              </a:lnSpc>
            </a:pPr>
            <a:r>
              <a:rPr lang="en-US" altLang="zh-CN">
                <a:latin typeface="Calibri" panose="020F0502020204030204" charset="0"/>
              </a:rPr>
              <a:t>①</a:t>
            </a:r>
            <a:r>
              <a:rPr lang="zh-CN" altLang="en-US">
                <a:sym typeface="+mn-ea"/>
              </a:rPr>
              <a:t>利润分配企业填写的《中华人民共和国扣缴企业所得税报告表》</a:t>
            </a:r>
            <a:r>
              <a:rPr lang="en-US" altLang="zh-CN">
                <a:sym typeface="+mn-ea"/>
              </a:rPr>
              <a:t> </a:t>
            </a:r>
            <a:endParaRPr lang="zh-CN" altLang="en-US"/>
          </a:p>
          <a:p>
            <a:pPr fontAlgn="auto">
              <a:lnSpc>
                <a:spcPct val="100000"/>
              </a:lnSpc>
            </a:pPr>
            <a:r>
              <a:rPr lang="en-US" altLang="zh-CN">
                <a:latin typeface="Calibri" panose="020F0502020204030204" charset="0"/>
              </a:rPr>
              <a:t>②</a:t>
            </a:r>
            <a:r>
              <a:rPr lang="zh-CN" altLang="en-US">
                <a:sym typeface="+mn-ea"/>
              </a:rPr>
              <a:t>《境外投资者再投资税收抵免信息报告表》</a:t>
            </a:r>
            <a:r>
              <a:rPr lang="en-US" altLang="zh-CN">
                <a:sym typeface="+mn-ea"/>
              </a:rPr>
              <a:t> </a:t>
            </a:r>
            <a:endParaRPr lang="zh-CN" altLang="en-US"/>
          </a:p>
          <a:p>
            <a:pPr fontAlgn="auto">
              <a:lnSpc>
                <a:spcPct val="100000"/>
              </a:lnSpc>
            </a:pPr>
            <a:r>
              <a:rPr lang="en-US" altLang="zh-CN">
                <a:latin typeface="Calibri" panose="020F0502020204030204" charset="0"/>
              </a:rPr>
              <a:t>③</a:t>
            </a:r>
            <a:r>
              <a:rPr lang="zh-CN" altLang="en-US">
                <a:latin typeface="Calibri" panose="020F0502020204030204" charset="0"/>
              </a:rPr>
              <a:t>《</a:t>
            </a:r>
            <a:r>
              <a:rPr lang="zh-CN" altLang="en-US">
                <a:sym typeface="+mn-ea"/>
              </a:rPr>
              <a:t>利润再投资情况表》</a:t>
            </a:r>
            <a:r>
              <a:rPr lang="en-US" altLang="zh-CN">
                <a:sym typeface="+mn-ea"/>
              </a:rPr>
              <a:t> </a:t>
            </a:r>
            <a:endParaRPr lang="en-US" altLang="zh-CN">
              <a:sym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en-US" altLang="zh-CN">
                <a:sym typeface="+mn-ea"/>
              </a:rPr>
              <a:t>6.</a:t>
            </a:r>
            <a:r>
              <a:rPr lang="zh-CN" altLang="en-US">
                <a:sym typeface="+mn-ea"/>
              </a:rPr>
              <a:t>享受税收抵免政策（到期收回投资）</a:t>
            </a:r>
            <a:endParaRPr lang="zh-CN" altLang="en-US">
              <a:sym typeface="+mn-ea"/>
            </a:endParaRPr>
          </a:p>
          <a:p>
            <a:r>
              <a:rPr lang="zh-CN" altLang="en-US"/>
              <a:t>境外投资者在投资满</a:t>
            </a:r>
            <a:r>
              <a:rPr lang="en-US" altLang="zh-CN"/>
              <a:t>5</a:t>
            </a:r>
            <a:r>
              <a:rPr lang="zh-CN" altLang="en-US"/>
              <a:t>年（</a:t>
            </a:r>
            <a:r>
              <a:rPr lang="en-US" altLang="zh-CN"/>
              <a:t>60</a:t>
            </a:r>
            <a:r>
              <a:rPr lang="zh-CN" altLang="en-US"/>
              <a:t>个月）后收回享受税收抵免政策的全部或部分直接投资的，其收回投资对应的境内居民企业分配利润，应在收回投资后</a:t>
            </a:r>
            <a:r>
              <a:rPr lang="en-US" altLang="zh-CN"/>
              <a:t>7</a:t>
            </a:r>
            <a:r>
              <a:rPr lang="zh-CN" altLang="en-US"/>
              <a:t>日内向利润分配企业所在地税务机关申报</a:t>
            </a:r>
            <a:r>
              <a:rPr lang="zh-CN" altLang="en-US">
                <a:solidFill>
                  <a:srgbClr val="FF0000"/>
                </a:solidFill>
              </a:rPr>
              <a:t>补缴递延</a:t>
            </a:r>
            <a:r>
              <a:rPr lang="zh-CN" altLang="en-US"/>
              <a:t>的税款，再投资税收</a:t>
            </a:r>
            <a:r>
              <a:rPr lang="zh-CN" altLang="en-US">
                <a:solidFill>
                  <a:srgbClr val="FF0000"/>
                </a:solidFill>
              </a:rPr>
              <a:t>抵免结转余额</a:t>
            </a:r>
            <a:r>
              <a:rPr lang="zh-CN" altLang="en-US"/>
              <a:t>可抵减其应纳税款</a:t>
            </a:r>
            <a:endParaRPr lang="zh-CN" altLang="en-US"/>
          </a:p>
          <a:p>
            <a:r>
              <a:rPr lang="zh-CN" altLang="en-US">
                <a:sym typeface="+mn-ea"/>
              </a:rPr>
              <a:t>享受税收抵免政策的境外投资者收回投资，应通过被投资企业经由商务部业务系统统一平台（外商投资综合管理应用）向所在地商务主管部门报送境外投资者名称、国别，被投资企业与利润分配企业名称及所在地，收回投资的时间、行业领域和金额等信息。被投资企业所在地商务主管部门对企业提交的相关信息进行比对核实，并提交省级商务主管部门确认。省级商务主管部门汇总上述信息后，于季度终了之日起十五日内提供同级财政、税务部门，并向商务部报告</a:t>
            </a:r>
            <a:endParaRPr lang="zh-CN" altLang="en-US"/>
          </a:p>
          <a:p>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a:bodyPr>
          <a:p>
            <a:pPr fontAlgn="auto">
              <a:lnSpc>
                <a:spcPct val="100000"/>
              </a:lnSpc>
            </a:pPr>
            <a:r>
              <a:rPr lang="zh-CN" altLang="en-US"/>
              <a:t>（</a:t>
            </a:r>
            <a:r>
              <a:rPr lang="en-US" altLang="zh-CN"/>
              <a:t>1</a:t>
            </a:r>
            <a:r>
              <a:rPr lang="zh-CN" altLang="en-US"/>
              <a:t>）境外投资者收回投资，申报</a:t>
            </a:r>
            <a:r>
              <a:rPr lang="zh-CN" altLang="en-US">
                <a:solidFill>
                  <a:srgbClr val="FF0000"/>
                </a:solidFill>
              </a:rPr>
              <a:t>补缴</a:t>
            </a:r>
            <a:r>
              <a:rPr lang="zh-CN" altLang="en-US"/>
              <a:t>递延税款，并享受</a:t>
            </a:r>
            <a:r>
              <a:rPr lang="zh-CN" altLang="en-US">
                <a:solidFill>
                  <a:srgbClr val="FF0000"/>
                </a:solidFill>
              </a:rPr>
              <a:t>税收抵免</a:t>
            </a:r>
            <a:r>
              <a:rPr lang="zh-CN" altLang="en-US"/>
              <a:t>政策的，应向利润分配企业主管税务机关提交以下资料：</a:t>
            </a:r>
            <a:endParaRPr lang="en-US" altLang="zh-CN"/>
          </a:p>
          <a:p>
            <a:pPr fontAlgn="auto">
              <a:lnSpc>
                <a:spcPct val="100000"/>
              </a:lnSpc>
            </a:pPr>
            <a:r>
              <a:rPr lang="zh-CN" altLang="en-US">
                <a:latin typeface="Calibri" panose="020F0502020204030204" charset="0"/>
              </a:rPr>
              <a:t>①</a:t>
            </a:r>
            <a:r>
              <a:rPr lang="zh-CN" altLang="en-US"/>
              <a:t>境外投资者填写的《中华人民共和国扣缴企业所得税报告表》</a:t>
            </a:r>
            <a:r>
              <a:rPr lang="en-US" altLang="zh-CN"/>
              <a:t> </a:t>
            </a:r>
            <a:endParaRPr lang="en-US" altLang="zh-CN"/>
          </a:p>
          <a:p>
            <a:pPr fontAlgn="auto">
              <a:lnSpc>
                <a:spcPct val="100000"/>
              </a:lnSpc>
            </a:pPr>
            <a:r>
              <a:rPr lang="zh-CN" altLang="en-US">
                <a:latin typeface="Calibri" panose="020F0502020204030204" charset="0"/>
              </a:rPr>
              <a:t>②</a:t>
            </a:r>
            <a:r>
              <a:rPr lang="zh-CN" altLang="en-US"/>
              <a:t>《境外投资者再投资税收抵免信息报告表》</a:t>
            </a:r>
            <a:r>
              <a:rPr lang="en-US" altLang="zh-CN"/>
              <a:t> </a:t>
            </a:r>
            <a:endParaRPr lang="zh-CN" altLang="en-US"/>
          </a:p>
          <a:p>
            <a:pPr fontAlgn="auto">
              <a:lnSpc>
                <a:spcPct val="100000"/>
              </a:lnSpc>
            </a:pPr>
            <a:r>
              <a:rPr lang="zh-CN" altLang="en-US"/>
              <a:t>（</a:t>
            </a:r>
            <a:r>
              <a:rPr lang="en-US" altLang="zh-CN"/>
              <a:t>2</a:t>
            </a:r>
            <a:r>
              <a:rPr lang="zh-CN" altLang="en-US"/>
              <a:t>）境外投资者按照规定</a:t>
            </a:r>
            <a:r>
              <a:rPr lang="zh-CN" altLang="en-US">
                <a:solidFill>
                  <a:srgbClr val="FF0000"/>
                </a:solidFill>
              </a:rPr>
              <a:t>补缴</a:t>
            </a:r>
            <a:r>
              <a:rPr lang="zh-CN" altLang="en-US"/>
              <a:t>超出税收抵免额度部分税款的，应当填写《中华人民共和国扣缴企业所得税报告表》，并提交给利润分配企业主管税务机关</a:t>
            </a:r>
            <a:endParaRPr lang="zh-CN" altLang="en-US"/>
          </a:p>
          <a:p>
            <a:pPr fontAlgn="auto">
              <a:lnSpc>
                <a:spcPct val="100000"/>
              </a:lnSpc>
            </a:pPr>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normAutofit fontScale="90000" lnSpcReduction="10000"/>
          </a:bodyPr>
          <a:p>
            <a:pPr fontAlgn="auto">
              <a:lnSpc>
                <a:spcPct val="100000"/>
              </a:lnSpc>
            </a:pPr>
            <a:r>
              <a:rPr lang="en-US" altLang="zh-CN"/>
              <a:t>7.</a:t>
            </a:r>
            <a:r>
              <a:rPr lang="zh-CN" altLang="en-US"/>
              <a:t>未到期收回（撤、减资）再投资补缴税款</a:t>
            </a:r>
            <a:endParaRPr lang="zh-CN" altLang="en-US"/>
          </a:p>
          <a:p>
            <a:pPr fontAlgn="auto">
              <a:lnSpc>
                <a:spcPct val="100000"/>
              </a:lnSpc>
            </a:pPr>
            <a:r>
              <a:rPr lang="zh-CN" altLang="en-US"/>
              <a:t>境外投资者在投资不满</a:t>
            </a:r>
            <a:r>
              <a:rPr lang="en-US" altLang="zh-CN"/>
              <a:t>5</a:t>
            </a:r>
            <a:r>
              <a:rPr lang="zh-CN" altLang="en-US"/>
              <a:t>年（</a:t>
            </a:r>
            <a:r>
              <a:rPr lang="en-US" altLang="zh-CN"/>
              <a:t>60</a:t>
            </a:r>
            <a:r>
              <a:rPr lang="zh-CN" altLang="en-US"/>
              <a:t>个月）时收回享受税收抵免政策的全部或部分直接投资的，其收回投资对应的境内居民企业分配利润视为不符合规定的税收优惠条件，境外投资者除按前款规定</a:t>
            </a:r>
            <a:r>
              <a:rPr lang="zh-CN" altLang="en-US">
                <a:solidFill>
                  <a:srgbClr val="FF0000"/>
                </a:solidFill>
              </a:rPr>
              <a:t>补缴</a:t>
            </a:r>
            <a:r>
              <a:rPr lang="zh-CN" altLang="en-US"/>
              <a:t>递延的税款外，还应按比例</a:t>
            </a:r>
            <a:r>
              <a:rPr lang="zh-CN" altLang="en-US">
                <a:solidFill>
                  <a:srgbClr val="FF0000"/>
                </a:solidFill>
              </a:rPr>
              <a:t>减少</a:t>
            </a:r>
            <a:r>
              <a:rPr lang="zh-CN" altLang="en-US"/>
              <a:t>境外投资者可享受的税收抵免额度。如境外投资者已使用税收抵免额度超过调整后抵免额度的，境外投资者应在收回投资后</a:t>
            </a:r>
            <a:r>
              <a:rPr lang="en-US" altLang="zh-CN"/>
              <a:t>7</a:t>
            </a:r>
            <a:r>
              <a:rPr lang="zh-CN" altLang="en-US"/>
              <a:t>日内补缴超出部分税款</a:t>
            </a:r>
            <a:r>
              <a:rPr lang="en-US" altLang="zh-CN"/>
              <a:t> </a:t>
            </a:r>
            <a:endParaRPr lang="en-US" altLang="zh-CN"/>
          </a:p>
          <a:p>
            <a:pPr fontAlgn="auto">
              <a:lnSpc>
                <a:spcPct val="100000"/>
              </a:lnSpc>
            </a:pPr>
            <a:r>
              <a:rPr lang="zh-CN" altLang="en-US"/>
              <a:t>（</a:t>
            </a:r>
            <a:r>
              <a:rPr lang="en-US" altLang="zh-CN"/>
              <a:t>1</a:t>
            </a:r>
            <a:r>
              <a:rPr lang="zh-CN" altLang="en-US"/>
              <a:t>）补缴税款时加收滞纳金</a:t>
            </a:r>
            <a:endParaRPr lang="zh-CN" altLang="en-US"/>
          </a:p>
          <a:p>
            <a:pPr fontAlgn="auto">
              <a:lnSpc>
                <a:spcPct val="100000"/>
              </a:lnSpc>
            </a:pPr>
            <a:r>
              <a:rPr lang="zh-CN" altLang="en-US"/>
              <a:t>利润分配企业主管税务机关应建立境外投资者抵免企业所得税台账，完整记录境外投资者享受税收抵免政策信息，并利用税务机关内部共享数据和外部门交换信息开展跟踪管理，发现境外投资者不符合税收抵免政策条件导致少缴税款的，依照规定追缴境外投资者少缴的税款，自其实际抵减应纳税额之日（</a:t>
            </a:r>
            <a:r>
              <a:rPr lang="zh-CN" altLang="en-US">
                <a:sym typeface="+mn-ea"/>
              </a:rPr>
              <a:t>即抵减税款当天）</a:t>
            </a:r>
            <a:r>
              <a:rPr lang="zh-CN" altLang="en-US"/>
              <a:t>起加收滞纳金</a:t>
            </a:r>
            <a:r>
              <a:rPr lang="en-US" altLang="zh-CN"/>
              <a:t> </a:t>
            </a:r>
            <a:endParaRPr lang="zh-CN" altLang="en-US"/>
          </a:p>
          <a:p>
            <a:pPr fontAlgn="auto">
              <a:lnSpc>
                <a:spcPct val="100000"/>
              </a:lnSpc>
            </a:pPr>
            <a:r>
              <a:rPr lang="zh-CN" altLang="en-US"/>
              <a:t>【案例】</a:t>
            </a:r>
            <a:r>
              <a:rPr lang="en-US" altLang="zh-CN"/>
              <a:t>2025</a:t>
            </a:r>
            <a:r>
              <a:rPr lang="zh-CN" altLang="en-US"/>
              <a:t>年</a:t>
            </a:r>
            <a:r>
              <a:rPr lang="en-US" altLang="zh-CN"/>
              <a:t>10</a:t>
            </a:r>
            <a:r>
              <a:rPr lang="zh-CN" altLang="en-US"/>
              <a:t>月，境外投资者</a:t>
            </a:r>
            <a:r>
              <a:rPr lang="en-US" altLang="zh-CN"/>
              <a:t>a</a:t>
            </a:r>
            <a:r>
              <a:rPr lang="zh-CN" altLang="en-US"/>
              <a:t>公司取得境内甲公司分配的利润</a:t>
            </a:r>
            <a:r>
              <a:rPr lang="en-US" altLang="zh-CN"/>
              <a:t>1000</a:t>
            </a:r>
            <a:r>
              <a:rPr lang="zh-CN" altLang="en-US"/>
              <a:t>万元，全部用于向甲公司增资，符合税收抵免政策条件，假设境外投资者选定适用</a:t>
            </a:r>
            <a:r>
              <a:rPr lang="en-US" altLang="zh-CN"/>
              <a:t>10%</a:t>
            </a:r>
            <a:r>
              <a:rPr lang="zh-CN" altLang="en-US"/>
              <a:t>的抵免比例，形成税收抵免额度</a:t>
            </a:r>
            <a:r>
              <a:rPr lang="en-US" altLang="zh-CN"/>
              <a:t>100</a:t>
            </a:r>
            <a:r>
              <a:rPr lang="zh-CN" altLang="en-US"/>
              <a:t>万元。</a:t>
            </a:r>
            <a:r>
              <a:rPr lang="en-US" altLang="zh-CN"/>
              <a:t>2026</a:t>
            </a:r>
            <a:r>
              <a:rPr lang="zh-CN" altLang="en-US"/>
              <a:t>年</a:t>
            </a:r>
            <a:r>
              <a:rPr lang="en-US" altLang="zh-CN"/>
              <a:t>7</a:t>
            </a:r>
            <a:r>
              <a:rPr lang="zh-CN" altLang="en-US"/>
              <a:t>月</a:t>
            </a:r>
            <a:r>
              <a:rPr lang="en-US" altLang="zh-CN"/>
              <a:t>1</a:t>
            </a:r>
            <a:r>
              <a:rPr lang="zh-CN" altLang="en-US"/>
              <a:t>日甲公司向</a:t>
            </a:r>
            <a:r>
              <a:rPr lang="en-US" altLang="zh-CN"/>
              <a:t>a</a:t>
            </a:r>
            <a:r>
              <a:rPr lang="zh-CN" altLang="en-US"/>
              <a:t>公司支付</a:t>
            </a:r>
            <a:r>
              <a:rPr lang="en-US" altLang="zh-CN"/>
              <a:t>600</a:t>
            </a:r>
            <a:r>
              <a:rPr lang="zh-CN" altLang="en-US"/>
              <a:t>万元特许权使用费，</a:t>
            </a:r>
            <a:r>
              <a:rPr lang="en-US" altLang="zh-CN"/>
              <a:t>7</a:t>
            </a:r>
            <a:r>
              <a:rPr lang="zh-CN" altLang="en-US"/>
              <a:t>月</a:t>
            </a:r>
            <a:r>
              <a:rPr lang="en-US" altLang="zh-CN"/>
              <a:t>2</a:t>
            </a:r>
            <a:r>
              <a:rPr lang="zh-CN" altLang="en-US"/>
              <a:t>日申报抵减</a:t>
            </a:r>
            <a:r>
              <a:rPr lang="en-US" altLang="zh-CN"/>
              <a:t>60</a:t>
            </a:r>
            <a:r>
              <a:rPr lang="zh-CN" altLang="en-US"/>
              <a:t>万元税款。</a:t>
            </a:r>
            <a:r>
              <a:rPr lang="en-US" altLang="zh-CN"/>
              <a:t>2027</a:t>
            </a:r>
            <a:r>
              <a:rPr lang="zh-CN" altLang="en-US"/>
              <a:t>年</a:t>
            </a:r>
            <a:r>
              <a:rPr lang="en-US" altLang="zh-CN"/>
              <a:t>1</a:t>
            </a:r>
            <a:r>
              <a:rPr lang="zh-CN" altLang="en-US"/>
              <a:t>月，</a:t>
            </a:r>
            <a:r>
              <a:rPr lang="en-US" altLang="zh-CN"/>
              <a:t>a</a:t>
            </a:r>
            <a:r>
              <a:rPr lang="zh-CN" altLang="en-US"/>
              <a:t>公司收回其中的</a:t>
            </a:r>
            <a:r>
              <a:rPr lang="en-US" altLang="zh-CN"/>
              <a:t>500</a:t>
            </a:r>
            <a:r>
              <a:rPr lang="zh-CN" altLang="en-US"/>
              <a:t>万元再投资，除补缴递延的股息应纳企业所得税</a:t>
            </a:r>
            <a:r>
              <a:rPr lang="en-US" altLang="zh-CN"/>
              <a:t>50</a:t>
            </a:r>
            <a:r>
              <a:rPr lang="zh-CN" altLang="en-US"/>
              <a:t>万元外，还应将抵免额度调整为</a:t>
            </a:r>
            <a:r>
              <a:rPr lang="en-US" altLang="zh-CN"/>
              <a:t>50</a:t>
            </a:r>
            <a:r>
              <a:rPr lang="zh-CN" altLang="en-US"/>
              <a:t>万元，补缴已抵减税款（</a:t>
            </a:r>
            <a:r>
              <a:rPr lang="en-US" altLang="zh-CN"/>
              <a:t>60</a:t>
            </a:r>
            <a:r>
              <a:rPr lang="zh-CN" altLang="en-US"/>
              <a:t>万元）超过调整后抵免额度（</a:t>
            </a:r>
            <a:r>
              <a:rPr lang="en-US" altLang="zh-CN"/>
              <a:t>50</a:t>
            </a:r>
            <a:r>
              <a:rPr lang="zh-CN" altLang="en-US"/>
              <a:t>万元）的</a:t>
            </a:r>
            <a:r>
              <a:rPr lang="en-US" altLang="zh-CN"/>
              <a:t>10</a:t>
            </a:r>
            <a:r>
              <a:rPr lang="zh-CN" altLang="en-US"/>
              <a:t>万元税款，并自</a:t>
            </a:r>
            <a:r>
              <a:rPr lang="en-US" altLang="zh-CN"/>
              <a:t>2026</a:t>
            </a:r>
            <a:r>
              <a:rPr lang="zh-CN" altLang="en-US"/>
              <a:t>年</a:t>
            </a:r>
            <a:r>
              <a:rPr lang="en-US" altLang="zh-CN"/>
              <a:t>7</a:t>
            </a:r>
            <a:r>
              <a:rPr lang="zh-CN" altLang="en-US"/>
              <a:t>月</a:t>
            </a:r>
            <a:r>
              <a:rPr lang="en-US" altLang="zh-CN"/>
              <a:t>2</a:t>
            </a:r>
            <a:r>
              <a:rPr lang="zh-CN" altLang="en-US"/>
              <a:t>日起计算滞纳金</a:t>
            </a:r>
            <a:endParaRPr lang="en-US" altLang="zh-CN"/>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sym typeface="+mn-ea"/>
              </a:rPr>
              <a:t>（</a:t>
            </a:r>
            <a:r>
              <a:rPr lang="en-US" altLang="zh-CN">
                <a:sym typeface="+mn-ea"/>
              </a:rPr>
              <a:t>1</a:t>
            </a:r>
            <a:r>
              <a:rPr lang="zh-CN" altLang="en-US">
                <a:sym typeface="+mn-ea"/>
              </a:rPr>
              <a:t>）收回多种类型直接投资处置顺序</a:t>
            </a:r>
            <a:endParaRPr lang="zh-CN" altLang="en-US"/>
          </a:p>
          <a:p>
            <a:r>
              <a:rPr lang="zh-CN" altLang="en-US">
                <a:sym typeface="+mn-ea"/>
              </a:rPr>
              <a:t>境外投资者收回的直接投资中既包含符合税收抵免政策条件并已实际享受的，又包含符合税收抵免政策条件但未实际享受的，还包含不符合税收抵免政策条件的，</a:t>
            </a:r>
            <a:r>
              <a:rPr lang="zh-CN" altLang="en-US">
                <a:solidFill>
                  <a:srgbClr val="FF0000"/>
                </a:solidFill>
                <a:sym typeface="+mn-ea"/>
              </a:rPr>
              <a:t>收回投资顺序</a:t>
            </a:r>
            <a:r>
              <a:rPr lang="zh-CN" altLang="en-US">
                <a:sym typeface="+mn-ea"/>
              </a:rPr>
              <a:t>为先处置已享受税收抵免政策的投资，再处置符合条件但未实际享受税收抵免政策的投资，最后处置不符合税收抵免政策的投资</a:t>
            </a:r>
            <a:endParaRPr lang="zh-CN" altLang="en-US">
              <a:sym typeface="+mn-ea"/>
            </a:endParaRPr>
          </a:p>
          <a:p>
            <a:r>
              <a:rPr lang="en-US" altLang="zh-CN">
                <a:sym typeface="+mn-ea"/>
              </a:rPr>
              <a:t> </a:t>
            </a:r>
            <a:r>
              <a:rPr lang="zh-CN" altLang="en-US"/>
              <a:t>境外投资者收回直接投资，确认收回投资的顺序如下：已享受税收抵免政策的投资</a:t>
            </a:r>
            <a:r>
              <a:rPr lang="en-US" altLang="zh-CN"/>
              <a:t>——</a:t>
            </a:r>
            <a:r>
              <a:rPr lang="zh-CN" altLang="en-US"/>
              <a:t>符合税收抵免政策未实际享受的投资</a:t>
            </a:r>
            <a:r>
              <a:rPr lang="en-US" altLang="zh-CN"/>
              <a:t>——</a:t>
            </a:r>
            <a:r>
              <a:rPr lang="zh-CN" altLang="en-US"/>
              <a:t>享受递延纳税政策但不符合税收抵免政策的投资</a:t>
            </a:r>
            <a:r>
              <a:rPr lang="en-US" altLang="zh-CN"/>
              <a:t>——</a:t>
            </a:r>
            <a:r>
              <a:rPr lang="zh-CN" altLang="en-US"/>
              <a:t>其他投资</a:t>
            </a:r>
            <a:endParaRPr lang="zh-CN" altLang="en-US"/>
          </a:p>
          <a:p>
            <a:r>
              <a:rPr lang="zh-CN" altLang="en-US">
                <a:sym typeface="+mn-ea"/>
              </a:rPr>
              <a:t>（</a:t>
            </a:r>
            <a:r>
              <a:rPr lang="en-US" altLang="zh-CN">
                <a:sym typeface="+mn-ea"/>
              </a:rPr>
              <a:t>2</a:t>
            </a:r>
            <a:r>
              <a:rPr lang="zh-CN" altLang="en-US">
                <a:sym typeface="+mn-ea"/>
              </a:rPr>
              <a:t>）收回多资直接投资处置顺序</a:t>
            </a:r>
            <a:endParaRPr lang="zh-CN" altLang="en-US"/>
          </a:p>
          <a:p>
            <a:r>
              <a:rPr lang="zh-CN" altLang="en-US">
                <a:sym typeface="+mn-ea"/>
              </a:rPr>
              <a:t>境外投资者多次再投资同一家中国境内居民企业，并享受税收抵免政策的，在收回部分直接投资时，按再投资的</a:t>
            </a:r>
            <a:r>
              <a:rPr lang="zh-CN" altLang="en-US">
                <a:solidFill>
                  <a:srgbClr val="FF0000"/>
                </a:solidFill>
                <a:sym typeface="+mn-ea"/>
              </a:rPr>
              <a:t>时间先后顺序</a:t>
            </a:r>
            <a:r>
              <a:rPr lang="zh-CN" altLang="en-US">
                <a:sym typeface="+mn-ea"/>
              </a:rPr>
              <a:t>依次确定其收回享受税收抵免政策的投资金额</a:t>
            </a:r>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企业所得税方面</a:t>
            </a:r>
            <a:endParaRPr lang="zh-CN" altLang="en-US"/>
          </a:p>
        </p:txBody>
      </p:sp>
      <p:sp>
        <p:nvSpPr>
          <p:cNvPr id="3" name="内容占位符 2"/>
          <p:cNvSpPr>
            <a:spLocks noGrp="1"/>
          </p:cNvSpPr>
          <p:nvPr>
            <p:ph idx="1"/>
          </p:nvPr>
        </p:nvSpPr>
        <p:spPr/>
        <p:txBody>
          <a:bodyPr/>
          <a:p>
            <a:r>
              <a:rPr lang="zh-CN" altLang="en-US"/>
              <a:t>【案例】境外投资者</a:t>
            </a:r>
            <a:r>
              <a:rPr lang="en-US" altLang="zh-CN"/>
              <a:t>a</a:t>
            </a:r>
            <a:r>
              <a:rPr lang="zh-CN" altLang="en-US"/>
              <a:t>公司在境内有一系列投资及处置事项。</a:t>
            </a:r>
            <a:r>
              <a:rPr lang="en-US" altLang="zh-CN"/>
              <a:t> </a:t>
            </a:r>
            <a:endParaRPr lang="en-US" altLang="zh-CN"/>
          </a:p>
          <a:p>
            <a:r>
              <a:rPr lang="en-US" altLang="zh-CN"/>
              <a:t>1.2015</a:t>
            </a:r>
            <a:r>
              <a:rPr lang="zh-CN" altLang="en-US"/>
              <a:t>年</a:t>
            </a:r>
            <a:r>
              <a:rPr lang="en-US" altLang="zh-CN"/>
              <a:t>1</a:t>
            </a:r>
            <a:r>
              <a:rPr lang="zh-CN" altLang="en-US"/>
              <a:t>月，投资</a:t>
            </a:r>
            <a:r>
              <a:rPr lang="en-US" altLang="zh-CN"/>
              <a:t>5000</a:t>
            </a:r>
            <a:r>
              <a:rPr lang="zh-CN" altLang="en-US"/>
              <a:t>万元设立境内全资子公司甲。</a:t>
            </a:r>
            <a:r>
              <a:rPr lang="en-US" altLang="zh-CN"/>
              <a:t> </a:t>
            </a:r>
            <a:endParaRPr lang="en-US" altLang="zh-CN"/>
          </a:p>
          <a:p>
            <a:r>
              <a:rPr lang="en-US" altLang="zh-CN"/>
              <a:t>2.2024</a:t>
            </a:r>
            <a:r>
              <a:rPr lang="zh-CN" altLang="en-US"/>
              <a:t>年</a:t>
            </a:r>
            <a:r>
              <a:rPr lang="en-US" altLang="zh-CN"/>
              <a:t>4</a:t>
            </a:r>
            <a:r>
              <a:rPr lang="zh-CN" altLang="en-US"/>
              <a:t>月，取得甲公司分配的利润</a:t>
            </a:r>
            <a:r>
              <a:rPr lang="en-US" altLang="zh-CN"/>
              <a:t>1000</a:t>
            </a:r>
            <a:r>
              <a:rPr lang="zh-CN" altLang="en-US"/>
              <a:t>万元，全部再投资于甲公司，享受递延纳税政策。</a:t>
            </a:r>
            <a:r>
              <a:rPr lang="en-US" altLang="zh-CN"/>
              <a:t> </a:t>
            </a:r>
            <a:endParaRPr lang="en-US" altLang="zh-CN"/>
          </a:p>
          <a:p>
            <a:r>
              <a:rPr lang="en-US" altLang="zh-CN"/>
              <a:t>3.2025</a:t>
            </a:r>
            <a:r>
              <a:rPr lang="zh-CN" altLang="en-US"/>
              <a:t>年</a:t>
            </a:r>
            <a:r>
              <a:rPr lang="en-US" altLang="zh-CN"/>
              <a:t>5</a:t>
            </a:r>
            <a:r>
              <a:rPr lang="zh-CN" altLang="en-US"/>
              <a:t>月，取得甲公司分配的利润</a:t>
            </a:r>
            <a:r>
              <a:rPr lang="en-US" altLang="zh-CN"/>
              <a:t>1000</a:t>
            </a:r>
            <a:r>
              <a:rPr lang="zh-CN" altLang="en-US"/>
              <a:t>万元，全部再投资于甲公司，享受递延纳税政策，符合税收抵免政策条件。</a:t>
            </a:r>
            <a:r>
              <a:rPr lang="en-US" altLang="zh-CN"/>
              <a:t> </a:t>
            </a:r>
            <a:endParaRPr lang="en-US" altLang="zh-CN"/>
          </a:p>
          <a:p>
            <a:r>
              <a:rPr lang="en-US" altLang="zh-CN"/>
              <a:t>4.2026</a:t>
            </a:r>
            <a:r>
              <a:rPr lang="zh-CN" altLang="en-US"/>
              <a:t>年</a:t>
            </a:r>
            <a:r>
              <a:rPr lang="en-US" altLang="zh-CN"/>
              <a:t>6</a:t>
            </a:r>
            <a:r>
              <a:rPr lang="zh-CN" altLang="en-US"/>
              <a:t>月，抵减甲公司支付特许权使用费应扣缴的企业所得税</a:t>
            </a:r>
            <a:r>
              <a:rPr lang="en-US" altLang="zh-CN"/>
              <a:t>50</a:t>
            </a:r>
            <a:r>
              <a:rPr lang="zh-CN" altLang="en-US"/>
              <a:t>万元。</a:t>
            </a:r>
            <a:r>
              <a:rPr lang="en-US" altLang="zh-CN"/>
              <a:t> </a:t>
            </a:r>
            <a:endParaRPr lang="en-US" altLang="zh-CN"/>
          </a:p>
          <a:p>
            <a:r>
              <a:rPr lang="en-US" altLang="zh-CN"/>
              <a:t>5.2027</a:t>
            </a:r>
            <a:r>
              <a:rPr lang="zh-CN" altLang="en-US"/>
              <a:t>年</a:t>
            </a:r>
            <a:r>
              <a:rPr lang="en-US" altLang="zh-CN"/>
              <a:t>7</a:t>
            </a:r>
            <a:r>
              <a:rPr lang="zh-CN" altLang="en-US"/>
              <a:t>月，取得甲公司分配的利润</a:t>
            </a:r>
            <a:r>
              <a:rPr lang="en-US" altLang="zh-CN"/>
              <a:t>1000</a:t>
            </a:r>
            <a:r>
              <a:rPr lang="zh-CN" altLang="en-US"/>
              <a:t>万元，全部再投资于甲公司，享受递延纳税政策，符合税收抵免政策条件。</a:t>
            </a:r>
            <a:r>
              <a:rPr lang="en-US" altLang="zh-CN"/>
              <a:t> </a:t>
            </a:r>
            <a:endParaRPr lang="en-US" altLang="zh-CN"/>
          </a:p>
          <a:p>
            <a:r>
              <a:rPr lang="en-US" altLang="zh-CN"/>
              <a:t>6.2030</a:t>
            </a:r>
            <a:r>
              <a:rPr lang="zh-CN" altLang="en-US"/>
              <a:t>年</a:t>
            </a:r>
            <a:r>
              <a:rPr lang="en-US" altLang="zh-CN"/>
              <a:t>1</a:t>
            </a:r>
            <a:r>
              <a:rPr lang="zh-CN" altLang="en-US"/>
              <a:t>月，从甲公司收回投资</a:t>
            </a:r>
            <a:r>
              <a:rPr lang="en-US" altLang="zh-CN"/>
              <a:t>4100</a:t>
            </a:r>
            <a:r>
              <a:rPr lang="zh-CN" altLang="en-US"/>
              <a:t>万元。</a:t>
            </a:r>
            <a:r>
              <a:rPr lang="en-US" altLang="zh-CN"/>
              <a:t> </a:t>
            </a:r>
            <a:endParaRPr lang="en-US" altLang="zh-CN"/>
          </a:p>
          <a:p>
            <a:r>
              <a:rPr lang="zh-CN" altLang="en-US"/>
              <a:t>上述事项中，事项</a:t>
            </a:r>
            <a:r>
              <a:rPr lang="en-US" altLang="zh-CN"/>
              <a:t>3</a:t>
            </a:r>
            <a:r>
              <a:rPr lang="zh-CN" altLang="en-US"/>
              <a:t>属于已享受抵免政策的投资，事项</a:t>
            </a:r>
            <a:r>
              <a:rPr lang="en-US" altLang="zh-CN"/>
              <a:t>5</a:t>
            </a:r>
            <a:r>
              <a:rPr lang="zh-CN" altLang="en-US"/>
              <a:t>属于符合税收抵免政策条件但未实际享受的投资，事项</a:t>
            </a:r>
            <a:r>
              <a:rPr lang="en-US" altLang="zh-CN"/>
              <a:t>2</a:t>
            </a:r>
            <a:r>
              <a:rPr lang="zh-CN" altLang="en-US"/>
              <a:t>属于享受递延纳税政策但不符合税收抵免政策条件的投资，事项</a:t>
            </a:r>
            <a:r>
              <a:rPr lang="en-US" altLang="zh-CN"/>
              <a:t>1</a:t>
            </a:r>
            <a:r>
              <a:rPr lang="zh-CN" altLang="en-US"/>
              <a:t>属于其他投资。因此，</a:t>
            </a:r>
            <a:r>
              <a:rPr lang="en-US" altLang="zh-CN"/>
              <a:t>a</a:t>
            </a:r>
            <a:r>
              <a:rPr lang="zh-CN" altLang="en-US"/>
              <a:t>公司按以下顺序确认收回投资的时间：事项</a:t>
            </a:r>
            <a:r>
              <a:rPr lang="en-US" altLang="zh-CN"/>
              <a:t>3—</a:t>
            </a:r>
            <a:r>
              <a:rPr lang="zh-CN" altLang="en-US"/>
              <a:t>事项</a:t>
            </a:r>
            <a:r>
              <a:rPr lang="en-US" altLang="zh-CN"/>
              <a:t>5—</a:t>
            </a:r>
            <a:r>
              <a:rPr lang="zh-CN" altLang="en-US"/>
              <a:t>事项</a:t>
            </a:r>
            <a:r>
              <a:rPr lang="en-US" altLang="zh-CN"/>
              <a:t>2—</a:t>
            </a:r>
            <a:r>
              <a:rPr lang="zh-CN" altLang="en-US"/>
              <a:t>事项</a:t>
            </a:r>
            <a:r>
              <a:rPr lang="en-US" altLang="zh-CN"/>
              <a:t>1 </a:t>
            </a:r>
            <a:endParaRPr lang="en-US" altLang="zh-CN"/>
          </a:p>
          <a:p>
            <a:endParaRPr lang="en-US" altLang="zh-CN"/>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rPr>
              <a:t>个人所得税方面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rPr>
              <a:t>育儿补贴免税规定</a:t>
            </a:r>
            <a:endParaRPr lang="zh-CN" altLang="en-US">
              <a:solidFill>
                <a:srgbClr val="FF0000"/>
              </a:solidFill>
            </a:endParaRPr>
          </a:p>
          <a:p>
            <a:r>
              <a:rPr lang="zh-CN" altLang="en-US">
                <a:solidFill>
                  <a:srgbClr val="0070C0"/>
                </a:solidFill>
              </a:rPr>
              <a:t>（一）相关政策</a:t>
            </a:r>
            <a:endParaRPr lang="zh-CN" altLang="en-US">
              <a:solidFill>
                <a:srgbClr val="0070C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税务总局关于育儿补贴有关个人所得税政策的公告（财政部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2025</a:t>
            </a:r>
            <a:r>
              <a:rPr lang="zh-CN" altLang="en-US">
                <a:solidFill>
                  <a:schemeClr val="tx1"/>
                </a:solidFill>
              </a:rPr>
              <a:t>年第</a:t>
            </a:r>
            <a:r>
              <a:rPr lang="en-US" altLang="zh-CN">
                <a:solidFill>
                  <a:schemeClr val="tx1"/>
                </a:solidFill>
              </a:rPr>
              <a:t>6</a:t>
            </a:r>
            <a:r>
              <a:rPr lang="zh-CN" altLang="en-US">
                <a:solidFill>
                  <a:schemeClr val="tx1"/>
                </a:solidFill>
              </a:rPr>
              <a:t>号）</a:t>
            </a:r>
            <a:endParaRPr lang="zh-CN" altLang="en-US">
              <a:solidFill>
                <a:schemeClr val="tx1"/>
              </a:solidFill>
            </a:endParaRPr>
          </a:p>
          <a:p>
            <a:r>
              <a:rPr lang="zh-CN" altLang="en-US">
                <a:solidFill>
                  <a:srgbClr val="0070C0"/>
                </a:solidFill>
              </a:rPr>
              <a:t>（二）政策规定</a:t>
            </a:r>
            <a:endParaRPr lang="zh-CN" altLang="en-US">
              <a:solidFill>
                <a:srgbClr val="0070C0"/>
              </a:solidFill>
            </a:endParaRPr>
          </a:p>
          <a:p>
            <a:r>
              <a:rPr lang="en-US" altLang="zh-CN">
                <a:solidFill>
                  <a:schemeClr val="tx1"/>
                </a:solidFill>
              </a:rPr>
              <a:t>1.</a:t>
            </a:r>
            <a:r>
              <a:rPr lang="zh-CN" altLang="en-US">
                <a:solidFill>
                  <a:schemeClr val="tx1"/>
                </a:solidFill>
              </a:rPr>
              <a:t>实施时间</a:t>
            </a:r>
            <a:endParaRPr lang="zh-CN" altLang="en-US">
              <a:solidFill>
                <a:schemeClr val="tx1"/>
              </a:solidFill>
            </a:endParaRPr>
          </a:p>
          <a:p>
            <a:r>
              <a:rPr lang="zh-CN" altLang="en-US">
                <a:solidFill>
                  <a:schemeClr val="tx1"/>
                </a:solidFill>
              </a:rPr>
              <a:t>自</a:t>
            </a:r>
            <a:r>
              <a:rPr lang="en-US" altLang="zh-CN">
                <a:solidFill>
                  <a:schemeClr val="tx1"/>
                </a:solidFill>
              </a:rPr>
              <a:t>2025</a:t>
            </a:r>
            <a:r>
              <a:rPr lang="zh-CN" altLang="en-US">
                <a:solidFill>
                  <a:schemeClr val="tx1"/>
                </a:solidFill>
              </a:rPr>
              <a:t>年</a:t>
            </a:r>
            <a:r>
              <a:rPr lang="en-US" altLang="zh-CN">
                <a:solidFill>
                  <a:schemeClr val="tx1"/>
                </a:solidFill>
              </a:rPr>
              <a:t>1</a:t>
            </a:r>
            <a:r>
              <a:rPr lang="zh-CN" altLang="en-US">
                <a:solidFill>
                  <a:schemeClr val="tx1"/>
                </a:solidFill>
              </a:rPr>
              <a:t>月</a:t>
            </a:r>
            <a:r>
              <a:rPr lang="en-US" altLang="zh-CN">
                <a:solidFill>
                  <a:schemeClr val="tx1"/>
                </a:solidFill>
              </a:rPr>
              <a:t>1</a:t>
            </a:r>
            <a:r>
              <a:rPr lang="zh-CN" altLang="en-US">
                <a:solidFill>
                  <a:schemeClr val="tx1"/>
                </a:solidFill>
              </a:rPr>
              <a:t>日起施行</a:t>
            </a:r>
            <a:endParaRPr lang="zh-CN" altLang="en-US">
              <a:solidFill>
                <a:schemeClr val="tx1"/>
              </a:solidFill>
            </a:endParaRPr>
          </a:p>
          <a:p>
            <a:r>
              <a:rPr lang="en-US" altLang="zh-CN">
                <a:solidFill>
                  <a:schemeClr val="tx1"/>
                </a:solidFill>
              </a:rPr>
              <a:t>2.</a:t>
            </a:r>
            <a:r>
              <a:rPr lang="zh-CN" altLang="en-US">
                <a:solidFill>
                  <a:schemeClr val="tx1"/>
                </a:solidFill>
              </a:rPr>
              <a:t>免税规定</a:t>
            </a:r>
            <a:endParaRPr lang="zh-CN" altLang="en-US">
              <a:solidFill>
                <a:schemeClr val="tx1"/>
              </a:solidFill>
            </a:endParaRPr>
          </a:p>
          <a:p>
            <a:r>
              <a:rPr lang="zh-CN" altLang="en-US">
                <a:solidFill>
                  <a:schemeClr val="tx1"/>
                </a:solidFill>
              </a:rPr>
              <a:t>（一）对按照育儿补贴制度规定发放的育儿补贴免征个人所得税</a:t>
            </a:r>
            <a:r>
              <a:rPr lang="en-US" altLang="zh-CN">
                <a:solidFill>
                  <a:schemeClr val="tx1"/>
                </a:solidFill>
              </a:rPr>
              <a:t> </a:t>
            </a:r>
            <a:endParaRPr lang="en-US" altLang="zh-CN">
              <a:solidFill>
                <a:schemeClr val="tx1"/>
              </a:solidFill>
            </a:endParaRPr>
          </a:p>
          <a:p>
            <a:r>
              <a:rPr lang="zh-CN" altLang="en-US">
                <a:solidFill>
                  <a:schemeClr val="tx1"/>
                </a:solidFill>
              </a:rPr>
              <a:t>育儿补贴按年发放，现阶段国家基础标准为每孩每年</a:t>
            </a:r>
            <a:r>
              <a:rPr lang="en-US" altLang="zh-CN">
                <a:solidFill>
                  <a:schemeClr val="tx1"/>
                </a:solidFill>
              </a:rPr>
              <a:t>3600</a:t>
            </a:r>
            <a:r>
              <a:rPr lang="zh-CN" altLang="en-US">
                <a:solidFill>
                  <a:schemeClr val="tx1"/>
                </a:solidFill>
              </a:rPr>
              <a:t>元。其中，对</a:t>
            </a:r>
            <a:r>
              <a:rPr lang="en-US" altLang="zh-CN">
                <a:solidFill>
                  <a:schemeClr val="tx1"/>
                </a:solidFill>
              </a:rPr>
              <a:t>2025</a:t>
            </a:r>
            <a:r>
              <a:rPr lang="zh-CN" altLang="en-US">
                <a:solidFill>
                  <a:schemeClr val="tx1"/>
                </a:solidFill>
              </a:rPr>
              <a:t>年</a:t>
            </a:r>
            <a:r>
              <a:rPr lang="en-US" altLang="zh-CN">
                <a:solidFill>
                  <a:schemeClr val="tx1"/>
                </a:solidFill>
              </a:rPr>
              <a:t>1</a:t>
            </a:r>
            <a:r>
              <a:rPr lang="zh-CN" altLang="en-US">
                <a:solidFill>
                  <a:schemeClr val="tx1"/>
                </a:solidFill>
              </a:rPr>
              <a:t>月</a:t>
            </a:r>
            <a:r>
              <a:rPr lang="en-US" altLang="zh-CN">
                <a:solidFill>
                  <a:schemeClr val="tx1"/>
                </a:solidFill>
              </a:rPr>
              <a:t>1</a:t>
            </a:r>
            <a:r>
              <a:rPr lang="zh-CN" altLang="en-US">
                <a:solidFill>
                  <a:schemeClr val="tx1"/>
                </a:solidFill>
              </a:rPr>
              <a:t>日之前出生、不满</a:t>
            </a:r>
            <a:r>
              <a:rPr lang="en-US" altLang="zh-CN">
                <a:solidFill>
                  <a:schemeClr val="tx1"/>
                </a:solidFill>
              </a:rPr>
              <a:t>3</a:t>
            </a:r>
            <a:r>
              <a:rPr lang="zh-CN" altLang="en-US">
                <a:solidFill>
                  <a:schemeClr val="tx1"/>
                </a:solidFill>
              </a:rPr>
              <a:t>周岁的婴幼儿，按应补贴月数折算计发补贴</a:t>
            </a:r>
            <a:endParaRPr lang="zh-CN" altLang="en-US">
              <a:solidFill>
                <a:schemeClr val="tx1"/>
              </a:solidFill>
            </a:endParaRPr>
          </a:p>
          <a:p>
            <a:r>
              <a:rPr lang="zh-CN" altLang="en-US">
                <a:solidFill>
                  <a:schemeClr val="tx1"/>
                </a:solidFill>
              </a:rPr>
              <a:t>（二）卫生健康部门与财政部门、税务部门建立信息共享机制。县级卫生健康部门按规定为申领补贴的人员办理个人所得税免税申报</a:t>
            </a:r>
            <a:r>
              <a:rPr lang="en-US" altLang="zh-CN">
                <a:solidFill>
                  <a:schemeClr val="tx1"/>
                </a:solidFill>
              </a:rPr>
              <a:t> </a:t>
            </a:r>
            <a:endParaRPr lang="en-US" altLang="zh-CN">
              <a:solidFill>
                <a:schemeClr val="tx1"/>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rPr>
              <a:t>印花税方面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normAutofit lnSpcReduction="10000"/>
          </a:bodyPr>
          <a:p>
            <a:r>
              <a:rPr lang="zh-CN" altLang="en-US">
                <a:solidFill>
                  <a:srgbClr val="FF0000"/>
                </a:solidFill>
              </a:rPr>
              <a:t>离岸贸易印花税</a:t>
            </a:r>
            <a:endParaRPr lang="zh-CN" altLang="en-US">
              <a:solidFill>
                <a:srgbClr val="FF0000"/>
              </a:solidFill>
            </a:endParaRPr>
          </a:p>
          <a:p>
            <a:r>
              <a:rPr lang="zh-CN" altLang="en-US">
                <a:solidFill>
                  <a:srgbClr val="0070C0"/>
                </a:solidFill>
              </a:rPr>
              <a:t>（一）相关政策</a:t>
            </a:r>
            <a:endParaRPr lang="zh-CN" altLang="en-US">
              <a:solidFill>
                <a:srgbClr val="0070C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税务总局关于继续实施离岸贸易印花税优惠政策的通知（财税〔</a:t>
            </a:r>
            <a:r>
              <a:rPr lang="en-US" altLang="zh-CN">
                <a:solidFill>
                  <a:schemeClr val="tx1"/>
                </a:solidFill>
              </a:rPr>
              <a:t>2025</a:t>
            </a:r>
            <a:r>
              <a:rPr lang="zh-CN" altLang="en-US">
                <a:solidFill>
                  <a:schemeClr val="tx1"/>
                </a:solidFill>
              </a:rPr>
              <a:t>〕</a:t>
            </a:r>
            <a:r>
              <a:rPr lang="en-US" altLang="zh-CN">
                <a:solidFill>
                  <a:schemeClr val="tx1"/>
                </a:solidFill>
              </a:rPr>
              <a:t>10</a:t>
            </a:r>
            <a:r>
              <a:rPr lang="zh-CN" altLang="en-US">
                <a:solidFill>
                  <a:schemeClr val="tx1"/>
                </a:solidFill>
              </a:rPr>
              <a:t>号）</a:t>
            </a:r>
            <a:endParaRPr lang="zh-CN" altLang="en-US">
              <a:solidFill>
                <a:schemeClr val="tx1"/>
              </a:solidFill>
            </a:endParaRPr>
          </a:p>
          <a:p>
            <a:r>
              <a:rPr lang="zh-CN" altLang="en-US">
                <a:solidFill>
                  <a:schemeClr val="tx1"/>
                </a:solidFill>
              </a:rPr>
              <a:t>（二）政策规定</a:t>
            </a:r>
            <a:endParaRPr lang="zh-CN" altLang="en-US">
              <a:solidFill>
                <a:schemeClr val="tx1"/>
              </a:solidFill>
            </a:endParaRPr>
          </a:p>
          <a:p>
            <a:r>
              <a:rPr lang="en-US" altLang="zh-CN">
                <a:solidFill>
                  <a:schemeClr val="tx1"/>
                </a:solidFill>
              </a:rPr>
              <a:t>1.</a:t>
            </a:r>
            <a:r>
              <a:rPr lang="zh-CN" altLang="en-US">
                <a:solidFill>
                  <a:schemeClr val="tx1"/>
                </a:solidFill>
              </a:rPr>
              <a:t>执行时间</a:t>
            </a:r>
            <a:endParaRPr lang="zh-CN" altLang="en-US">
              <a:solidFill>
                <a:schemeClr val="tx1"/>
              </a:solidFill>
            </a:endParaRPr>
          </a:p>
          <a:p>
            <a:r>
              <a:rPr lang="zh-CN" altLang="en-US">
                <a:solidFill>
                  <a:schemeClr val="tx1"/>
                </a:solidFill>
              </a:rPr>
              <a:t>自</a:t>
            </a:r>
            <a:r>
              <a:rPr lang="en-US" altLang="zh-CN">
                <a:solidFill>
                  <a:schemeClr val="tx1"/>
                </a:solidFill>
              </a:rPr>
              <a:t>2025</a:t>
            </a:r>
            <a:r>
              <a:rPr lang="zh-CN" altLang="en-US">
                <a:solidFill>
                  <a:schemeClr val="tx1"/>
                </a:solidFill>
              </a:rPr>
              <a:t>年</a:t>
            </a:r>
            <a:r>
              <a:rPr lang="en-US" altLang="zh-CN">
                <a:solidFill>
                  <a:schemeClr val="tx1"/>
                </a:solidFill>
              </a:rPr>
              <a:t>4</a:t>
            </a:r>
            <a:r>
              <a:rPr lang="zh-CN" altLang="en-US">
                <a:solidFill>
                  <a:schemeClr val="tx1"/>
                </a:solidFill>
              </a:rPr>
              <a:t>月</a:t>
            </a:r>
            <a:r>
              <a:rPr lang="en-US" altLang="zh-CN">
                <a:solidFill>
                  <a:schemeClr val="tx1"/>
                </a:solidFill>
              </a:rPr>
              <a:t>1</a:t>
            </a:r>
            <a:r>
              <a:rPr lang="zh-CN" altLang="en-US">
                <a:solidFill>
                  <a:schemeClr val="tx1"/>
                </a:solidFill>
              </a:rPr>
              <a:t>日起执行至</a:t>
            </a:r>
            <a:r>
              <a:rPr lang="en-US" altLang="zh-CN">
                <a:solidFill>
                  <a:schemeClr val="tx1"/>
                </a:solidFill>
              </a:rPr>
              <a:t>2027</a:t>
            </a:r>
            <a:r>
              <a:rPr lang="zh-CN" altLang="en-US">
                <a:solidFill>
                  <a:schemeClr val="tx1"/>
                </a:solidFill>
              </a:rPr>
              <a:t>年</a:t>
            </a:r>
            <a:r>
              <a:rPr lang="en-US" altLang="zh-CN">
                <a:solidFill>
                  <a:schemeClr val="tx1"/>
                </a:solidFill>
              </a:rPr>
              <a:t>12</a:t>
            </a:r>
            <a:r>
              <a:rPr lang="zh-CN" altLang="en-US">
                <a:solidFill>
                  <a:schemeClr val="tx1"/>
                </a:solidFill>
              </a:rPr>
              <a:t>月</a:t>
            </a:r>
            <a:r>
              <a:rPr lang="en-US" altLang="zh-CN">
                <a:solidFill>
                  <a:schemeClr val="tx1"/>
                </a:solidFill>
              </a:rPr>
              <a:t>31</a:t>
            </a:r>
            <a:r>
              <a:rPr lang="zh-CN" altLang="en-US">
                <a:solidFill>
                  <a:schemeClr val="tx1"/>
                </a:solidFill>
              </a:rPr>
              <a:t>日</a:t>
            </a:r>
            <a:endParaRPr lang="zh-CN" altLang="en-US">
              <a:solidFill>
                <a:schemeClr val="tx1"/>
              </a:solidFill>
            </a:endParaRPr>
          </a:p>
          <a:p>
            <a:r>
              <a:rPr lang="en-US" altLang="zh-CN">
                <a:solidFill>
                  <a:schemeClr val="tx1"/>
                </a:solidFill>
              </a:rPr>
              <a:t>2.</a:t>
            </a:r>
            <a:r>
              <a:rPr lang="zh-CN" altLang="en-US">
                <a:solidFill>
                  <a:schemeClr val="tx1"/>
                </a:solidFill>
              </a:rPr>
              <a:t>具体规定</a:t>
            </a:r>
            <a:endParaRPr lang="zh-CN" altLang="en-US">
              <a:solidFill>
                <a:schemeClr val="tx1"/>
              </a:solidFill>
            </a:endParaRPr>
          </a:p>
          <a:p>
            <a:r>
              <a:rPr lang="zh-CN" altLang="en-US">
                <a:solidFill>
                  <a:schemeClr val="tx1"/>
                </a:solidFill>
              </a:rPr>
              <a:t>对注册登记在中国（上海）自由贸易试验区及临港新片区、中国（江苏）自由贸易试验区苏州片区、中国（浙江）自由贸易试验区、中国（福建）自由贸易试验区厦门片区、中国（山东）自由贸易试验区青岛片区、中国（广东）自由贸易试验区以及海南自由贸易港的企业开展离岸转手买卖业务书立的买卖合同，免征印花税</a:t>
            </a:r>
            <a:endParaRPr lang="zh-CN" altLang="en-US">
              <a:solidFill>
                <a:schemeClr val="tx1"/>
              </a:solidFill>
            </a:endParaRPr>
          </a:p>
          <a:p>
            <a:r>
              <a:rPr lang="zh-CN" altLang="en-US">
                <a:solidFill>
                  <a:schemeClr val="tx1"/>
                </a:solidFill>
              </a:rPr>
              <a:t>离岸转手买卖，是指居民企业从非居民企业购买货物，随后向另一非居民企业转售该货物，且该货物始终未实际进出我国关境的交易</a:t>
            </a:r>
            <a:r>
              <a:rPr lang="en-US" altLang="zh-CN">
                <a:solidFill>
                  <a:schemeClr val="tx1"/>
                </a:solidFill>
              </a:rPr>
              <a:t> </a:t>
            </a:r>
            <a:endParaRPr lang="en-US" altLang="zh-CN">
              <a:solidFill>
                <a:schemeClr val="tx1"/>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rPr>
              <a:t>税收征收管理方面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rPr>
              <a:t>一</a:t>
            </a:r>
            <a:r>
              <a:rPr lang="en-US" altLang="zh-CN">
                <a:solidFill>
                  <a:srgbClr val="FF0000"/>
                </a:solidFill>
              </a:rPr>
              <a:t>.</a:t>
            </a:r>
            <a:r>
              <a:rPr lang="zh-CN" altLang="en-US">
                <a:solidFill>
                  <a:srgbClr val="FF0000"/>
                </a:solidFill>
              </a:rPr>
              <a:t>互联网平台企业涉税信息报送</a:t>
            </a:r>
            <a:endParaRPr lang="zh-CN" altLang="en-US">
              <a:solidFill>
                <a:srgbClr val="FF0000"/>
              </a:solidFill>
            </a:endParaRPr>
          </a:p>
          <a:p>
            <a:r>
              <a:rPr lang="zh-CN" altLang="en-US">
                <a:solidFill>
                  <a:srgbClr val="0070C0"/>
                </a:solidFill>
              </a:rPr>
              <a:t>（一）相关政策</a:t>
            </a:r>
            <a:endParaRPr lang="zh-CN" altLang="en-US">
              <a:solidFill>
                <a:srgbClr val="0070C0"/>
              </a:solidFill>
            </a:endParaRPr>
          </a:p>
          <a:p>
            <a:r>
              <a:rPr lang="en-US" altLang="zh-CN">
                <a:solidFill>
                  <a:schemeClr val="tx1"/>
                </a:solidFill>
              </a:rPr>
              <a:t>1.</a:t>
            </a:r>
            <a:r>
              <a:rPr lang="zh-CN" altLang="en-US">
                <a:solidFill>
                  <a:schemeClr val="tx1"/>
                </a:solidFill>
              </a:rPr>
              <a:t>互联网平台企业涉税信息报送规定（国务院令第</a:t>
            </a:r>
            <a:r>
              <a:rPr lang="en-US" altLang="zh-CN">
                <a:solidFill>
                  <a:schemeClr val="tx1"/>
                </a:solidFill>
              </a:rPr>
              <a:t>810</a:t>
            </a:r>
            <a:r>
              <a:rPr lang="zh-CN" altLang="en-US">
                <a:solidFill>
                  <a:schemeClr val="tx1"/>
                </a:solidFill>
              </a:rPr>
              <a:t>号）</a:t>
            </a:r>
            <a:endParaRPr lang="zh-CN" altLang="en-US">
              <a:solidFill>
                <a:schemeClr val="tx1"/>
              </a:solidFill>
            </a:endParaRPr>
          </a:p>
          <a:p>
            <a:r>
              <a:rPr lang="en-US" altLang="zh-CN">
                <a:solidFill>
                  <a:schemeClr val="tx1"/>
                </a:solidFill>
              </a:rPr>
              <a:t>2.</a:t>
            </a:r>
            <a:r>
              <a:rPr lang="zh-CN" altLang="en-US">
                <a:solidFill>
                  <a:schemeClr val="tx1"/>
                </a:solidFill>
              </a:rPr>
              <a:t>国家税务总局关于互联网平台企业报送涉税信息有关事项的公告（国家税务总局公告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15</a:t>
            </a:r>
            <a:r>
              <a:rPr lang="zh-CN" altLang="en-US">
                <a:solidFill>
                  <a:schemeClr val="tx1"/>
                </a:solidFill>
              </a:rPr>
              <a:t>号）</a:t>
            </a:r>
            <a:endParaRPr lang="zh-CN" altLang="en-US">
              <a:solidFill>
                <a:schemeClr val="tx1"/>
              </a:solidFill>
            </a:endParaRPr>
          </a:p>
          <a:p>
            <a:r>
              <a:rPr lang="en-US" altLang="zh-CN">
                <a:solidFill>
                  <a:schemeClr val="tx1"/>
                </a:solidFill>
              </a:rPr>
              <a:t>3.</a:t>
            </a:r>
            <a:r>
              <a:rPr lang="zh-CN" altLang="en-US">
                <a:solidFill>
                  <a:schemeClr val="tx1"/>
                </a:solidFill>
              </a:rPr>
              <a:t>国家税务总局关于互联网平台企业为平台内从业人员办理扣缴申报、代办申报若干事项的公告（国家税务总局公告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16</a:t>
            </a:r>
            <a:r>
              <a:rPr lang="zh-CN" altLang="en-US">
                <a:solidFill>
                  <a:schemeClr val="tx1"/>
                </a:solidFill>
              </a:rPr>
              <a:t>号）</a:t>
            </a:r>
            <a:endParaRPr lang="zh-CN" altLang="en-US">
              <a:solidFill>
                <a:schemeClr val="tx1"/>
              </a:solidFill>
            </a:endParaRPr>
          </a:p>
          <a:p>
            <a:r>
              <a:rPr lang="en-US" altLang="zh-CN">
                <a:solidFill>
                  <a:schemeClr val="tx1"/>
                </a:solidFill>
              </a:rPr>
              <a:t>4.</a:t>
            </a:r>
            <a:r>
              <a:rPr lang="zh-CN" altLang="en-US">
                <a:solidFill>
                  <a:schemeClr val="tx1"/>
                </a:solidFill>
              </a:rPr>
              <a:t>国家税务总局、工业和信息化部、国家互联网信息办公室关于规范互联网平台企业涉税信息报送有关行政处罚事项的公告（国家税务总局、工业和信息化部、国家互联网信息办公室公告</a:t>
            </a:r>
            <a:r>
              <a:rPr lang="en-US" altLang="zh-CN">
                <a:solidFill>
                  <a:schemeClr val="tx1"/>
                </a:solidFill>
              </a:rPr>
              <a:t>2025</a:t>
            </a:r>
            <a:r>
              <a:rPr lang="zh-CN" altLang="en-US">
                <a:solidFill>
                  <a:schemeClr val="tx1"/>
                </a:solidFill>
              </a:rPr>
              <a:t>年第</a:t>
            </a:r>
            <a:r>
              <a:rPr lang="en-US" altLang="zh-CN">
                <a:solidFill>
                  <a:schemeClr val="tx1"/>
                </a:solidFill>
              </a:rPr>
              <a:t>22</a:t>
            </a:r>
            <a:r>
              <a:rPr lang="zh-CN" altLang="en-US">
                <a:solidFill>
                  <a:schemeClr val="tx1"/>
                </a:solidFill>
              </a:rPr>
              <a:t>号）</a:t>
            </a:r>
            <a:endParaRPr lang="zh-CN" altLang="en-US">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78205" y="219710"/>
            <a:ext cx="10475595" cy="396875"/>
          </a:xfrm>
        </p:spPr>
        <p:txBody>
          <a:bodyPr/>
          <a:p>
            <a:pPr algn="ctr">
              <a:buClrTx/>
              <a:buSzTx/>
              <a:buFontTx/>
            </a:pPr>
            <a:r>
              <a:rPr lang="zh-CN" altLang="en-US">
                <a:solidFill>
                  <a:srgbClr val="7030A0"/>
                </a:solidFill>
                <a:uFillTx/>
                <a:ea typeface="华文中宋" panose="02010600040101010101" pitchFamily="2" charset="-122"/>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zh-CN" altLang="en-US">
                <a:solidFill>
                  <a:srgbClr val="FF0000"/>
                </a:solidFill>
              </a:rPr>
              <a:t>四</a:t>
            </a:r>
            <a:r>
              <a:rPr lang="en-US" altLang="zh-CN">
                <a:solidFill>
                  <a:srgbClr val="FF0000"/>
                </a:solidFill>
              </a:rPr>
              <a:t>.</a:t>
            </a:r>
            <a:r>
              <a:rPr lang="zh-CN" altLang="en-US">
                <a:solidFill>
                  <a:srgbClr val="FF0000"/>
                </a:solidFill>
              </a:rPr>
              <a:t>黄金交易的增值税规定</a:t>
            </a:r>
            <a:endParaRPr lang="zh-CN" altLang="en-US">
              <a:solidFill>
                <a:srgbClr val="FF0000"/>
              </a:solidFill>
            </a:endParaRPr>
          </a:p>
          <a:p>
            <a:r>
              <a:rPr lang="zh-CN" altLang="en-US">
                <a:solidFill>
                  <a:srgbClr val="0070C0"/>
                </a:solidFill>
              </a:rPr>
              <a:t>（一）相关政策</a:t>
            </a:r>
            <a:endParaRPr lang="zh-CN" altLang="en-US">
              <a:solidFill>
                <a:srgbClr val="0070C0"/>
              </a:solidFill>
            </a:endParaRPr>
          </a:p>
          <a:p>
            <a:r>
              <a:rPr lang="zh-CN" altLang="en-US"/>
              <a:t>1.财政部、国家税务总局关于黄金税收政策问题的通知（财税〔2002〕142号）</a:t>
            </a:r>
            <a:endParaRPr lang="zh-CN" altLang="en-US"/>
          </a:p>
          <a:p>
            <a:r>
              <a:rPr lang="en-US" altLang="zh-CN"/>
              <a:t>2.</a:t>
            </a:r>
            <a:r>
              <a:rPr lang="zh-CN" altLang="en-US"/>
              <a:t>国家税务总局关于金融机构开展个人实物黄金交易业务增值税有关问题的通知（国税发</a:t>
            </a:r>
            <a:r>
              <a:rPr lang="zh-CN" altLang="en-US">
                <a:sym typeface="+mn-ea"/>
              </a:rPr>
              <a:t>〔200</a:t>
            </a:r>
            <a:r>
              <a:rPr lang="en-US" altLang="zh-CN">
                <a:sym typeface="+mn-ea"/>
              </a:rPr>
              <a:t>5</a:t>
            </a:r>
            <a:r>
              <a:rPr lang="zh-CN" altLang="en-US">
                <a:sym typeface="+mn-ea"/>
              </a:rPr>
              <a:t>〕</a:t>
            </a:r>
            <a:r>
              <a:rPr lang="zh-CN" altLang="en-US"/>
              <a:t>178号）</a:t>
            </a:r>
            <a:endParaRPr lang="zh-CN" altLang="en-US"/>
          </a:p>
          <a:p>
            <a:r>
              <a:rPr lang="en-US" altLang="zh-CN">
                <a:solidFill>
                  <a:schemeClr val="tx1"/>
                </a:solidFill>
              </a:rPr>
              <a:t>3.</a:t>
            </a:r>
            <a:r>
              <a:rPr lang="zh-CN" altLang="en-US">
                <a:solidFill>
                  <a:schemeClr val="tx1"/>
                </a:solidFill>
              </a:rPr>
              <a:t>财政部</a:t>
            </a:r>
            <a:r>
              <a:rPr lang="en-US" altLang="zh-CN">
                <a:solidFill>
                  <a:schemeClr val="tx1"/>
                </a:solidFill>
              </a:rPr>
              <a:t> </a:t>
            </a:r>
            <a:r>
              <a:rPr lang="zh-CN" altLang="en-US">
                <a:solidFill>
                  <a:schemeClr val="tx1"/>
                </a:solidFill>
              </a:rPr>
              <a:t>税务总局关于黄金有关税收政策的公告（财政部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2025</a:t>
            </a:r>
            <a:r>
              <a:rPr lang="zh-CN" altLang="en-US">
                <a:solidFill>
                  <a:schemeClr val="tx1"/>
                </a:solidFill>
              </a:rPr>
              <a:t>年第</a:t>
            </a:r>
            <a:r>
              <a:rPr lang="en-US" altLang="zh-CN">
                <a:solidFill>
                  <a:schemeClr val="tx1"/>
                </a:solidFill>
              </a:rPr>
              <a:t>11</a:t>
            </a:r>
            <a:r>
              <a:rPr lang="zh-CN" altLang="en-US">
                <a:solidFill>
                  <a:schemeClr val="tx1"/>
                </a:solidFill>
              </a:rPr>
              <a:t>号）</a:t>
            </a:r>
            <a:endParaRPr lang="zh-CN" altLang="en-US">
              <a:solidFill>
                <a:schemeClr val="tx1"/>
              </a:solidFill>
            </a:endParaRPr>
          </a:p>
          <a:p>
            <a:r>
              <a:rPr lang="en-US" altLang="zh-CN">
                <a:solidFill>
                  <a:schemeClr val="tx1"/>
                </a:solidFill>
              </a:rPr>
              <a:t>4.</a:t>
            </a:r>
            <a:r>
              <a:rPr lang="zh-CN" altLang="en-US">
                <a:solidFill>
                  <a:schemeClr val="tx1"/>
                </a:solidFill>
              </a:rPr>
              <a:t>国家税务总局关于黄金有关税收征管事项的公告（国家税务总局公告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23</a:t>
            </a:r>
            <a:r>
              <a:rPr lang="zh-CN" altLang="en-US">
                <a:solidFill>
                  <a:schemeClr val="tx1"/>
                </a:solidFill>
              </a:rPr>
              <a:t>号）</a:t>
            </a:r>
            <a:endParaRPr lang="zh-CN" altLang="en-US">
              <a:solidFill>
                <a:schemeClr val="tx1"/>
              </a:solidFill>
            </a:endParaRPr>
          </a:p>
          <a:p>
            <a:r>
              <a:rPr lang="zh-CN" altLang="en-US">
                <a:solidFill>
                  <a:srgbClr val="0070C0"/>
                </a:solidFill>
              </a:rPr>
              <a:t>（二）政策规定</a:t>
            </a:r>
            <a:endParaRPr lang="zh-CN" altLang="en-US">
              <a:solidFill>
                <a:srgbClr val="0070C0"/>
              </a:solidFill>
            </a:endParaRPr>
          </a:p>
          <a:p>
            <a:r>
              <a:rPr lang="zh-CN" altLang="en-US"/>
              <a:t>1.执行时间</a:t>
            </a:r>
            <a:endParaRPr lang="zh-CN" altLang="en-US"/>
          </a:p>
          <a:p>
            <a:r>
              <a:rPr lang="zh-CN" altLang="en-US"/>
              <a:t>标准黄金</a:t>
            </a:r>
            <a:r>
              <a:rPr lang="zh-CN" altLang="en-US"/>
              <a:t>交易，自2025年11月1日起实施，执行至2027年12月31日，适用时间以发生实物交割出库的时间为准</a:t>
            </a:r>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a:xfrm>
            <a:off x="423198" y="505402"/>
            <a:ext cx="11270673" cy="6028748"/>
          </a:xfrm>
        </p:spPr>
        <p:txBody>
          <a:bodyPr/>
          <a:p>
            <a:r>
              <a:rPr lang="zh-CN" altLang="en-US" sz="2000">
                <a:solidFill>
                  <a:srgbClr val="0070C0"/>
                </a:solidFill>
              </a:rPr>
              <a:t>（二）政策规定</a:t>
            </a:r>
            <a:endParaRPr lang="zh-CN" altLang="en-US" sz="2000">
              <a:solidFill>
                <a:srgbClr val="0070C0"/>
              </a:solidFill>
            </a:endParaRPr>
          </a:p>
          <a:p>
            <a:r>
              <a:rPr lang="en-US" altLang="zh-CN" sz="2000">
                <a:solidFill>
                  <a:schemeClr val="tx1"/>
                </a:solidFill>
              </a:rPr>
              <a:t>1.</a:t>
            </a:r>
            <a:r>
              <a:rPr lang="zh-CN" altLang="en-US" sz="2000">
                <a:solidFill>
                  <a:schemeClr val="tx1"/>
                </a:solidFill>
              </a:rPr>
              <a:t>互联网平台企业向主管税务机关报送的涉税信息内容、时间</a:t>
            </a:r>
            <a:endParaRPr lang="zh-CN" altLang="en-US" sz="2000">
              <a:solidFill>
                <a:schemeClr val="tx1"/>
              </a:solidFill>
            </a:endParaRPr>
          </a:p>
          <a:p>
            <a:endParaRPr lang="zh-CN" altLang="en-US" sz="2000">
              <a:solidFill>
                <a:schemeClr val="tx1"/>
              </a:solidFill>
            </a:endParaRPr>
          </a:p>
        </p:txBody>
      </p:sp>
      <p:graphicFrame>
        <p:nvGraphicFramePr>
          <p:cNvPr id="4" name="表格 3"/>
          <p:cNvGraphicFramePr/>
          <p:nvPr/>
        </p:nvGraphicFramePr>
        <p:xfrm>
          <a:off x="575310" y="1301115"/>
          <a:ext cx="10778491" cy="5323205"/>
        </p:xfrm>
        <a:graphic>
          <a:graphicData uri="http://schemas.openxmlformats.org/drawingml/2006/table">
            <a:tbl>
              <a:tblPr firstRow="1" bandRow="1">
                <a:tableStyleId>{5C22544A-7EE6-4342-B048-85BDC9FD1C3A}</a:tableStyleId>
              </a:tblPr>
              <a:tblGrid>
                <a:gridCol w="1158875"/>
                <a:gridCol w="776643"/>
                <a:gridCol w="1042035"/>
                <a:gridCol w="1240155"/>
                <a:gridCol w="3695065"/>
                <a:gridCol w="2865718"/>
              </a:tblGrid>
              <a:tr h="354965">
                <a:tc>
                  <a:txBody>
                    <a:bodyPr/>
                    <a:p>
                      <a:pPr>
                        <a:buNone/>
                      </a:pPr>
                      <a:r>
                        <a:rPr lang="zh-CN" altLang="en-US" sz="1600" b="1">
                          <a:ea typeface="华文中宋" panose="02010600040101010101" pitchFamily="2" charset="-122"/>
                        </a:rPr>
                        <a:t>报送信息</a:t>
                      </a:r>
                      <a:endParaRPr lang="zh-CN" altLang="en-US" sz="1600" b="1">
                        <a:ea typeface="华文中宋" panose="02010600040101010101" pitchFamily="2" charset="-122"/>
                      </a:endParaRPr>
                    </a:p>
                  </a:txBody>
                  <a:tcPr/>
                </a:tc>
                <a:tc gridSpan="2">
                  <a:txBody>
                    <a:bodyPr/>
                    <a:p>
                      <a:pPr>
                        <a:buNone/>
                      </a:pPr>
                      <a:r>
                        <a:rPr lang="zh-CN" altLang="en-US" sz="1600" b="1">
                          <a:ea typeface="华文中宋" panose="02010600040101010101" pitchFamily="2" charset="-122"/>
                        </a:rPr>
                        <a:t>类别</a:t>
                      </a:r>
                      <a:endParaRPr lang="zh-CN" altLang="en-US" sz="1600" b="1">
                        <a:ea typeface="华文中宋" panose="02010600040101010101" pitchFamily="2" charset="-122"/>
                      </a:endParaRPr>
                    </a:p>
                  </a:txBody>
                  <a:tcPr/>
                </a:tc>
                <a:tc hMerge="1">
                  <a:tcPr/>
                </a:tc>
                <a:tc>
                  <a:txBody>
                    <a:bodyPr/>
                    <a:p>
                      <a:pPr>
                        <a:buNone/>
                      </a:pPr>
                      <a:r>
                        <a:rPr lang="zh-CN" altLang="en-US" sz="1600" b="1">
                          <a:ea typeface="华文中宋" panose="02010600040101010101" pitchFamily="2" charset="-122"/>
                        </a:rPr>
                        <a:t>报送时间</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报送内容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报关报表</a:t>
                      </a:r>
                      <a:endParaRPr lang="zh-CN" altLang="en-US" sz="1600" b="1">
                        <a:ea typeface="华文中宋" panose="02010600040101010101" pitchFamily="2" charset="-122"/>
                      </a:endParaRPr>
                    </a:p>
                  </a:txBody>
                  <a:tcPr/>
                </a:tc>
              </a:tr>
              <a:tr h="241300">
                <a:tc rowSpan="3">
                  <a:txBody>
                    <a:bodyPr/>
                    <a:p>
                      <a:pPr>
                        <a:buNone/>
                      </a:pPr>
                      <a:r>
                        <a:rPr lang="zh-CN" altLang="en-US" sz="1600" b="1">
                          <a:solidFill>
                            <a:schemeClr val="tx1"/>
                          </a:solidFill>
                          <a:ea typeface="华文中宋" panose="02010600040101010101" pitchFamily="2" charset="-122"/>
                        </a:rPr>
                        <a:t>平台信息</a:t>
                      </a:r>
                      <a:endParaRPr lang="zh-CN" altLang="en-US" sz="1600" b="1">
                        <a:solidFill>
                          <a:schemeClr val="tx1"/>
                        </a:solidFill>
                        <a:ea typeface="华文中宋" panose="02010600040101010101" pitchFamily="2" charset="-122"/>
                      </a:endParaRPr>
                    </a:p>
                  </a:txBody>
                  <a:tcPr/>
                </a:tc>
                <a:tc gridSpan="2">
                  <a:txBody>
                    <a:bodyPr/>
                    <a:p>
                      <a:pPr>
                        <a:buNone/>
                      </a:pPr>
                      <a:r>
                        <a:rPr lang="zh-CN" altLang="en-US" sz="1600" b="1">
                          <a:solidFill>
                            <a:schemeClr val="tx1"/>
                          </a:solidFill>
                          <a:ea typeface="华文中宋" panose="02010600040101010101" pitchFamily="2" charset="-122"/>
                        </a:rPr>
                        <a:t>施行前已从事平台</a:t>
                      </a:r>
                      <a:endParaRPr lang="zh-CN" altLang="en-US" sz="1600" b="1">
                        <a:solidFill>
                          <a:schemeClr val="tx1"/>
                        </a:solidFill>
                        <a:ea typeface="华文中宋" panose="02010600040101010101" pitchFamily="2" charset="-122"/>
                      </a:endParaRPr>
                    </a:p>
                  </a:txBody>
                  <a:tcPr/>
                </a:tc>
                <a:tc hMerge="1">
                  <a:tcPr/>
                </a:tc>
                <a:tc>
                  <a:txBody>
                    <a:bodyPr/>
                    <a:p>
                      <a:pPr>
                        <a:buNone/>
                      </a:pPr>
                      <a:r>
                        <a:rPr lang="zh-CN" altLang="en-US" sz="1600" b="1">
                          <a:ea typeface="华文中宋" panose="02010600040101010101" pitchFamily="2" charset="-122"/>
                        </a:rPr>
                        <a:t>施行</a:t>
                      </a:r>
                      <a:r>
                        <a:rPr lang="en-US" altLang="zh-CN" sz="1600" b="1">
                          <a:ea typeface="华文中宋" panose="02010600040101010101" pitchFamily="2" charset="-122"/>
                        </a:rPr>
                        <a:t>30</a:t>
                      </a:r>
                      <a:r>
                        <a:rPr lang="zh-CN" altLang="en-US" sz="1600" b="1">
                          <a:ea typeface="华文中宋" panose="02010600040101010101" pitchFamily="2" charset="-122"/>
                        </a:rPr>
                        <a:t>日内</a:t>
                      </a:r>
                      <a:endParaRPr lang="zh-CN" altLang="en-US" sz="1600" b="1">
                        <a:ea typeface="华文中宋" panose="02010600040101010101" pitchFamily="2" charset="-122"/>
                      </a:endParaRPr>
                    </a:p>
                  </a:txBody>
                  <a:tcPr/>
                </a:tc>
                <a:tc rowSpan="2">
                  <a:txBody>
                    <a:bodyPr/>
                    <a:p>
                      <a:pPr>
                        <a:buNone/>
                      </a:pPr>
                      <a:r>
                        <a:rPr lang="zh-CN" altLang="en-US" sz="1600" b="1">
                          <a:ea typeface="华文中宋" panose="02010600040101010101" pitchFamily="2" charset="-122"/>
                        </a:rPr>
                        <a:t>平台域名、业务类型、相关运营主体的统一社会信用代码以及名称等</a:t>
                      </a:r>
                      <a:endParaRPr lang="zh-CN" altLang="en-US" sz="1600" b="1">
                        <a:ea typeface="华文中宋" panose="02010600040101010101" pitchFamily="2" charset="-122"/>
                      </a:endParaRPr>
                    </a:p>
                  </a:txBody>
                  <a:tcPr/>
                </a:tc>
                <a:tc rowSpan="3">
                  <a:txBody>
                    <a:bodyPr/>
                    <a:p>
                      <a:pPr>
                        <a:buNone/>
                      </a:pPr>
                      <a:r>
                        <a:rPr lang="zh-CN" altLang="en-US" sz="1600" b="1">
                          <a:ea typeface="华文中宋" panose="02010600040101010101" pitchFamily="2" charset="-122"/>
                        </a:rPr>
                        <a:t>《互联网平台企业基本信息报送表》（运营多个互联网平台，多个平台基本信息</a:t>
                      </a:r>
                      <a:r>
                        <a:rPr lang="zh-CN" altLang="en-US" sz="1600" b="1">
                          <a:solidFill>
                            <a:srgbClr val="FF0000"/>
                          </a:solidFill>
                          <a:ea typeface="华文中宋" panose="02010600040101010101" pitchFamily="2" charset="-122"/>
                        </a:rPr>
                        <a:t>一并</a:t>
                      </a:r>
                      <a:r>
                        <a:rPr lang="zh-CN" altLang="en-US" sz="1600" b="1">
                          <a:ea typeface="华文中宋" panose="02010600040101010101" pitchFamily="2" charset="-122"/>
                        </a:rPr>
                        <a:t>填报）</a:t>
                      </a:r>
                      <a:endParaRPr lang="zh-CN" altLang="en-US" sz="1600" b="1">
                        <a:ea typeface="华文中宋" panose="02010600040101010101" pitchFamily="2" charset="-122"/>
                      </a:endParaRPr>
                    </a:p>
                  </a:txBody>
                  <a:tcPr/>
                </a:tc>
              </a:tr>
              <a:tr h="265430">
                <a:tc vMerge="1">
                  <a:tcPr/>
                </a:tc>
                <a:tc gridSpan="2">
                  <a:txBody>
                    <a:bodyPr/>
                    <a:p>
                      <a:pPr>
                        <a:buNone/>
                      </a:pPr>
                      <a:r>
                        <a:rPr lang="zh-CN" altLang="en-US" sz="1600" b="1">
                          <a:solidFill>
                            <a:schemeClr val="tx1"/>
                          </a:solidFill>
                          <a:ea typeface="华文中宋" panose="02010600040101010101" pitchFamily="2" charset="-122"/>
                        </a:rPr>
                        <a:t>施行后新从事平台</a:t>
                      </a:r>
                      <a:endParaRPr lang="zh-CN" altLang="en-US" sz="1600" b="1">
                        <a:solidFill>
                          <a:schemeClr val="tx1"/>
                        </a:solidFill>
                        <a:ea typeface="华文中宋" panose="02010600040101010101" pitchFamily="2" charset="-122"/>
                      </a:endParaRPr>
                    </a:p>
                  </a:txBody>
                  <a:tcPr/>
                </a:tc>
                <a:tc hMerge="1">
                  <a:tcPr/>
                </a:tc>
                <a:tc>
                  <a:txBody>
                    <a:bodyPr/>
                    <a:p>
                      <a:pPr>
                        <a:buNone/>
                      </a:pPr>
                      <a:r>
                        <a:rPr lang="zh-CN" altLang="en-US" sz="1600" b="1">
                          <a:ea typeface="华文中宋" panose="02010600040101010101" pitchFamily="2" charset="-122"/>
                        </a:rPr>
                        <a:t>业务</a:t>
                      </a:r>
                      <a:r>
                        <a:rPr lang="en-US" altLang="zh-CN" sz="1600" b="1">
                          <a:ea typeface="华文中宋" panose="02010600040101010101" pitchFamily="2" charset="-122"/>
                        </a:rPr>
                        <a:t>30</a:t>
                      </a:r>
                      <a:r>
                        <a:rPr lang="zh-CN" altLang="en-US" sz="1600" b="1">
                          <a:ea typeface="华文中宋" panose="02010600040101010101" pitchFamily="2" charset="-122"/>
                        </a:rPr>
                        <a:t>日内</a:t>
                      </a:r>
                      <a:endParaRPr lang="zh-CN" altLang="en-US" sz="1600" b="1">
                        <a:ea typeface="华文中宋" panose="02010600040101010101" pitchFamily="2" charset="-122"/>
                      </a:endParaRPr>
                    </a:p>
                  </a:txBody>
                  <a:tcPr/>
                </a:tc>
                <a:tc vMerge="1">
                  <a:tcPr/>
                </a:tc>
                <a:tc vMerge="1">
                  <a:tcPr/>
                </a:tc>
              </a:tr>
              <a:tr h="265430">
                <a:tc vMerge="1">
                  <a:tcPr/>
                </a:tc>
                <a:tc gridSpan="2">
                  <a:txBody>
                    <a:bodyPr/>
                    <a:p>
                      <a:pPr>
                        <a:buNone/>
                      </a:pPr>
                      <a:r>
                        <a:rPr lang="zh-CN" altLang="en-US" sz="1600" b="1">
                          <a:solidFill>
                            <a:schemeClr val="tx1"/>
                          </a:solidFill>
                          <a:ea typeface="华文中宋" panose="02010600040101010101" pitchFamily="2" charset="-122"/>
                        </a:rPr>
                        <a:t>发生变化</a:t>
                      </a:r>
                      <a:endParaRPr lang="zh-CN" altLang="en-US" sz="1600" b="1">
                        <a:solidFill>
                          <a:schemeClr val="tx1"/>
                        </a:solidFill>
                        <a:ea typeface="华文中宋" panose="02010600040101010101" pitchFamily="2" charset="-122"/>
                      </a:endParaRPr>
                    </a:p>
                  </a:txBody>
                  <a:tcPr/>
                </a:tc>
                <a:tc hMerge="1">
                  <a:tcPr/>
                </a:tc>
                <a:tc>
                  <a:txBody>
                    <a:bodyPr/>
                    <a:p>
                      <a:pPr>
                        <a:buNone/>
                      </a:pPr>
                      <a:r>
                        <a:rPr lang="zh-CN" altLang="en-US" sz="1600" b="1">
                          <a:ea typeface="华文中宋" panose="02010600040101010101" pitchFamily="2" charset="-122"/>
                        </a:rPr>
                        <a:t>变化</a:t>
                      </a:r>
                      <a:r>
                        <a:rPr lang="en-US" altLang="zh-CN" sz="1600" b="1">
                          <a:ea typeface="华文中宋" panose="02010600040101010101" pitchFamily="2" charset="-122"/>
                        </a:rPr>
                        <a:t>30</a:t>
                      </a:r>
                      <a:r>
                        <a:rPr lang="zh-CN" altLang="en-US" sz="1600" b="1">
                          <a:ea typeface="华文中宋" panose="02010600040101010101" pitchFamily="2" charset="-122"/>
                        </a:rPr>
                        <a:t>日内</a:t>
                      </a:r>
                      <a:endParaRPr lang="zh-CN" altLang="en-US" sz="1600" b="1">
                        <a:ea typeface="华文中宋" panose="02010600040101010101" pitchFamily="2" charset="-122"/>
                      </a:endParaRPr>
                    </a:p>
                  </a:txBody>
                  <a:tcPr/>
                </a:tc>
                <a:tc>
                  <a:txBody>
                    <a:bodyPr/>
                    <a:p>
                      <a:pPr>
                        <a:buNone/>
                      </a:pPr>
                      <a:endParaRPr lang="zh-CN" altLang="en-US" sz="1600" b="1">
                        <a:ea typeface="华文中宋" panose="02010600040101010101" pitchFamily="2" charset="-122"/>
                      </a:endParaRPr>
                    </a:p>
                  </a:txBody>
                  <a:tcPr/>
                </a:tc>
                <a:tc vMerge="1">
                  <a:tcPr/>
                </a:tc>
              </a:tr>
              <a:tr h="749300">
                <a:tc rowSpan="5">
                  <a:txBody>
                    <a:bodyPr/>
                    <a:p>
                      <a:pPr>
                        <a:buNone/>
                      </a:pPr>
                      <a:r>
                        <a:rPr lang="zh-CN" altLang="en-US" sz="1600" b="1">
                          <a:ea typeface="华文中宋" panose="02010600040101010101" pitchFamily="2" charset="-122"/>
                        </a:rPr>
                        <a:t>身份信息</a:t>
                      </a:r>
                      <a:endParaRPr lang="zh-CN" altLang="en-US" sz="1600" b="1">
                        <a:ea typeface="华文中宋" panose="02010600040101010101" pitchFamily="2" charset="-122"/>
                      </a:endParaRPr>
                    </a:p>
                  </a:txBody>
                  <a:tcPr/>
                </a:tc>
                <a:tc rowSpan="2">
                  <a:txBody>
                    <a:bodyPr/>
                    <a:p>
                      <a:pPr>
                        <a:buNone/>
                      </a:pPr>
                      <a:r>
                        <a:rPr lang="zh-CN" altLang="en-US" sz="1600" b="1">
                          <a:ea typeface="华文中宋" panose="02010600040101010101" pitchFamily="2" charset="-122"/>
                        </a:rPr>
                        <a:t>一般平台</a:t>
                      </a:r>
                      <a:r>
                        <a:rPr lang="en-US" altLang="zh-CN" sz="1600" b="1">
                          <a:ea typeface="华文中宋" panose="02010600040101010101" pitchFamily="2" charset="-122"/>
                        </a:rPr>
                        <a:t> </a:t>
                      </a:r>
                      <a:endParaRPr lang="en-US" altLang="zh-CN"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经营者</a:t>
                      </a:r>
                      <a:endParaRPr lang="zh-CN" altLang="en-US" sz="1600" b="1">
                        <a:ea typeface="华文中宋" panose="02010600040101010101" pitchFamily="2" charset="-122"/>
                      </a:endParaRPr>
                    </a:p>
                  </a:txBody>
                  <a:tcPr/>
                </a:tc>
                <a:tc rowSpan="2">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季度终了的次月内</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经营者的名称（姓名）、统一社会信用代码（纳税人识别号）、地址、店铺（用户）名称、店铺（用户）唯一标识码、</a:t>
                      </a:r>
                      <a:r>
                        <a:rPr lang="zh-CN" altLang="en-US" sz="1600" b="1">
                          <a:solidFill>
                            <a:srgbClr val="FF0000"/>
                          </a:solidFill>
                          <a:ea typeface="华文中宋" panose="02010600040101010101" pitchFamily="2" charset="-122"/>
                        </a:rPr>
                        <a:t>专业服务机构标识</a:t>
                      </a:r>
                      <a:r>
                        <a:rPr lang="zh-CN" altLang="en-US" sz="1600" b="1">
                          <a:ea typeface="华文中宋" panose="02010600040101010101" pitchFamily="2" charset="-122"/>
                        </a:rPr>
                        <a:t>、联系方式等</a:t>
                      </a:r>
                      <a:endParaRPr lang="zh-CN" altLang="en-US" sz="1600" b="1">
                        <a:ea typeface="华文中宋" panose="02010600040101010101" pitchFamily="2" charset="-122"/>
                      </a:endParaRPr>
                    </a:p>
                  </a:txBody>
                  <a:tcPr/>
                </a:tc>
                <a:tc rowSpan="2">
                  <a:txBody>
                    <a:bodyPr/>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《平台内的经营者和从业人员身份信息报送表》（</a:t>
                      </a:r>
                      <a:r>
                        <a:rPr lang="zh-CN" altLang="en-US" sz="1600" b="1">
                          <a:ea typeface="华文中宋" panose="02010600040101010101" pitchFamily="2" charset="-122"/>
                          <a:sym typeface="+mn-ea"/>
                        </a:rPr>
                        <a:t>运营多个互联网平台，分平台</a:t>
                      </a:r>
                      <a:r>
                        <a:rPr lang="zh-CN" altLang="en-US" sz="1600" b="1">
                          <a:solidFill>
                            <a:srgbClr val="FF0000"/>
                          </a:solidFill>
                          <a:ea typeface="华文中宋" panose="02010600040101010101" pitchFamily="2" charset="-122"/>
                          <a:sym typeface="+mn-ea"/>
                        </a:rPr>
                        <a:t>分别</a:t>
                      </a:r>
                      <a:r>
                        <a:rPr lang="zh-CN" altLang="en-US" sz="1600" b="1">
                          <a:ea typeface="华文中宋" panose="02010600040101010101" pitchFamily="2" charset="-122"/>
                          <a:sym typeface="+mn-ea"/>
                        </a:rPr>
                        <a:t>填报）</a:t>
                      </a:r>
                      <a:endParaRPr lang="zh-CN" altLang="en-US" sz="1600" b="1">
                        <a:ea typeface="华文中宋" panose="02010600040101010101" pitchFamily="2" charset="-122"/>
                      </a:endParaRPr>
                    </a:p>
                  </a:txBody>
                  <a:tcPr/>
                </a:tc>
              </a:tr>
              <a:tr h="627380">
                <a:tc vMerge="1">
                  <a:tcPr/>
                </a:tc>
                <a:tc vMerge="1">
                  <a:tcPr/>
                </a:tc>
                <a:tc>
                  <a:txBody>
                    <a:bodyPr/>
                    <a:p>
                      <a:pPr>
                        <a:buNone/>
                      </a:pPr>
                      <a:r>
                        <a:rPr lang="zh-CN" altLang="en-US" sz="1600" b="1">
                          <a:ea typeface="华文中宋" panose="02010600040101010101" pitchFamily="2" charset="-122"/>
                        </a:rPr>
                        <a:t>从业人员</a:t>
                      </a:r>
                      <a:endParaRPr lang="zh-CN" altLang="en-US" sz="1600" b="1">
                        <a:ea typeface="华文中宋" panose="02010600040101010101" pitchFamily="2" charset="-122"/>
                      </a:endParaRPr>
                    </a:p>
                  </a:txBody>
                  <a:tcPr/>
                </a:tc>
                <a:tc vMerge="1">
                  <a:tcPr/>
                </a:tc>
                <a:tc>
                  <a:txBody>
                    <a:bodyPr/>
                    <a:p>
                      <a:pPr>
                        <a:buNone/>
                      </a:pPr>
                      <a:r>
                        <a:rPr lang="zh-CN" altLang="en-US" sz="1600" b="1">
                          <a:ea typeface="华文中宋" panose="02010600040101010101" pitchFamily="2" charset="-122"/>
                        </a:rPr>
                        <a:t>姓名、证件类型、证件号码、国家或地区、地址、店铺（用户）名称、店铺（用户）唯一标识码、联系方式等</a:t>
                      </a:r>
                      <a:endParaRPr lang="zh-CN" altLang="en-US" sz="1600" b="1">
                        <a:ea typeface="华文中宋" panose="02010600040101010101" pitchFamily="2" charset="-122"/>
                      </a:endParaRPr>
                    </a:p>
                  </a:txBody>
                  <a:tcPr/>
                </a:tc>
                <a:tc vMerge="1">
                  <a:tcPr/>
                </a:tc>
              </a:tr>
              <a:tr h="579120">
                <a:tc vMerge="1">
                  <a:tcPr/>
                </a:tc>
                <a:tc gridSpan="4">
                  <a:txBody>
                    <a:bodyPr/>
                    <a:p>
                      <a:pPr algn="l">
                        <a:buClrTx/>
                        <a:buSzTx/>
                        <a:buFontTx/>
                        <a:buNone/>
                      </a:pPr>
                      <a:r>
                        <a:rPr lang="zh-CN" altLang="en-US" sz="1600" b="1">
                          <a:ea typeface="华文中宋" panose="02010600040101010101" pitchFamily="2" charset="-122"/>
                        </a:rPr>
                        <a:t>运营网络直播平台的互联网平台企业</a:t>
                      </a:r>
                      <a:endParaRPr lang="zh-CN" altLang="en-US" sz="1600" b="1">
                        <a:ea typeface="华文中宋" panose="02010600040101010101" pitchFamily="2" charset="-122"/>
                      </a:endParaRPr>
                    </a:p>
                  </a:txBody>
                  <a:tcPr/>
                </a:tc>
                <a:tc hMerge="1">
                  <a:tcPr/>
                </a:tc>
                <a:tc hMerge="1">
                  <a:tcPr/>
                </a:tc>
                <a:tc hMerge="1">
                  <a:tcPr/>
                </a:tc>
                <a:tc>
                  <a:txBody>
                    <a:bodyPr/>
                    <a:p>
                      <a:pPr>
                        <a:buNone/>
                      </a:pPr>
                      <a:r>
                        <a:rPr lang="zh-CN" altLang="en-US" sz="1600" b="1">
                          <a:ea typeface="华文中宋" panose="02010600040101010101" pitchFamily="2" charset="-122"/>
                        </a:rPr>
                        <a:t>《平台内的直播人员服务机构与网络主播关联关系表》</a:t>
                      </a:r>
                      <a:endParaRPr lang="zh-CN" altLang="en-US" sz="1600" b="1">
                        <a:ea typeface="华文中宋" panose="02010600040101010101" pitchFamily="2" charset="-122"/>
                      </a:endParaRPr>
                    </a:p>
                  </a:txBody>
                  <a:tcPr/>
                </a:tc>
              </a:tr>
              <a:tr h="579120">
                <a:tc vMerge="1">
                  <a:tcPr/>
                </a:tc>
                <a:tc gridSpan="4">
                  <a:txBody>
                    <a:bodyPr/>
                    <a:p>
                      <a:pPr>
                        <a:buNone/>
                      </a:pPr>
                      <a:r>
                        <a:rPr lang="zh-CN" altLang="en-US" sz="1600" b="1">
                          <a:ea typeface="华文中宋" panose="02010600040101010101" pitchFamily="2" charset="-122"/>
                        </a:rPr>
                        <a:t>为小程序、快应用等互联网平台提供基础架构服务，或者为互联网平台提供聚合服务的互联网平台企业</a:t>
                      </a:r>
                      <a:endParaRPr lang="zh-CN" altLang="en-US" sz="1600" b="1">
                        <a:ea typeface="华文中宋" panose="02010600040101010101" pitchFamily="2" charset="-122"/>
                      </a:endParaRPr>
                    </a:p>
                  </a:txBody>
                  <a:tcPr/>
                </a:tc>
                <a:tc hMerge="1">
                  <a:tcPr/>
                </a:tc>
                <a:tc hMerge="1">
                  <a:tcPr/>
                </a:tc>
                <a:tc hMerge="1">
                  <a:tcPr/>
                </a:tc>
                <a:tc>
                  <a:txBody>
                    <a:bodyPr/>
                    <a:p>
                      <a:pPr>
                        <a:buNone/>
                      </a:pPr>
                      <a:r>
                        <a:rPr lang="zh-CN" altLang="en-US" sz="1600" b="1">
                          <a:ea typeface="华文中宋" panose="02010600040101010101" pitchFamily="2" charset="-122"/>
                        </a:rPr>
                        <a:t>《平台内的平台企业身份信息报送表》</a:t>
                      </a:r>
                      <a:endParaRPr lang="zh-CN" altLang="en-US" sz="1600" b="1">
                        <a:ea typeface="华文中宋" panose="02010600040101010101" pitchFamily="2" charset="-122"/>
                      </a:endParaRPr>
                    </a:p>
                  </a:txBody>
                  <a:tcPr/>
                </a:tc>
              </a:tr>
              <a:tr h="579120">
                <a:tc vMerge="1">
                  <a:tcPr/>
                </a:tc>
                <a:tc gridSpan="4">
                  <a:txBody>
                    <a:bodyPr/>
                    <a:p>
                      <a:pPr>
                        <a:buNone/>
                      </a:pPr>
                      <a:r>
                        <a:rPr lang="zh-CN" altLang="en-US" sz="1600" b="1">
                          <a:ea typeface="华文中宋" panose="02010600040101010101" pitchFamily="2" charset="-122"/>
                        </a:rPr>
                        <a:t>身份信息填报内容发生变化</a:t>
                      </a:r>
                      <a:endParaRPr lang="zh-CN" altLang="en-US" sz="1600" b="1">
                        <a:ea typeface="华文中宋" panose="02010600040101010101" pitchFamily="2" charset="-122"/>
                      </a:endParaRPr>
                    </a:p>
                  </a:txBody>
                  <a:tcPr/>
                </a:tc>
                <a:tc hMerge="1">
                  <a:tcPr/>
                </a:tc>
                <a:tc hMerge="1">
                  <a:tcPr/>
                </a:tc>
                <a:tc hMerge="1">
                  <a:tcPr/>
                </a:tc>
                <a:tc>
                  <a:txBody>
                    <a:bodyPr/>
                    <a:p>
                      <a:pPr>
                        <a:buNone/>
                      </a:pPr>
                      <a:r>
                        <a:rPr lang="zh-CN" altLang="en-US" sz="1600" b="1">
                          <a:ea typeface="华文中宋" panose="02010600040101010101" pitchFamily="2" charset="-122"/>
                        </a:rPr>
                        <a:t>上述</a:t>
                      </a:r>
                      <a:r>
                        <a:rPr lang="zh-CN" altLang="en-US" sz="1600" b="1">
                          <a:ea typeface="华文中宋" panose="02010600040101010101" pitchFamily="2" charset="-122"/>
                          <a:sym typeface="+mn-ea"/>
                        </a:rPr>
                        <a:t>《三表》</a:t>
                      </a:r>
                      <a:r>
                        <a:rPr lang="zh-CN" altLang="en-US" sz="1600" b="1">
                          <a:ea typeface="华文中宋" panose="02010600040101010101" pitchFamily="2" charset="-122"/>
                        </a:rPr>
                        <a:t>注明信息状态标识；未变化的，</a:t>
                      </a:r>
                      <a:r>
                        <a:rPr lang="zh-CN" altLang="en-US" sz="1600" b="1">
                          <a:solidFill>
                            <a:srgbClr val="FF0000"/>
                          </a:solidFill>
                          <a:ea typeface="华文中宋" panose="02010600040101010101" pitchFamily="2" charset="-122"/>
                        </a:rPr>
                        <a:t>不重复</a:t>
                      </a:r>
                      <a:r>
                        <a:rPr lang="zh-CN" altLang="en-US" sz="1600" b="1">
                          <a:ea typeface="华文中宋" panose="02010600040101010101" pitchFamily="2" charset="-122"/>
                        </a:rPr>
                        <a:t>报送</a:t>
                      </a:r>
                      <a:endParaRPr lang="en-US" altLang="zh-CN" sz="1600" b="1">
                        <a:ea typeface="华文中宋" panose="02010600040101010101" pitchFamily="2" charset="-122"/>
                      </a:endParaRPr>
                    </a:p>
                  </a:txBody>
                  <a:tcPr/>
                </a:tc>
              </a:tr>
              <a:tr h="172085">
                <a:tc>
                  <a:txBody>
                    <a:bodyPr/>
                    <a:p>
                      <a:pPr>
                        <a:buNone/>
                      </a:pPr>
                      <a:endParaRPr lang="zh-CN" altLang="en-US" sz="1600" b="1">
                        <a:ea typeface="华文中宋" panose="02010600040101010101" pitchFamily="2" charset="-122"/>
                      </a:endParaRPr>
                    </a:p>
                  </a:txBody>
                  <a:tcPr/>
                </a:tc>
                <a:tc gridSpan="4">
                  <a:txBody>
                    <a:bodyPr/>
                    <a:p>
                      <a:pPr>
                        <a:buNone/>
                      </a:pPr>
                      <a:r>
                        <a:rPr lang="zh-CN" altLang="en-US" sz="1600" b="1">
                          <a:ea typeface="华文中宋" panose="02010600040101010101" pitchFamily="2" charset="-122"/>
                        </a:rPr>
                        <a:t>境外互联网平台内</a:t>
                      </a:r>
                      <a:r>
                        <a:rPr lang="zh-CN" altLang="en-US" sz="1600" b="1">
                          <a:solidFill>
                            <a:srgbClr val="FF0000"/>
                          </a:solidFill>
                          <a:ea typeface="华文中宋" panose="02010600040101010101" pitchFamily="2" charset="-122"/>
                        </a:rPr>
                        <a:t>境外</a:t>
                      </a:r>
                      <a:r>
                        <a:rPr lang="zh-CN" altLang="en-US" sz="1600" b="1">
                          <a:ea typeface="华文中宋" panose="02010600040101010101" pitchFamily="2" charset="-122"/>
                        </a:rPr>
                        <a:t>的经营者和从业人员的身份信息（</a:t>
                      </a:r>
                      <a:r>
                        <a:rPr lang="zh-CN" altLang="en-US" sz="1600" b="1">
                          <a:solidFill>
                            <a:srgbClr val="FF0000"/>
                          </a:solidFill>
                          <a:ea typeface="华文中宋" panose="02010600040101010101" pitchFamily="2" charset="-122"/>
                        </a:rPr>
                        <a:t>境内</a:t>
                      </a:r>
                      <a:r>
                        <a:rPr lang="zh-CN" altLang="en-US" sz="1600" b="1">
                          <a:ea typeface="华文中宋" panose="02010600040101010101" pitchFamily="2" charset="-122"/>
                        </a:rPr>
                        <a:t>的应报送）</a:t>
                      </a:r>
                      <a:endParaRPr lang="zh-CN" altLang="en-US" sz="1600" b="1">
                        <a:ea typeface="华文中宋" panose="02010600040101010101" pitchFamily="2" charset="-122"/>
                      </a:endParaRPr>
                    </a:p>
                  </a:txBody>
                  <a:tcPr/>
                </a:tc>
                <a:tc hMerge="1">
                  <a:tcPr/>
                </a:tc>
                <a:tc hMerge="1">
                  <a:tcPr/>
                </a:tc>
                <a:tc hMerge="1">
                  <a:tcPr/>
                </a:tc>
                <a:tc>
                  <a:txBody>
                    <a:bodyPr/>
                    <a:p>
                      <a:pPr>
                        <a:buNone/>
                      </a:pPr>
                      <a:r>
                        <a:rPr lang="zh-CN" altLang="en-US" sz="1600" b="1">
                          <a:ea typeface="华文中宋" panose="02010600040101010101" pitchFamily="2" charset="-122"/>
                        </a:rPr>
                        <a:t>境外互联网平台企业</a:t>
                      </a:r>
                      <a:r>
                        <a:rPr lang="zh-CN" altLang="en-US" sz="1600" b="1">
                          <a:solidFill>
                            <a:srgbClr val="FF0000"/>
                          </a:solidFill>
                          <a:ea typeface="华文中宋" panose="02010600040101010101" pitchFamily="2" charset="-122"/>
                        </a:rPr>
                        <a:t>无需</a:t>
                      </a:r>
                      <a:r>
                        <a:rPr lang="zh-CN" altLang="en-US" sz="1600" b="1">
                          <a:ea typeface="华文中宋" panose="02010600040101010101" pitchFamily="2" charset="-122"/>
                        </a:rPr>
                        <a:t>报送</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sym typeface="+mn-ea"/>
              </a:rPr>
              <a:t>1.</a:t>
            </a:r>
            <a:r>
              <a:rPr lang="zh-CN" altLang="en-US">
                <a:sym typeface="+mn-ea"/>
              </a:rPr>
              <a:t>互联网平台企业向主管税务机关报送的涉税信息内容、时间</a:t>
            </a:r>
            <a:endParaRPr lang="zh-CN" altLang="en-US">
              <a:sym typeface="+mn-ea"/>
            </a:endParaRPr>
          </a:p>
          <a:p>
            <a:endParaRPr lang="zh-CN" altLang="en-US"/>
          </a:p>
        </p:txBody>
      </p:sp>
      <p:graphicFrame>
        <p:nvGraphicFramePr>
          <p:cNvPr id="4" name="表格 3"/>
          <p:cNvGraphicFramePr/>
          <p:nvPr/>
        </p:nvGraphicFramePr>
        <p:xfrm>
          <a:off x="607695" y="1213485"/>
          <a:ext cx="10972800" cy="3322320"/>
        </p:xfrm>
        <a:graphic>
          <a:graphicData uri="http://schemas.openxmlformats.org/drawingml/2006/table">
            <a:tbl>
              <a:tblPr firstRow="1" bandRow="1">
                <a:tableStyleId>{5C22544A-7EE6-4342-B048-85BDC9FD1C3A}</a:tableStyleId>
              </a:tblPr>
              <a:tblGrid>
                <a:gridCol w="1087755"/>
                <a:gridCol w="1201420"/>
                <a:gridCol w="1014095"/>
                <a:gridCol w="4766310"/>
                <a:gridCol w="2903220"/>
              </a:tblGrid>
              <a:tr h="365760">
                <a:tc>
                  <a:txBody>
                    <a:bodyPr/>
                    <a:p>
                      <a:pPr>
                        <a:buNone/>
                      </a:pPr>
                      <a:r>
                        <a:rPr lang="zh-CN" altLang="en-US" sz="1600" b="1">
                          <a:ea typeface="华文中宋" panose="02010600040101010101" pitchFamily="2" charset="-122"/>
                        </a:rPr>
                        <a:t>报送信息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类别</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报送时间</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报送内容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报送报送</a:t>
                      </a:r>
                      <a:endParaRPr lang="zh-CN" altLang="en-US" sz="1600" b="1">
                        <a:ea typeface="华文中宋" panose="02010600040101010101" pitchFamily="2" charset="-122"/>
                      </a:endParaRPr>
                    </a:p>
                  </a:txBody>
                  <a:tcPr/>
                </a:tc>
              </a:tr>
              <a:tr h="365760">
                <a:tc rowSpan="2">
                  <a:txBody>
                    <a:bodyPr/>
                    <a:p>
                      <a:pPr>
                        <a:buNone/>
                      </a:pPr>
                      <a:r>
                        <a:rPr lang="en-US" altLang="zh-CN" sz="1600" b="1">
                          <a:ea typeface="华文中宋" panose="02010600040101010101" pitchFamily="2" charset="-122"/>
                        </a:rPr>
                        <a:t>(</a:t>
                      </a:r>
                      <a:r>
                        <a:rPr lang="zh-CN" altLang="en-US" sz="1600" b="1">
                          <a:ea typeface="华文中宋" panose="02010600040101010101" pitchFamily="2" charset="-122"/>
                        </a:rPr>
                        <a:t>平台内</a:t>
                      </a:r>
                      <a:r>
                        <a:rPr lang="en-US" altLang="zh-CN" sz="1600" b="1">
                          <a:ea typeface="华文中宋" panose="02010600040101010101" pitchFamily="2" charset="-122"/>
                        </a:rPr>
                        <a:t>)</a:t>
                      </a:r>
                      <a:r>
                        <a:rPr lang="zh-CN" altLang="en-US" sz="1600" b="1">
                          <a:ea typeface="华文中宋" panose="02010600040101010101" pitchFamily="2" charset="-122"/>
                        </a:rPr>
                        <a:t>收入信息</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互联网平台企业</a:t>
                      </a:r>
                      <a:endParaRPr lang="zh-CN" altLang="en-US" sz="1600" b="1">
                        <a:ea typeface="华文中宋" panose="02010600040101010101" pitchFamily="2" charset="-122"/>
                      </a:endParaRPr>
                    </a:p>
                  </a:txBody>
                  <a:tcPr/>
                </a:tc>
                <a:tc rowSpan="2">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季度终了的次月内</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上季度的收入信息</a:t>
                      </a:r>
                      <a:r>
                        <a:rPr lang="en-US" altLang="zh-CN" sz="1600" b="1">
                          <a:ea typeface="华文中宋" panose="02010600040101010101" pitchFamily="2" charset="-122"/>
                        </a:rPr>
                        <a:t>:</a:t>
                      </a:r>
                      <a:r>
                        <a:rPr lang="zh-CN" altLang="en-US" sz="1600" b="1">
                          <a:ea typeface="华文中宋" panose="02010600040101010101" pitchFamily="2" charset="-122"/>
                        </a:rPr>
                        <a:t>（</a:t>
                      </a:r>
                      <a:r>
                        <a:rPr lang="en-US" altLang="zh-CN" sz="1600" b="1">
                          <a:ea typeface="华文中宋" panose="02010600040101010101" pitchFamily="2" charset="-122"/>
                        </a:rPr>
                        <a:t>1</a:t>
                      </a:r>
                      <a:r>
                        <a:rPr lang="zh-CN" altLang="en-US" sz="1600" b="1">
                          <a:ea typeface="华文中宋" panose="02010600040101010101" pitchFamily="2" charset="-122"/>
                        </a:rPr>
                        <a:t>）销售货物、服务、无形资产取得的收入，包括收入总额、退款金额、收入净额等；</a:t>
                      </a:r>
                      <a:r>
                        <a:rPr lang="en-US" altLang="zh-CN" sz="1600" b="1">
                          <a:ea typeface="华文中宋" panose="02010600040101010101" pitchFamily="2" charset="-122"/>
                        </a:rPr>
                        <a:t> </a:t>
                      </a:r>
                      <a:r>
                        <a:rPr lang="zh-CN" altLang="en-US" sz="1600" b="1">
                          <a:ea typeface="华文中宋" panose="02010600040101010101" pitchFamily="2" charset="-122"/>
                        </a:rPr>
                        <a:t>（</a:t>
                      </a:r>
                      <a:r>
                        <a:rPr lang="en-US" altLang="zh-CN" sz="1600" b="1">
                          <a:ea typeface="华文中宋" panose="02010600040101010101" pitchFamily="2" charset="-122"/>
                        </a:rPr>
                        <a:t>2</a:t>
                      </a:r>
                      <a:r>
                        <a:rPr lang="zh-CN" altLang="en-US" sz="1600" b="1">
                          <a:ea typeface="华文中宋" panose="02010600040101010101" pitchFamily="2" charset="-122"/>
                        </a:rPr>
                        <a:t>）从事其他网络交易活动取得的收入；</a:t>
                      </a:r>
                      <a:r>
                        <a:rPr lang="en-US" altLang="zh-CN" sz="1600" b="1">
                          <a:ea typeface="华文中宋" panose="02010600040101010101" pitchFamily="2" charset="-122"/>
                        </a:rPr>
                        <a:t> </a:t>
                      </a:r>
                      <a:r>
                        <a:rPr lang="zh-CN" altLang="en-US" sz="1600" b="1">
                          <a:ea typeface="华文中宋" panose="02010600040101010101" pitchFamily="2" charset="-122"/>
                        </a:rPr>
                        <a:t>（</a:t>
                      </a:r>
                      <a:r>
                        <a:rPr lang="en-US" altLang="zh-CN" sz="1600" b="1">
                          <a:ea typeface="华文中宋" panose="02010600040101010101" pitchFamily="2" charset="-122"/>
                        </a:rPr>
                        <a:t>3</a:t>
                      </a:r>
                      <a:r>
                        <a:rPr lang="zh-CN" altLang="en-US" sz="1600" b="1">
                          <a:ea typeface="华文中宋" panose="02010600040101010101" pitchFamily="2" charset="-122"/>
                        </a:rPr>
                        <a:t>）交易（订单）数量。</a:t>
                      </a:r>
                      <a:r>
                        <a:rPr lang="en-US" altLang="zh-CN" sz="1600" b="1">
                          <a:ea typeface="华文中宋" panose="02010600040101010101" pitchFamily="2" charset="-122"/>
                        </a:rPr>
                        <a:t> </a:t>
                      </a:r>
                      <a:endParaRPr lang="en-US" altLang="zh-CN"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《平台内的经营者和从业人员收入信息报送表》</a:t>
                      </a:r>
                      <a:r>
                        <a:rPr lang="zh-CN" altLang="en-US" sz="1600" b="1">
                          <a:ea typeface="华文中宋" panose="02010600040101010101" pitchFamily="2" charset="-122"/>
                          <a:sym typeface="+mn-ea"/>
                        </a:rPr>
                        <a:t>（</a:t>
                      </a:r>
                      <a:r>
                        <a:rPr lang="zh-CN" altLang="en-US" sz="1600" b="1">
                          <a:ea typeface="华文中宋" panose="02010600040101010101" pitchFamily="2" charset="-122"/>
                          <a:sym typeface="+mn-ea"/>
                        </a:rPr>
                        <a:t>运营多个互联网平台，分平台</a:t>
                      </a:r>
                      <a:r>
                        <a:rPr lang="zh-CN" altLang="en-US" sz="1600" b="1">
                          <a:solidFill>
                            <a:srgbClr val="FF0000"/>
                          </a:solidFill>
                          <a:ea typeface="华文中宋" panose="02010600040101010101" pitchFamily="2" charset="-122"/>
                          <a:sym typeface="+mn-ea"/>
                        </a:rPr>
                        <a:t>分别</a:t>
                      </a:r>
                      <a:r>
                        <a:rPr lang="zh-CN" altLang="en-US" sz="1600" b="1">
                          <a:ea typeface="华文中宋" panose="02010600040101010101" pitchFamily="2" charset="-122"/>
                          <a:sym typeface="+mn-ea"/>
                        </a:rPr>
                        <a:t>填报）</a:t>
                      </a:r>
                      <a:endParaRPr lang="zh-CN" altLang="en-US" sz="1600" b="1">
                        <a:ea typeface="华文中宋" panose="02010600040101010101" pitchFamily="2" charset="-122"/>
                      </a:endParaRPr>
                    </a:p>
                  </a:txBody>
                  <a:tcPr/>
                </a:tc>
              </a:tr>
              <a:tr h="365760">
                <a:tc vMerge="1">
                  <a:tcPr/>
                </a:tc>
                <a:tc>
                  <a:txBody>
                    <a:bodyPr/>
                    <a:p>
                      <a:pPr>
                        <a:buNone/>
                      </a:pPr>
                      <a:r>
                        <a:rPr lang="zh-CN" altLang="en-US" sz="1600" b="1">
                          <a:ea typeface="华文中宋" panose="02010600040101010101" pitchFamily="2" charset="-122"/>
                        </a:rPr>
                        <a:t>境内</a:t>
                      </a:r>
                      <a:r>
                        <a:rPr lang="zh-CN" altLang="en-US" sz="1600" b="1">
                          <a:ea typeface="华文中宋" panose="02010600040101010101" pitchFamily="2" charset="-122"/>
                          <a:sym typeface="+mn-ea"/>
                        </a:rPr>
                        <a:t>互联网平台企业</a:t>
                      </a:r>
                      <a:endParaRPr lang="zh-CN" altLang="en-US" sz="1600" b="1">
                        <a:ea typeface="华文中宋" panose="02010600040101010101" pitchFamily="2" charset="-122"/>
                      </a:endParaRPr>
                    </a:p>
                  </a:txBody>
                  <a:tcPr/>
                </a:tc>
                <a:tc vMerge="1">
                  <a:tcPr/>
                </a:tc>
                <a:tc>
                  <a:txBody>
                    <a:bodyPr/>
                    <a:p>
                      <a:pPr>
                        <a:buNone/>
                      </a:pPr>
                      <a:r>
                        <a:rPr lang="zh-CN" altLang="en-US" sz="1600" b="1">
                          <a:ea typeface="华文中宋" panose="02010600040101010101" pitchFamily="2" charset="-122"/>
                        </a:rPr>
                        <a:t>境外的经营者和从业人员</a:t>
                      </a:r>
                      <a:r>
                        <a:rPr lang="zh-CN" altLang="en-US" sz="1600" b="1">
                          <a:solidFill>
                            <a:srgbClr val="FF0000"/>
                          </a:solidFill>
                          <a:ea typeface="华文中宋" panose="02010600040101010101" pitchFamily="2" charset="-122"/>
                        </a:rPr>
                        <a:t>向境内</a:t>
                      </a:r>
                      <a:r>
                        <a:rPr lang="zh-CN" altLang="en-US" sz="1600" b="1">
                          <a:ea typeface="华文中宋" panose="02010600040101010101" pitchFamily="2" charset="-122"/>
                        </a:rPr>
                        <a:t>销售服务、无形资产的上季度收入信息。平台内</a:t>
                      </a:r>
                      <a:r>
                        <a:rPr lang="zh-CN" altLang="en-US" sz="1600" b="1">
                          <a:solidFill>
                            <a:srgbClr val="FF0000"/>
                          </a:solidFill>
                          <a:ea typeface="华文中宋" panose="02010600040101010101" pitchFamily="2" charset="-122"/>
                        </a:rPr>
                        <a:t>单个</a:t>
                      </a:r>
                      <a:r>
                        <a:rPr lang="zh-CN" altLang="en-US" sz="1600" b="1">
                          <a:ea typeface="华文中宋" panose="02010600040101010101" pitchFamily="2" charset="-122"/>
                        </a:rPr>
                        <a:t>境内购买方季度累计交易净额不超过</a:t>
                      </a:r>
                      <a:r>
                        <a:rPr lang="en-US" altLang="zh-CN" sz="1600" b="1">
                          <a:ea typeface="华文中宋" panose="02010600040101010101" pitchFamily="2" charset="-122"/>
                        </a:rPr>
                        <a:t>5000</a:t>
                      </a:r>
                      <a:r>
                        <a:rPr lang="zh-CN" altLang="en-US" sz="1600" b="1">
                          <a:ea typeface="华文中宋" panose="02010600040101010101" pitchFamily="2" charset="-122"/>
                        </a:rPr>
                        <a:t>元的</a:t>
                      </a:r>
                      <a:r>
                        <a:rPr lang="en-US" altLang="zh-CN" sz="1600" b="1">
                          <a:ea typeface="华文中宋" panose="02010600040101010101" pitchFamily="2" charset="-122"/>
                        </a:rPr>
                        <a:t>,</a:t>
                      </a:r>
                      <a:r>
                        <a:rPr lang="zh-CN" altLang="en-US" sz="1600" b="1">
                          <a:ea typeface="华文中宋" panose="02010600040101010101" pitchFamily="2" charset="-122"/>
                        </a:rPr>
                        <a:t>可暂不报送</a:t>
                      </a:r>
                      <a:endParaRPr lang="en-US" altLang="zh-CN"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《平台内中国境外的经营者和从业人员涉税信息报送表》</a:t>
                      </a:r>
                      <a:endParaRPr lang="zh-CN" altLang="en-US" sz="1600" b="1">
                        <a:ea typeface="华文中宋" panose="02010600040101010101" pitchFamily="2" charset="-122"/>
                      </a:endParaRPr>
                    </a:p>
                  </a:txBody>
                  <a:tcPr/>
                </a:tc>
              </a:tr>
              <a:tr h="365760">
                <a:tc>
                  <a:txBody>
                    <a:bodyPr/>
                    <a:p>
                      <a:pPr>
                        <a:buNone/>
                      </a:pPr>
                      <a:r>
                        <a:rPr lang="zh-CN" altLang="en-US" sz="1600" b="1">
                          <a:ea typeface="华文中宋" panose="02010600040101010101" pitchFamily="2" charset="-122"/>
                        </a:rPr>
                        <a:t>网络主播及合作方的涉税信息</a:t>
                      </a:r>
                      <a:r>
                        <a:rPr lang="en-US" altLang="zh-CN" sz="1600" b="1">
                          <a:ea typeface="华文中宋" panose="02010600040101010101" pitchFamily="2" charset="-122"/>
                        </a:rPr>
                        <a:t> </a:t>
                      </a:r>
                      <a:endParaRPr lang="en-US" altLang="zh-CN" sz="1600" b="1">
                        <a:ea typeface="华文中宋" panose="02010600040101010101" pitchFamily="2" charset="-122"/>
                      </a:endParaRPr>
                    </a:p>
                  </a:txBody>
                  <a:tcPr/>
                </a:tc>
                <a:tc gridSpan="3">
                  <a:txBody>
                    <a:bodyPr/>
                    <a:p>
                      <a:pPr>
                        <a:buNone/>
                      </a:pPr>
                      <a:r>
                        <a:rPr lang="zh-CN" altLang="en-US" sz="1600" b="1">
                          <a:ea typeface="华文中宋" panose="02010600040101010101" pitchFamily="2" charset="-122"/>
                        </a:rPr>
                        <a:t>通过互联网平台取得直播相关收入的平台内经营者（自然人除外），向网络主播或者与网络主播合作的其他单位、个体工商户、自然人（合作方）</a:t>
                      </a:r>
                      <a:r>
                        <a:rPr lang="zh-CN" altLang="en-US" sz="1600" b="1">
                          <a:solidFill>
                            <a:srgbClr val="FF0000"/>
                          </a:solidFill>
                          <a:ea typeface="华文中宋" panose="02010600040101010101" pitchFamily="2" charset="-122"/>
                        </a:rPr>
                        <a:t>支付</a:t>
                      </a:r>
                      <a:r>
                        <a:rPr lang="zh-CN" altLang="en-US" sz="1600" b="1">
                          <a:ea typeface="华文中宋" panose="02010600040101010101" pitchFamily="2" charset="-122"/>
                        </a:rPr>
                        <a:t>直播相关收入款项的，报送网络主播以及合作方的</a:t>
                      </a:r>
                      <a:r>
                        <a:rPr lang="zh-CN" altLang="en-US" sz="1600" b="1">
                          <a:solidFill>
                            <a:srgbClr val="FF0000"/>
                          </a:solidFill>
                          <a:ea typeface="华文中宋" panose="02010600040101010101" pitchFamily="2" charset="-122"/>
                        </a:rPr>
                        <a:t>身份信息、收入信息</a:t>
                      </a:r>
                      <a:endParaRPr lang="en-US" altLang="zh-CN" sz="1600" b="1">
                        <a:ea typeface="华文中宋" panose="02010600040101010101" pitchFamily="2" charset="-122"/>
                      </a:endParaRPr>
                    </a:p>
                  </a:txBody>
                  <a:tcPr/>
                </a:tc>
                <a:tc hMerge="1">
                  <a:tcPr/>
                </a:tc>
                <a:tc hMerge="1">
                  <a:tcPr/>
                </a:tc>
                <a:tc>
                  <a:txBody>
                    <a:bodyPr/>
                    <a:p>
                      <a:pPr>
                        <a:buNone/>
                      </a:pPr>
                      <a:r>
                        <a:rPr lang="zh-CN" altLang="en-US" sz="1600" b="1">
                          <a:ea typeface="华文中宋" panose="02010600040101010101" pitchFamily="2" charset="-122"/>
                        </a:rPr>
                        <a:t>《网络直播涉税信息报送表》</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fontScale="90000" lnSpcReduction="10000"/>
          </a:bodyPr>
          <a:p>
            <a:pPr fontAlgn="auto">
              <a:lnSpc>
                <a:spcPct val="100000"/>
              </a:lnSpc>
            </a:pPr>
            <a:r>
              <a:rPr lang="zh-CN" altLang="en-US"/>
              <a:t>（</a:t>
            </a:r>
            <a:r>
              <a:rPr lang="en-US" altLang="zh-CN"/>
              <a:t>1</a:t>
            </a:r>
            <a:r>
              <a:rPr lang="zh-CN" altLang="en-US"/>
              <a:t>）互联网平台企业及报送主体</a:t>
            </a:r>
            <a:endParaRPr lang="zh-CN" altLang="en-US"/>
          </a:p>
          <a:p>
            <a:pPr fontAlgn="auto">
              <a:lnSpc>
                <a:spcPct val="100000"/>
              </a:lnSpc>
            </a:pPr>
            <a:r>
              <a:rPr lang="zh-CN" altLang="en-US">
                <a:latin typeface="Calibri" panose="020F0502020204030204" charset="0"/>
                <a:sym typeface="+mn-ea"/>
              </a:rPr>
              <a:t>①</a:t>
            </a:r>
            <a:r>
              <a:rPr lang="zh-CN" altLang="en-US">
                <a:sym typeface="+mn-ea"/>
              </a:rPr>
              <a:t>互联网平台企业</a:t>
            </a:r>
            <a:endParaRPr lang="zh-CN" altLang="en-US"/>
          </a:p>
          <a:p>
            <a:pPr fontAlgn="auto">
              <a:lnSpc>
                <a:spcPct val="100000"/>
              </a:lnSpc>
            </a:pPr>
            <a:r>
              <a:rPr lang="zh-CN" altLang="en-US"/>
              <a:t>是指《中华人民共和国电子商务法》规定的电子商务平台经营者以及其他为</a:t>
            </a:r>
            <a:r>
              <a:rPr lang="zh-CN" altLang="en-US">
                <a:solidFill>
                  <a:srgbClr val="FF0000"/>
                </a:solidFill>
              </a:rPr>
              <a:t>网络交易活动</a:t>
            </a:r>
            <a:r>
              <a:rPr lang="zh-CN" altLang="en-US"/>
              <a:t>提供网络经营场所、交易撮合、信息发布等</a:t>
            </a:r>
            <a:r>
              <a:rPr lang="zh-CN" altLang="en-US">
                <a:solidFill>
                  <a:srgbClr val="FF0000"/>
                </a:solidFill>
              </a:rPr>
              <a:t>营利性服务</a:t>
            </a:r>
            <a:r>
              <a:rPr lang="zh-CN" altLang="en-US"/>
              <a:t>的法人或者非法人组织。包括运营以下互联网平台的企业：</a:t>
            </a:r>
            <a:r>
              <a:rPr lang="en-US" altLang="zh-CN"/>
              <a:t> </a:t>
            </a:r>
            <a:endParaRPr lang="en-US" altLang="zh-CN"/>
          </a:p>
          <a:p>
            <a:pPr fontAlgn="auto">
              <a:lnSpc>
                <a:spcPct val="100000"/>
              </a:lnSpc>
            </a:pPr>
            <a:r>
              <a:rPr lang="en-US" altLang="zh-CN"/>
              <a:t>A.</a:t>
            </a:r>
            <a:r>
              <a:rPr lang="zh-CN" altLang="en-US"/>
              <a:t>网络商品销售平台</a:t>
            </a:r>
            <a:r>
              <a:rPr lang="en-US" altLang="zh-CN"/>
              <a:t>  </a:t>
            </a:r>
            <a:endParaRPr lang="en-US" altLang="zh-CN"/>
          </a:p>
          <a:p>
            <a:pPr fontAlgn="auto">
              <a:lnSpc>
                <a:spcPct val="100000"/>
              </a:lnSpc>
            </a:pPr>
            <a:r>
              <a:rPr lang="en-US" altLang="zh-CN">
                <a:latin typeface="Calibri" panose="020F0502020204030204" charset="0"/>
              </a:rPr>
              <a:t>B.</a:t>
            </a:r>
            <a:r>
              <a:rPr lang="zh-CN" altLang="en-US"/>
              <a:t>网络直播平台</a:t>
            </a:r>
            <a:r>
              <a:rPr lang="en-US" altLang="zh-CN"/>
              <a:t> </a:t>
            </a:r>
            <a:endParaRPr lang="en-US" altLang="zh-CN"/>
          </a:p>
          <a:p>
            <a:pPr fontAlgn="auto">
              <a:lnSpc>
                <a:spcPct val="100000"/>
              </a:lnSpc>
            </a:pPr>
            <a:r>
              <a:rPr lang="en-US" altLang="zh-CN">
                <a:latin typeface="Calibri" panose="020F0502020204030204" charset="0"/>
              </a:rPr>
              <a:t>C.</a:t>
            </a:r>
            <a:r>
              <a:rPr lang="zh-CN" altLang="en-US"/>
              <a:t>网络货运平台</a:t>
            </a:r>
            <a:r>
              <a:rPr lang="en-US" altLang="zh-CN"/>
              <a:t>  </a:t>
            </a:r>
            <a:endParaRPr lang="en-US" altLang="zh-CN"/>
          </a:p>
          <a:p>
            <a:pPr fontAlgn="auto">
              <a:lnSpc>
                <a:spcPct val="100000"/>
              </a:lnSpc>
            </a:pPr>
            <a:r>
              <a:rPr lang="en-US" altLang="zh-CN">
                <a:latin typeface="Calibri" panose="020F0502020204030204" charset="0"/>
              </a:rPr>
              <a:t>D.</a:t>
            </a:r>
            <a:r>
              <a:rPr lang="zh-CN" altLang="en-US">
                <a:solidFill>
                  <a:srgbClr val="FF0000"/>
                </a:solidFill>
              </a:rPr>
              <a:t>灵活用工平台</a:t>
            </a:r>
            <a:r>
              <a:rPr lang="en-US" altLang="zh-CN">
                <a:solidFill>
                  <a:srgbClr val="FF0000"/>
                </a:solidFill>
              </a:rPr>
              <a:t> </a:t>
            </a:r>
            <a:r>
              <a:rPr lang="en-US" altLang="zh-CN"/>
              <a:t> </a:t>
            </a:r>
            <a:endParaRPr lang="en-US" altLang="zh-CN"/>
          </a:p>
          <a:p>
            <a:pPr fontAlgn="auto">
              <a:lnSpc>
                <a:spcPct val="100000"/>
              </a:lnSpc>
            </a:pPr>
            <a:r>
              <a:rPr lang="en-US" altLang="zh-CN">
                <a:latin typeface="Calibri" panose="020F0502020204030204" charset="0"/>
              </a:rPr>
              <a:t>E.</a:t>
            </a:r>
            <a:r>
              <a:rPr lang="zh-CN" altLang="en-US"/>
              <a:t>提供教育、医疗、旅行、咨询、培训、经纪、设计、演出、广告、翻译、代理、技术服务、视听资讯、游戏休闲、网络文学、视频图文生成、网络贷款等服务的平台</a:t>
            </a:r>
            <a:r>
              <a:rPr lang="en-US" altLang="zh-CN"/>
              <a:t> </a:t>
            </a:r>
            <a:endParaRPr lang="en-US" altLang="zh-CN"/>
          </a:p>
          <a:p>
            <a:pPr fontAlgn="auto">
              <a:lnSpc>
                <a:spcPct val="100000"/>
              </a:lnSpc>
            </a:pPr>
            <a:r>
              <a:rPr lang="en-US" altLang="zh-CN">
                <a:latin typeface="Calibri" panose="020F0502020204030204" charset="0"/>
              </a:rPr>
              <a:t>F.</a:t>
            </a:r>
            <a:r>
              <a:rPr lang="zh-CN" altLang="en-US"/>
              <a:t>为互联网平台提供聚合服务的平台</a:t>
            </a:r>
            <a:r>
              <a:rPr lang="en-US" altLang="zh-CN"/>
              <a:t> </a:t>
            </a:r>
            <a:endParaRPr lang="en-US" altLang="zh-CN"/>
          </a:p>
          <a:p>
            <a:pPr fontAlgn="auto">
              <a:lnSpc>
                <a:spcPct val="100000"/>
              </a:lnSpc>
            </a:pPr>
            <a:r>
              <a:rPr lang="en-US" altLang="en-US"/>
              <a:t>G.</a:t>
            </a:r>
            <a:r>
              <a:rPr lang="zh-CN" altLang="en-US"/>
              <a:t>为平台内的经营者和从业人员从事网络交易活动提供营利性服务的</a:t>
            </a:r>
            <a:r>
              <a:rPr lang="zh-CN" altLang="en-US">
                <a:solidFill>
                  <a:srgbClr val="FF0000"/>
                </a:solidFill>
              </a:rPr>
              <a:t>小程序、快应用</a:t>
            </a:r>
            <a:r>
              <a:rPr lang="zh-CN" altLang="en-US"/>
              <a:t>等，以及为小程序、快应用等提供基础架构服务的平台</a:t>
            </a:r>
            <a:r>
              <a:rPr lang="en-US" altLang="zh-CN"/>
              <a:t> </a:t>
            </a:r>
            <a:endParaRPr lang="en-US" altLang="zh-CN"/>
          </a:p>
          <a:p>
            <a:pPr fontAlgn="auto">
              <a:lnSpc>
                <a:spcPct val="100000"/>
              </a:lnSpc>
            </a:pPr>
            <a:r>
              <a:rPr lang="en-US" altLang="en-US"/>
              <a:t>H.</a:t>
            </a:r>
            <a:r>
              <a:rPr lang="zh-CN" altLang="en-US"/>
              <a:t>其他为平台内的经营者和从业人员开展网络交易活动提供营利性服务的平台</a:t>
            </a:r>
            <a:r>
              <a:rPr lang="en-US" altLang="zh-CN"/>
              <a:t> </a:t>
            </a:r>
            <a:endParaRPr lang="en-US" altLang="zh-CN"/>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sym typeface="+mn-ea"/>
              </a:rPr>
              <a:t>聚合平台</a:t>
            </a:r>
            <a:endParaRPr lang="zh-CN" altLang="en-US">
              <a:sym typeface="+mn-ea"/>
            </a:endParaRPr>
          </a:p>
          <a:p>
            <a:r>
              <a:rPr lang="zh-CN" altLang="en-US"/>
              <a:t>为其他互联网平台提供聚合服务的互联网平台（简称</a:t>
            </a:r>
            <a:r>
              <a:rPr lang="zh-CN" altLang="en-US">
                <a:solidFill>
                  <a:srgbClr val="FF0000"/>
                </a:solidFill>
              </a:rPr>
              <a:t>聚合平台</a:t>
            </a:r>
            <a:r>
              <a:rPr lang="zh-CN" altLang="en-US"/>
              <a:t>），是指通过技术手段整合多个互联网平台的服务资源（如商品、服务、数据等），以统一的交互入口为用户提供供需匹配或信息连接的平台，比如网约车聚合平台等。其应当按规定报送聚合平台基本信息，以及聚合平台内的平台企业身份信息，填报《互联网平台企业基本信息报送表》和《平台内的平台企业身份信息报送表》</a:t>
            </a:r>
            <a:r>
              <a:rPr lang="en-US" altLang="zh-CN"/>
              <a:t>  </a:t>
            </a:r>
            <a:endParaRPr lang="en-US" altLang="zh-CN"/>
          </a:p>
          <a:p>
            <a:r>
              <a:rPr lang="zh-CN" altLang="en-US"/>
              <a:t>聚合平台内的</a:t>
            </a:r>
            <a:r>
              <a:rPr lang="zh-CN" altLang="en-US">
                <a:solidFill>
                  <a:srgbClr val="FF0000"/>
                </a:solidFill>
              </a:rPr>
              <a:t>互联网平台企业</a:t>
            </a:r>
            <a:r>
              <a:rPr lang="zh-CN" altLang="en-US"/>
              <a:t>，应当按规定报送其自身基本信息，以及平台内的经营者和从业人员身份信息、收入信息，填报《互联网平台企业基本信息报送表》《平台内的经营者和从业人员身份信息报送表》《平台内的经营者和从业人员收入信息报送表》</a:t>
            </a:r>
            <a:endParaRPr lang="zh-CN" altLang="en-US"/>
          </a:p>
          <a:p>
            <a:r>
              <a:rPr lang="zh-CN" altLang="en-US"/>
              <a:t>为小程序、快应用等提供基础架构服务的互联网平台</a:t>
            </a:r>
            <a:endParaRPr lang="zh-CN" altLang="en-US"/>
          </a:p>
          <a:p>
            <a:r>
              <a:rPr lang="zh-CN" altLang="en-US"/>
              <a:t>为小程序、快应用等提供基础架构服务的互联网平台，是指通过互联网提供应用程序发布、下载、动态加载等分发服务的快应用中心、互联网小程序平台等</a:t>
            </a:r>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a:bodyPr>
          <a:p>
            <a:r>
              <a:rPr lang="zh-CN" altLang="en-US">
                <a:latin typeface="Calibri" panose="020F0502020204030204" charset="0"/>
                <a:sym typeface="+mn-ea"/>
              </a:rPr>
              <a:t>②</a:t>
            </a:r>
            <a:r>
              <a:rPr lang="zh-CN" altLang="en-US"/>
              <a:t>报送主体</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zh-CN" altLang="en-US"/>
              <a:t>相关运营主体，是指除涉税信息的报送主体以外，参与互联网平台运营的其他市场主体，包括用户管理主体、款项结算主体、推广运营主体、内容管理主体、数据运维主体、物流仓储主体以及其他运营主体</a:t>
            </a:r>
            <a:r>
              <a:rPr lang="en-US" altLang="zh-CN"/>
              <a:t> </a:t>
            </a:r>
            <a:endParaRPr lang="zh-CN" altLang="en-US"/>
          </a:p>
          <a:p>
            <a:r>
              <a:rPr lang="zh-CN" altLang="en-US"/>
              <a:t>境外互联网平台企业，是指依照外国（地区）法律成立，通过域名在境外的互联网平台，</a:t>
            </a:r>
            <a:r>
              <a:rPr lang="zh-CN" altLang="en-US">
                <a:solidFill>
                  <a:srgbClr val="FF0000"/>
                </a:solidFill>
              </a:rPr>
              <a:t>为平台内境内</a:t>
            </a:r>
            <a:r>
              <a:rPr lang="zh-CN" altLang="en-US"/>
              <a:t>的经营者和从业人员，或者</a:t>
            </a:r>
            <a:r>
              <a:rPr lang="zh-CN" altLang="en-US">
                <a:solidFill>
                  <a:srgbClr val="FF0000"/>
                </a:solidFill>
              </a:rPr>
              <a:t>境内的购买方</a:t>
            </a:r>
            <a:r>
              <a:rPr lang="zh-CN" altLang="en-US"/>
              <a:t>开展网络交易活动提供网络经营场所、交易撮合、信息发布等营利性服务的法人或非法人组织</a:t>
            </a:r>
            <a:endParaRPr lang="zh-CN" altLang="en-US"/>
          </a:p>
          <a:p>
            <a:pPr marL="0" indent="0">
              <a:buNone/>
            </a:pPr>
            <a:endParaRPr lang="en-US" altLang="zh-CN"/>
          </a:p>
        </p:txBody>
      </p:sp>
      <p:graphicFrame>
        <p:nvGraphicFramePr>
          <p:cNvPr id="4" name="表格 3"/>
          <p:cNvGraphicFramePr/>
          <p:nvPr/>
        </p:nvGraphicFramePr>
        <p:xfrm>
          <a:off x="711200" y="1028065"/>
          <a:ext cx="10770236" cy="3155315"/>
        </p:xfrm>
        <a:graphic>
          <a:graphicData uri="http://schemas.openxmlformats.org/drawingml/2006/table">
            <a:tbl>
              <a:tblPr firstRow="1" bandRow="1">
                <a:tableStyleId>{5C22544A-7EE6-4342-B048-85BDC9FD1C3A}</a:tableStyleId>
              </a:tblPr>
              <a:tblGrid>
                <a:gridCol w="1215390"/>
                <a:gridCol w="1015365"/>
                <a:gridCol w="4091941"/>
                <a:gridCol w="4447540"/>
              </a:tblGrid>
              <a:tr h="365760">
                <a:tc>
                  <a:txBody>
                    <a:bodyPr/>
                    <a:p>
                      <a:pPr>
                        <a:buNone/>
                      </a:pPr>
                      <a:r>
                        <a:rPr lang="zh-CN" altLang="en-US" b="1">
                          <a:ea typeface="华文中宋" panose="02010600040101010101" pitchFamily="2" charset="-122"/>
                        </a:rPr>
                        <a:t>类别</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情形</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报送主体</a:t>
                      </a:r>
                      <a:endParaRPr lang="zh-CN" altLang="en-US" b="1">
                        <a:ea typeface="华文中宋" panose="02010600040101010101" pitchFamily="2" charset="-122"/>
                      </a:endParaRPr>
                    </a:p>
                  </a:txBody>
                  <a:tcPr/>
                </a:tc>
              </a:tr>
              <a:tr h="365760">
                <a:tc rowSpan="3">
                  <a:txBody>
                    <a:bodyPr/>
                    <a:p>
                      <a:pPr>
                        <a:buNone/>
                      </a:pPr>
                      <a:r>
                        <a:rPr lang="zh-CN" altLang="en-US" b="1">
                          <a:ea typeface="华文中宋" panose="02010600040101010101" pitchFamily="2" charset="-122"/>
                        </a:rPr>
                        <a:t>境内互联网平台</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有多个运营主体</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取得增值电信业务经营许可证的企业</a:t>
                      </a:r>
                      <a:endParaRPr lang="zh-CN" altLang="en-US" b="1">
                        <a:ea typeface="华文中宋" panose="02010600040101010101" pitchFamily="2" charset="-122"/>
                      </a:endParaRPr>
                    </a:p>
                  </a:txBody>
                  <a:tcPr/>
                </a:tc>
              </a:tr>
              <a:tr h="365760">
                <a:tc vMerge="1">
                  <a:tcPr/>
                </a:tc>
                <a:tc gridSpan="2">
                  <a:txBody>
                    <a:bodyPr/>
                    <a:p>
                      <a:pPr>
                        <a:buNone/>
                      </a:pPr>
                      <a:r>
                        <a:rPr lang="zh-CN" altLang="en-US" b="1">
                          <a:ea typeface="华文中宋" panose="02010600040101010101" pitchFamily="2" charset="-122"/>
                        </a:rPr>
                        <a:t>均未取得增值电信业务经营许可证</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办理互联网信息服务备案的企业</a:t>
                      </a:r>
                      <a:endParaRPr lang="zh-CN" altLang="en-US" b="1">
                        <a:ea typeface="华文中宋" panose="02010600040101010101" pitchFamily="2" charset="-122"/>
                      </a:endParaRPr>
                    </a:p>
                  </a:txBody>
                  <a:tcPr/>
                </a:tc>
              </a:tr>
              <a:tr h="640080">
                <a:tc vMerge="1">
                  <a:tcPr/>
                </a:tc>
                <a:tc gridSpan="2">
                  <a:txBody>
                    <a:bodyPr/>
                    <a:p>
                      <a:pPr>
                        <a:buNone/>
                      </a:pPr>
                      <a:r>
                        <a:rPr lang="zh-CN" altLang="en-US" b="1">
                          <a:ea typeface="华文中宋" panose="02010600040101010101" pitchFamily="2" charset="-122"/>
                        </a:rPr>
                        <a:t>未取得增值电信业务经营许可证且均未办理互联网信息服务备案的</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提供网络经营场所等营利性服务的企业</a:t>
                      </a:r>
                      <a:endParaRPr lang="zh-CN" altLang="en-US" b="1">
                        <a:ea typeface="华文中宋" panose="02010600040101010101" pitchFamily="2" charset="-122"/>
                      </a:endParaRPr>
                    </a:p>
                  </a:txBody>
                  <a:tcPr/>
                </a:tc>
              </a:tr>
              <a:tr h="365760">
                <a:tc rowSpan="3">
                  <a:txBody>
                    <a:bodyPr/>
                    <a:p>
                      <a:pPr>
                        <a:buNone/>
                      </a:pPr>
                      <a:r>
                        <a:rPr lang="zh-CN" altLang="en-US" b="1">
                          <a:ea typeface="华文中宋" panose="02010600040101010101" pitchFamily="2" charset="-122"/>
                        </a:rPr>
                        <a:t>境外</a:t>
                      </a:r>
                      <a:r>
                        <a:rPr lang="zh-CN" altLang="en-US" sz="1800" b="1">
                          <a:ea typeface="华文中宋" panose="02010600040101010101" pitchFamily="2" charset="-122"/>
                          <a:sym typeface="+mn-ea"/>
                        </a:rPr>
                        <a:t>互联网平台</a:t>
                      </a:r>
                      <a:endParaRPr lang="zh-CN" altLang="en-US" b="1">
                        <a:ea typeface="华文中宋" panose="02010600040101010101" pitchFamily="2" charset="-122"/>
                      </a:endParaRPr>
                    </a:p>
                  </a:txBody>
                  <a:tcPr/>
                </a:tc>
                <a:tc rowSpan="2">
                  <a:txBody>
                    <a:bodyPr/>
                    <a:p>
                      <a:pPr>
                        <a:buNone/>
                      </a:pPr>
                      <a:r>
                        <a:rPr lang="zh-CN" altLang="en-US" b="1">
                          <a:ea typeface="华文中宋" panose="02010600040101010101" pitchFamily="2" charset="-122"/>
                        </a:rPr>
                        <a:t>境内设立运营主体</a:t>
                      </a:r>
                      <a:endParaRPr lang="zh-CN" altLang="en-US"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取得增值电信业务经营许可证的境内企业</a:t>
                      </a:r>
                      <a:endParaRPr lang="zh-CN" altLang="en-US" b="1">
                        <a:ea typeface="华文中宋" panose="02010600040101010101" pitchFamily="2" charset="-122"/>
                      </a:endParaRPr>
                    </a:p>
                  </a:txBody>
                  <a:tcPr/>
                </a:tc>
              </a:tr>
              <a:tr h="686435">
                <a:tc vMerge="1">
                  <a:tcPr/>
                </a:tc>
                <a:tc vMerge="1">
                  <a:tcPr/>
                </a:tc>
                <a:tc>
                  <a:txBody>
                    <a:bodyPr/>
                    <a:p>
                      <a:pPr>
                        <a:buNone/>
                      </a:pPr>
                      <a:r>
                        <a:rPr lang="zh-CN" altLang="en-US" sz="1800" b="1">
                          <a:ea typeface="华文中宋" panose="02010600040101010101" pitchFamily="2" charset="-122"/>
                          <a:sym typeface="+mn-ea"/>
                        </a:rPr>
                        <a:t>境内运营主体均未取得增值电信业务经营许可证</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为境外互联网平台内经营者和从业人员</a:t>
                      </a:r>
                      <a:r>
                        <a:rPr lang="en-US" altLang="zh-CN" b="1">
                          <a:ea typeface="华文中宋" panose="02010600040101010101" pitchFamily="2" charset="-122"/>
                        </a:rPr>
                        <a:t> </a:t>
                      </a:r>
                      <a:r>
                        <a:rPr lang="zh-CN" altLang="en-US" b="1">
                          <a:ea typeface="华文中宋" panose="02010600040101010101" pitchFamily="2" charset="-122"/>
                        </a:rPr>
                        <a:t>提供服务的境内运营主体</a:t>
                      </a:r>
                      <a:endParaRPr lang="zh-CN" altLang="en-US" b="1">
                        <a:ea typeface="华文中宋" panose="02010600040101010101" pitchFamily="2" charset="-122"/>
                      </a:endParaRPr>
                    </a:p>
                  </a:txBody>
                  <a:tcPr/>
                </a:tc>
              </a:tr>
              <a:tr h="365760">
                <a:tc vMerge="1">
                  <a:tcPr/>
                </a:tc>
                <a:tc gridSpan="2">
                  <a:txBody>
                    <a:bodyPr/>
                    <a:p>
                      <a:pPr>
                        <a:buNone/>
                      </a:pPr>
                      <a:r>
                        <a:rPr lang="zh-CN" altLang="en-US" b="1">
                          <a:ea typeface="华文中宋" panose="02010600040101010101" pitchFamily="2" charset="-122"/>
                        </a:rPr>
                        <a:t>境内未设立运营主体</a:t>
                      </a: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境外互联网平台企业指定境内代理人</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sym typeface="+mn-ea"/>
              </a:rPr>
              <a:t>（</a:t>
            </a:r>
            <a:r>
              <a:rPr lang="en-US" altLang="zh-CN">
                <a:sym typeface="+mn-ea"/>
              </a:rPr>
              <a:t>2</a:t>
            </a:r>
            <a:r>
              <a:rPr lang="zh-CN" altLang="en-US">
                <a:sym typeface="+mn-ea"/>
              </a:rPr>
              <a:t>）</a:t>
            </a:r>
            <a:r>
              <a:rPr lang="zh-CN" altLang="en-US"/>
              <a:t>专业服务机构（</a:t>
            </a:r>
            <a:r>
              <a:rPr lang="zh-CN" altLang="en-US">
                <a:sym typeface="+mn-ea"/>
              </a:rPr>
              <a:t>经营者身份信息报送时需要）</a:t>
            </a:r>
            <a:endParaRPr lang="zh-CN" altLang="en-US"/>
          </a:p>
          <a:p>
            <a:r>
              <a:rPr lang="zh-CN" altLang="en-US"/>
              <a:t>是指通过互联网平台为平台内的经营者和从业人员从事网络交易活动提供策划、运营、经纪、培训以及其他服务的专门机构</a:t>
            </a:r>
            <a:endParaRPr lang="zh-CN" altLang="en-US"/>
          </a:p>
          <a:p>
            <a:r>
              <a:rPr lang="zh-CN" altLang="en-US">
                <a:sym typeface="+mn-ea"/>
              </a:rPr>
              <a:t>（</a:t>
            </a:r>
            <a:r>
              <a:rPr lang="en-US" altLang="zh-CN">
                <a:sym typeface="+mn-ea"/>
              </a:rPr>
              <a:t>3</a:t>
            </a:r>
            <a:r>
              <a:rPr lang="zh-CN" altLang="en-US">
                <a:sym typeface="+mn-ea"/>
              </a:rPr>
              <a:t>）运营网络直播平台报送的直播机构和主播（</a:t>
            </a:r>
            <a:r>
              <a:rPr lang="zh-CN" altLang="en-US">
                <a:sym typeface="+mn-ea"/>
              </a:rPr>
              <a:t>需要报送身份信息）</a:t>
            </a:r>
            <a:endParaRPr lang="zh-CN" altLang="en-US"/>
          </a:p>
          <a:p>
            <a:r>
              <a:rPr lang="en-US" altLang="zh-CN">
                <a:latin typeface="Calibri" panose="020F0502020204030204" charset="0"/>
              </a:rPr>
              <a:t>①</a:t>
            </a:r>
            <a:r>
              <a:rPr lang="zh-CN" altLang="en-US"/>
              <a:t>直播人员服务机构是指为网络主播从事网络表演、游戏展示、视听信息服务等网络直播活动提供策划、运营、经纪、培训等服务的专业服务机构</a:t>
            </a:r>
            <a:r>
              <a:rPr lang="en-US" altLang="zh-CN"/>
              <a:t> </a:t>
            </a:r>
            <a:endParaRPr lang="en-US" altLang="zh-CN"/>
          </a:p>
          <a:p>
            <a:r>
              <a:rPr lang="en-US" altLang="zh-CN">
                <a:latin typeface="Calibri" panose="020F0502020204030204" charset="0"/>
              </a:rPr>
              <a:t>②</a:t>
            </a:r>
            <a:r>
              <a:rPr lang="zh-CN" altLang="en-US"/>
              <a:t>网络主播是指基于互联网，以直播、实时交流互动、上传音视频节目等形式发声、出镜，提供网络表演、游戏展示、视听信息服务的人员</a:t>
            </a:r>
            <a:r>
              <a:rPr lang="en-US" altLang="zh-CN"/>
              <a:t>  </a:t>
            </a:r>
            <a:endParaRPr lang="en-US" altLang="zh-CN"/>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a:bodyPr>
          <a:p>
            <a:r>
              <a:rPr lang="zh-CN" altLang="en-US">
                <a:sym typeface="+mn-ea"/>
              </a:rPr>
              <a:t>（</a:t>
            </a:r>
            <a:r>
              <a:rPr lang="en-US" altLang="zh-CN">
                <a:sym typeface="+mn-ea"/>
              </a:rPr>
              <a:t>4</a:t>
            </a:r>
            <a:r>
              <a:rPr lang="zh-CN" altLang="en-US">
                <a:sym typeface="+mn-ea"/>
              </a:rPr>
              <a:t>）报送的收入</a:t>
            </a:r>
            <a:endParaRPr lang="zh-CN" altLang="en-US">
              <a:sym typeface="+mn-ea"/>
            </a:endParaRPr>
          </a:p>
          <a:p>
            <a:r>
              <a:rPr lang="zh-CN" altLang="en-US">
                <a:latin typeface="Calibri" panose="020F0502020204030204" charset="0"/>
                <a:sym typeface="+mn-ea"/>
              </a:rPr>
              <a:t>①报送的收入</a:t>
            </a:r>
            <a:endParaRPr lang="zh-CN" altLang="en-US">
              <a:latin typeface="Calibri" panose="020F0502020204030204" charset="0"/>
              <a:sym typeface="+mn-ea"/>
            </a:endParaRPr>
          </a:p>
          <a:p>
            <a:r>
              <a:rPr lang="en-US" altLang="zh-CN">
                <a:sym typeface="+mn-ea"/>
              </a:rPr>
              <a:t>A.</a:t>
            </a:r>
            <a:r>
              <a:rPr lang="zh-CN" altLang="en-US">
                <a:sym typeface="+mn-ea"/>
              </a:rPr>
              <a:t>在互联网平台内从事配送、运输、家政等便民劳务活动的从业人员，依法享受税收优惠或者不需要纳税的，互联网平台企业不需要报送其收入信息</a:t>
            </a:r>
            <a:endParaRPr lang="zh-CN" altLang="en-US">
              <a:sym typeface="+mn-ea"/>
            </a:endParaRPr>
          </a:p>
          <a:p>
            <a:r>
              <a:rPr lang="en-US" altLang="zh-CN">
                <a:sym typeface="+mn-ea"/>
              </a:rPr>
              <a:t>B.</a:t>
            </a:r>
            <a:r>
              <a:rPr lang="zh-CN" altLang="en-US">
                <a:sym typeface="+mn-ea"/>
              </a:rPr>
              <a:t>互联网平台企业按照规定为平台内经营者和从业人员办理扣缴申报、代办申报等涉税事项时已填报的涉税信息，不需要重复报送</a:t>
            </a:r>
            <a:endParaRPr lang="zh-CN" altLang="en-US">
              <a:sym typeface="+mn-ea"/>
            </a:endParaRPr>
          </a:p>
          <a:p>
            <a:r>
              <a:rPr lang="zh-CN" altLang="en-US">
                <a:latin typeface="Calibri" panose="020F0502020204030204" charset="0"/>
                <a:sym typeface="+mn-ea"/>
              </a:rPr>
              <a:t>②</a:t>
            </a:r>
            <a:r>
              <a:rPr lang="zh-CN" altLang="en-US">
                <a:latin typeface="Calibri" panose="020F0502020204030204" charset="0"/>
                <a:sym typeface="+mn-ea"/>
              </a:rPr>
              <a:t>收入构成</a:t>
            </a:r>
            <a:endParaRPr lang="zh-CN" altLang="en-US">
              <a:sym typeface="+mn-ea"/>
            </a:endParaRPr>
          </a:p>
          <a:p>
            <a:r>
              <a:rPr lang="en-US" altLang="zh-CN"/>
              <a:t>A.</a:t>
            </a:r>
            <a:r>
              <a:rPr lang="zh-CN" altLang="en-US"/>
              <a:t>收入总额是指平台内的经营者和从业人员开展网络交易活动，在当期取得的与之相关的销售款项（全部价款和增值税税额的</a:t>
            </a:r>
            <a:r>
              <a:rPr lang="zh-CN" altLang="en-US">
                <a:solidFill>
                  <a:schemeClr val="tx1"/>
                </a:solidFill>
              </a:rPr>
              <a:t>合计</a:t>
            </a:r>
            <a:r>
              <a:rPr lang="zh-CN" altLang="en-US"/>
              <a:t>），</a:t>
            </a:r>
            <a:r>
              <a:rPr lang="zh-CN" altLang="en-US">
                <a:solidFill>
                  <a:srgbClr val="FF0000"/>
                </a:solidFill>
              </a:rPr>
              <a:t>包括</a:t>
            </a:r>
            <a:r>
              <a:rPr lang="zh-CN" altLang="en-US"/>
              <a:t>货币和非货币形式的经济利益对应的销售款项，</a:t>
            </a:r>
            <a:r>
              <a:rPr lang="zh-CN" altLang="en-US">
                <a:solidFill>
                  <a:srgbClr val="FF0000"/>
                </a:solidFill>
              </a:rPr>
              <a:t>不扣除</a:t>
            </a:r>
            <a:r>
              <a:rPr lang="zh-CN" altLang="en-US"/>
              <a:t>取得平台企业、政府机关、支付机构等实际</a:t>
            </a:r>
            <a:r>
              <a:rPr lang="zh-CN" altLang="en-US">
                <a:solidFill>
                  <a:srgbClr val="FF0000"/>
                </a:solidFill>
              </a:rPr>
              <a:t>补贴金额</a:t>
            </a:r>
            <a:r>
              <a:rPr lang="zh-CN" altLang="en-US"/>
              <a:t>以及向平台企业支付的佣金、服务费等</a:t>
            </a:r>
            <a:r>
              <a:rPr lang="zh-CN" altLang="en-US">
                <a:solidFill>
                  <a:srgbClr val="FF0000"/>
                </a:solidFill>
              </a:rPr>
              <a:t>其他费用</a:t>
            </a:r>
            <a:endParaRPr lang="en-US" altLang="zh-CN"/>
          </a:p>
          <a:p>
            <a:r>
              <a:rPr lang="en-US" altLang="zh-CN"/>
              <a:t>B.</a:t>
            </a:r>
            <a:r>
              <a:rPr lang="zh-CN" altLang="en-US"/>
              <a:t>退款金额是指当期发生的退货退款、不退货仅退款、服务退款的金额</a:t>
            </a:r>
            <a:r>
              <a:rPr lang="en-US" altLang="zh-CN"/>
              <a:t> </a:t>
            </a:r>
            <a:endParaRPr lang="en-US" altLang="zh-CN"/>
          </a:p>
          <a:p>
            <a:r>
              <a:rPr lang="en-US" altLang="zh-CN"/>
              <a:t>C.</a:t>
            </a:r>
            <a:r>
              <a:rPr lang="zh-CN" altLang="en-US"/>
              <a:t>收入净额是指当期收入总额减去退款金额后的净额</a:t>
            </a:r>
            <a:r>
              <a:rPr lang="en-US" altLang="zh-CN"/>
              <a:t> </a:t>
            </a:r>
            <a:endParaRPr lang="en-US" altLang="zh-CN"/>
          </a:p>
          <a:p>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sym typeface="+mn-ea"/>
              </a:rPr>
              <a:t>③收入的计量</a:t>
            </a:r>
            <a:endParaRPr lang="zh-CN" altLang="en-US">
              <a:latin typeface="Calibri" panose="020F0502020204030204" charset="0"/>
              <a:sym typeface="+mn-ea"/>
            </a:endParaRPr>
          </a:p>
          <a:p>
            <a:r>
              <a:rPr lang="zh-CN" altLang="en-US">
                <a:latin typeface="Calibri" panose="020F0502020204030204" charset="0"/>
                <a:sym typeface="+mn-ea"/>
              </a:rPr>
              <a:t>取得互联网平台合</a:t>
            </a:r>
            <a:r>
              <a:rPr lang="zh-CN" altLang="en-US">
                <a:sym typeface="+mn-ea"/>
              </a:rPr>
              <a:t>法虚拟货币等非货币形式经济利益的，按照实际取得非货币形式经济利益之日平台的折算规则，折算为人民币金额计算收入</a:t>
            </a:r>
            <a:r>
              <a:rPr lang="en-US" altLang="zh-CN">
                <a:sym typeface="+mn-ea"/>
              </a:rPr>
              <a:t> </a:t>
            </a:r>
            <a:endParaRPr lang="en-US" altLang="zh-CN">
              <a:sym typeface="+mn-ea"/>
            </a:endParaRPr>
          </a:p>
          <a:p>
            <a:r>
              <a:rPr lang="zh-CN" altLang="en-US">
                <a:sym typeface="+mn-ea"/>
              </a:rPr>
              <a:t>互联网平台企业以人民币以外的货币结算的，其报送平台内的经营者和从业人员的收入，按照办理涉税信息报送的当月</a:t>
            </a:r>
            <a:r>
              <a:rPr lang="en-US" altLang="zh-CN">
                <a:sym typeface="+mn-ea"/>
              </a:rPr>
              <a:t>1</a:t>
            </a:r>
            <a:r>
              <a:rPr lang="zh-CN" altLang="en-US">
                <a:sym typeface="+mn-ea"/>
              </a:rPr>
              <a:t>日或者业务发生当日有效的人民币汇率中间价，折合成人民币计算，确定后</a:t>
            </a:r>
            <a:r>
              <a:rPr lang="en-US" altLang="zh-CN">
                <a:sym typeface="+mn-ea"/>
              </a:rPr>
              <a:t>12</a:t>
            </a:r>
            <a:r>
              <a:rPr lang="zh-CN" altLang="en-US">
                <a:sym typeface="+mn-ea"/>
              </a:rPr>
              <a:t>个月内不得变更</a:t>
            </a:r>
            <a:endParaRPr lang="zh-CN" altLang="en-US">
              <a:sym typeface="+mn-ea"/>
            </a:endParaRPr>
          </a:p>
          <a:p>
            <a:r>
              <a:rPr lang="zh-CN" altLang="en-US">
                <a:latin typeface="Calibri" panose="020F0502020204030204" charset="0"/>
                <a:sym typeface="+mn-ea"/>
              </a:rPr>
              <a:t>④收入确认时间</a:t>
            </a:r>
            <a:endParaRPr lang="en-US" altLang="zh-CN"/>
          </a:p>
          <a:p>
            <a:r>
              <a:rPr lang="zh-CN" altLang="en-US">
                <a:sym typeface="+mn-ea"/>
              </a:rPr>
              <a:t>平台内的经营者和从业人员收入的确认时间为收讫销售款项或者取得销售款项索取凭据的当日</a:t>
            </a:r>
            <a:endParaRPr lang="zh-CN" altLang="en-US"/>
          </a:p>
          <a:p>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pPr fontAlgn="auto">
              <a:lnSpc>
                <a:spcPct val="100000"/>
              </a:lnSpc>
            </a:pPr>
            <a:r>
              <a:rPr lang="en-US" altLang="zh-CN"/>
              <a:t>2.</a:t>
            </a:r>
            <a:r>
              <a:rPr lang="zh-CN" altLang="en-US"/>
              <a:t>延期、更正和终止报送</a:t>
            </a:r>
            <a:r>
              <a:rPr lang="en-US" altLang="zh-CN"/>
              <a:t> </a:t>
            </a:r>
            <a:endParaRPr lang="en-US" altLang="zh-CN"/>
          </a:p>
          <a:p>
            <a:pPr fontAlgn="auto">
              <a:lnSpc>
                <a:spcPct val="100000"/>
              </a:lnSpc>
            </a:pPr>
            <a:r>
              <a:rPr lang="zh-CN" altLang="en-US"/>
              <a:t>（</a:t>
            </a:r>
            <a:r>
              <a:rPr lang="en-US" altLang="zh-CN"/>
              <a:t>1</a:t>
            </a:r>
            <a:r>
              <a:rPr lang="zh-CN" altLang="en-US"/>
              <a:t>）延期报送</a:t>
            </a:r>
            <a:endParaRPr lang="en-US" altLang="zh-CN"/>
          </a:p>
          <a:p>
            <a:pPr fontAlgn="auto">
              <a:lnSpc>
                <a:spcPct val="100000"/>
              </a:lnSpc>
            </a:pPr>
            <a:r>
              <a:rPr lang="zh-CN" altLang="en-US"/>
              <a:t>互联网平台企业因不可抗力不能按期报送涉税信息的，应当填报《延期报送涉税信息申请表》，经主管税务机关确认并出具《延期报送涉税信息通知书》的，可以延期报送；对于不符合条件的，主管税务机关应当出具《不予延期报送涉税信息通知书》</a:t>
            </a:r>
            <a:r>
              <a:rPr lang="en-US" altLang="zh-CN"/>
              <a:t> </a:t>
            </a:r>
            <a:endParaRPr lang="en-US" altLang="zh-CN"/>
          </a:p>
          <a:p>
            <a:pPr fontAlgn="auto">
              <a:lnSpc>
                <a:spcPct val="100000"/>
              </a:lnSpc>
            </a:pPr>
            <a:r>
              <a:rPr lang="zh-CN" altLang="en-US"/>
              <a:t>（</a:t>
            </a:r>
            <a:r>
              <a:rPr lang="en-US" altLang="zh-CN"/>
              <a:t>2</a:t>
            </a:r>
            <a:r>
              <a:rPr lang="zh-CN" altLang="en-US"/>
              <a:t>）更正</a:t>
            </a:r>
            <a:r>
              <a:rPr lang="zh-CN" altLang="en-US"/>
              <a:t>报送</a:t>
            </a:r>
            <a:endParaRPr lang="zh-CN" altLang="en-US"/>
          </a:p>
          <a:p>
            <a:pPr fontAlgn="auto">
              <a:lnSpc>
                <a:spcPct val="100000"/>
              </a:lnSpc>
            </a:pPr>
            <a:r>
              <a:rPr lang="zh-CN" altLang="en-US"/>
              <a:t>互联网平台企业发现报送涉税信息有误的，应当自发现之日起</a:t>
            </a:r>
            <a:r>
              <a:rPr lang="en-US" altLang="zh-CN"/>
              <a:t>30</a:t>
            </a:r>
            <a:r>
              <a:rPr lang="zh-CN" altLang="en-US"/>
              <a:t>日内，向主管税务机关办理更正报送</a:t>
            </a:r>
            <a:r>
              <a:rPr lang="en-US" altLang="zh-CN"/>
              <a:t>  </a:t>
            </a:r>
            <a:endParaRPr lang="en-US" altLang="zh-CN"/>
          </a:p>
          <a:p>
            <a:pPr fontAlgn="auto">
              <a:lnSpc>
                <a:spcPct val="100000"/>
              </a:lnSpc>
            </a:pPr>
            <a:r>
              <a:rPr lang="zh-CN" altLang="en-US"/>
              <a:t>（</a:t>
            </a:r>
            <a:r>
              <a:rPr lang="en-US" altLang="zh-CN"/>
              <a:t>3</a:t>
            </a:r>
            <a:r>
              <a:rPr lang="zh-CN" altLang="en-US"/>
              <a:t>）终止</a:t>
            </a:r>
            <a:r>
              <a:rPr lang="zh-CN" altLang="en-US"/>
              <a:t>报送</a:t>
            </a:r>
            <a:endParaRPr lang="zh-CN" altLang="en-US"/>
          </a:p>
          <a:p>
            <a:pPr fontAlgn="auto">
              <a:lnSpc>
                <a:spcPct val="100000"/>
              </a:lnSpc>
            </a:pPr>
            <a:r>
              <a:rPr lang="zh-CN" altLang="en-US"/>
              <a:t>互联网平台企业终止互联网经营业务的，应当自经营业务终止之日起</a:t>
            </a:r>
            <a:r>
              <a:rPr lang="en-US" altLang="zh-CN"/>
              <a:t>30</a:t>
            </a:r>
            <a:r>
              <a:rPr lang="zh-CN" altLang="en-US"/>
              <a:t>日内，向主管税务机关报送《互联网平台企业基本信息报送表》，填报</a:t>
            </a:r>
            <a:r>
              <a:rPr lang="en-US" altLang="zh-CN"/>
              <a:t>“</a:t>
            </a:r>
            <a:r>
              <a:rPr lang="zh-CN" altLang="en-US"/>
              <a:t>运营结束时间</a:t>
            </a:r>
            <a:r>
              <a:rPr lang="en-US" altLang="zh-CN"/>
              <a:t>”</a:t>
            </a:r>
            <a:r>
              <a:rPr lang="zh-CN" altLang="en-US"/>
              <a:t>，同时报送平台内的经营者和从业人员的当期涉税信息</a:t>
            </a:r>
            <a:r>
              <a:rPr lang="en-US" altLang="zh-CN"/>
              <a:t>  </a:t>
            </a:r>
            <a:endParaRPr lang="en-US" altLang="zh-CN"/>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3.</a:t>
            </a:r>
            <a:r>
              <a:rPr lang="zh-CN" altLang="en-US"/>
              <a:t>配合税务</a:t>
            </a:r>
            <a:r>
              <a:rPr lang="zh-CN" altLang="en-US"/>
              <a:t>检查</a:t>
            </a:r>
            <a:endParaRPr lang="zh-CN" altLang="en-US"/>
          </a:p>
          <a:p>
            <a:r>
              <a:rPr lang="zh-CN" altLang="en-US"/>
              <a:t>（</a:t>
            </a:r>
            <a:r>
              <a:rPr lang="en-US" altLang="zh-CN"/>
              <a:t>1</a:t>
            </a:r>
            <a:r>
              <a:rPr lang="zh-CN" altLang="en-US"/>
              <a:t>）税务机关依法开展</a:t>
            </a:r>
            <a:r>
              <a:rPr lang="zh-CN" altLang="en-US">
                <a:solidFill>
                  <a:srgbClr val="FF0000"/>
                </a:solidFill>
              </a:rPr>
              <a:t>税务检查</a:t>
            </a:r>
            <a:r>
              <a:rPr lang="zh-CN" altLang="en-US"/>
              <a:t>或者发现涉税风险时，要求提供涉税信息的，互联网平台企业以及与网络交易活动有关的第三方支付机构等相关方应当配合，按照税务机关出具的税务执法文书要求，提供涉嫌违法的平台内的经营者和从业人员的合同订单、交易明细、资金账户、物流等涉税信息，不得以技术原因、账号限制、数据权限等理由拒绝、隐瞒</a:t>
            </a:r>
            <a:r>
              <a:rPr lang="en-US" altLang="zh-CN"/>
              <a:t> </a:t>
            </a:r>
            <a:endParaRPr lang="en-US" altLang="zh-CN"/>
          </a:p>
          <a:p>
            <a:r>
              <a:rPr lang="zh-CN" altLang="en-US"/>
              <a:t>（</a:t>
            </a:r>
            <a:r>
              <a:rPr lang="en-US" altLang="zh-CN"/>
              <a:t>2</a:t>
            </a:r>
            <a:r>
              <a:rPr lang="zh-CN" altLang="en-US"/>
              <a:t>）互联网平台企业、相关方主管税务机关以外的</a:t>
            </a:r>
            <a:r>
              <a:rPr lang="zh-CN" altLang="en-US">
                <a:solidFill>
                  <a:srgbClr val="FF0000"/>
                </a:solidFill>
              </a:rPr>
              <a:t>其他税务机关</a:t>
            </a:r>
            <a:r>
              <a:rPr lang="zh-CN" altLang="en-US"/>
              <a:t>发现涉税风险时，经设区的市、自治州以上税务局局长批准，通过互联网平台企业、相关方的主管税务机关出具《税务事项通知书》，可以要求互联网平台企业、相关方提供涉嫌违法的平台内的经营者和从业人员的合同订单、交易明细、资金账户、物流等涉税信息</a:t>
            </a:r>
            <a:r>
              <a:rPr lang="en-US" altLang="zh-CN"/>
              <a:t> </a:t>
            </a:r>
            <a:endParaRPr lang="en-US" altLang="zh-CN"/>
          </a:p>
          <a:p>
            <a:r>
              <a:rPr lang="zh-CN" altLang="en-US"/>
              <a:t>税务机关开展税务检查时，要求互联网平台企业以及相关方提供平台内的经营者和从业人员的合同订单、交易明细、资金账户、物流等涉税信息，按照《中华人民共和国税收征收管理法》有关规定执行</a:t>
            </a:r>
            <a:r>
              <a:rPr lang="en-US" altLang="zh-CN"/>
              <a:t> </a:t>
            </a:r>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7030A0"/>
                </a:solidFill>
                <a:uFillTx/>
                <a:ea typeface="华文中宋" panose="02010600040101010101" pitchFamily="2" charset="-122"/>
                <a:sym typeface="+mn-ea"/>
              </a:rPr>
              <a:t>增值税方面</a:t>
            </a:r>
            <a:endParaRPr lang="zh-CN" altLang="en-US">
              <a:solidFill>
                <a:srgbClr val="7030A0"/>
              </a:solidFill>
              <a:uFillTx/>
              <a:ea typeface="华文中宋" panose="02010600040101010101" pitchFamily="2" charset="-122"/>
            </a:endParaRPr>
          </a:p>
        </p:txBody>
      </p:sp>
      <p:sp>
        <p:nvSpPr>
          <p:cNvPr id="3" name="内容占位符 2"/>
          <p:cNvSpPr>
            <a:spLocks noGrp="1"/>
          </p:cNvSpPr>
          <p:nvPr>
            <p:ph idx="1"/>
          </p:nvPr>
        </p:nvSpPr>
        <p:spPr/>
        <p:txBody>
          <a:bodyPr/>
          <a:p>
            <a:r>
              <a:rPr lang="en-US" altLang="zh-CN"/>
              <a:t>2.</a:t>
            </a:r>
            <a:r>
              <a:rPr lang="zh-CN" altLang="en-US"/>
              <a:t>黄金交易增值税相关的</a:t>
            </a:r>
            <a:r>
              <a:rPr lang="zh-CN" altLang="en-US"/>
              <a:t>分类</a:t>
            </a:r>
            <a:endParaRPr lang="zh-CN" altLang="en-US"/>
          </a:p>
          <a:p>
            <a:r>
              <a:rPr lang="zh-CN" altLang="en-US"/>
              <a:t>（</a:t>
            </a:r>
            <a:r>
              <a:rPr lang="en-US" altLang="zh-CN"/>
              <a:t>1</a:t>
            </a:r>
            <a:r>
              <a:rPr lang="zh-CN" altLang="en-US"/>
              <a:t>）</a:t>
            </a:r>
            <a:r>
              <a:rPr lang="zh-CN" altLang="en-US">
                <a:sym typeface="+mn-ea"/>
              </a:rPr>
              <a:t>黄金</a:t>
            </a:r>
            <a:r>
              <a:rPr lang="zh-CN" altLang="en-US">
                <a:sym typeface="+mn-ea"/>
              </a:rPr>
              <a:t>分类</a:t>
            </a:r>
            <a:endParaRPr lang="zh-CN" altLang="en-US">
              <a:sym typeface="+mn-ea"/>
            </a:endParaRPr>
          </a:p>
          <a:p>
            <a:r>
              <a:rPr lang="zh-CN" altLang="en-US">
                <a:latin typeface="Calibri" panose="020F0502020204030204" charset="0"/>
                <a:sym typeface="+mn-ea"/>
              </a:rPr>
              <a:t>①标准黄金（四牌六规</a:t>
            </a:r>
            <a:r>
              <a:rPr lang="zh-CN" altLang="en-US">
                <a:latin typeface="Calibri" panose="020F0502020204030204" charset="0"/>
                <a:sym typeface="+mn-ea"/>
              </a:rPr>
              <a:t>黄金）</a:t>
            </a:r>
            <a:endParaRPr lang="zh-CN" altLang="en-US">
              <a:latin typeface="Calibri" panose="020F0502020204030204" charset="0"/>
              <a:sym typeface="+mn-ea"/>
            </a:endParaRPr>
          </a:p>
          <a:p>
            <a:r>
              <a:rPr lang="zh-CN" altLang="en-US">
                <a:latin typeface="Calibri" panose="020F0502020204030204" charset="0"/>
                <a:sym typeface="+mn-ea"/>
              </a:rPr>
              <a:t>是指牌号与规格同时符合以下标准的黄金原料：</a:t>
            </a:r>
            <a:endParaRPr lang="zh-CN" altLang="en-US">
              <a:latin typeface="Calibri" panose="020F0502020204030204" charset="0"/>
              <a:sym typeface="+mn-ea"/>
            </a:endParaRPr>
          </a:p>
          <a:p>
            <a:r>
              <a:rPr lang="zh-CN" altLang="en-US">
                <a:latin typeface="Calibri" panose="020F0502020204030204" charset="0"/>
                <a:sym typeface="+mn-ea"/>
              </a:rPr>
              <a:t>牌号：</a:t>
            </a:r>
            <a:r>
              <a:rPr lang="en-US" altLang="zh-CN">
                <a:latin typeface="Calibri" panose="020F0502020204030204" charset="0"/>
                <a:sym typeface="+mn-ea"/>
              </a:rPr>
              <a:t>AU99.99</a:t>
            </a:r>
            <a:r>
              <a:rPr lang="zh-CN" altLang="en-US">
                <a:latin typeface="Calibri" panose="020F0502020204030204" charset="0"/>
                <a:sym typeface="+mn-ea"/>
              </a:rPr>
              <a:t>，</a:t>
            </a:r>
            <a:r>
              <a:rPr lang="en-US" altLang="zh-CN">
                <a:latin typeface="Calibri" panose="020F0502020204030204" charset="0"/>
                <a:sym typeface="+mn-ea"/>
              </a:rPr>
              <a:t>AU99.95</a:t>
            </a:r>
            <a:r>
              <a:rPr lang="zh-CN" altLang="en-US">
                <a:latin typeface="Calibri" panose="020F0502020204030204" charset="0"/>
                <a:sym typeface="+mn-ea"/>
              </a:rPr>
              <a:t>，</a:t>
            </a:r>
            <a:r>
              <a:rPr lang="en-US" altLang="zh-CN">
                <a:latin typeface="Calibri" panose="020F0502020204030204" charset="0"/>
                <a:sym typeface="+mn-ea"/>
              </a:rPr>
              <a:t>AU99.9</a:t>
            </a:r>
            <a:r>
              <a:rPr lang="zh-CN" altLang="en-US">
                <a:latin typeface="Calibri" panose="020F0502020204030204" charset="0"/>
                <a:sym typeface="+mn-ea"/>
              </a:rPr>
              <a:t>，</a:t>
            </a:r>
            <a:r>
              <a:rPr lang="en-US" altLang="zh-CN">
                <a:latin typeface="Calibri" panose="020F0502020204030204" charset="0"/>
                <a:sym typeface="+mn-ea"/>
              </a:rPr>
              <a:t>AU99.5</a:t>
            </a:r>
            <a:endParaRPr lang="zh-CN" altLang="en-US">
              <a:latin typeface="Calibri" panose="020F0502020204030204" charset="0"/>
              <a:sym typeface="+mn-ea"/>
            </a:endParaRPr>
          </a:p>
          <a:p>
            <a:r>
              <a:rPr lang="zh-CN" altLang="en-US">
                <a:latin typeface="Calibri" panose="020F0502020204030204" charset="0"/>
                <a:sym typeface="+mn-ea"/>
              </a:rPr>
              <a:t>规格：</a:t>
            </a:r>
            <a:r>
              <a:rPr lang="en-US" altLang="zh-CN">
                <a:latin typeface="Calibri" panose="020F0502020204030204" charset="0"/>
                <a:sym typeface="+mn-ea"/>
              </a:rPr>
              <a:t>50</a:t>
            </a:r>
            <a:r>
              <a:rPr lang="zh-CN" altLang="en-US">
                <a:latin typeface="Calibri" panose="020F0502020204030204" charset="0"/>
                <a:sym typeface="+mn-ea"/>
              </a:rPr>
              <a:t>克，</a:t>
            </a:r>
            <a:r>
              <a:rPr lang="en-US" altLang="zh-CN">
                <a:latin typeface="Calibri" panose="020F0502020204030204" charset="0"/>
                <a:sym typeface="+mn-ea"/>
              </a:rPr>
              <a:t>100</a:t>
            </a:r>
            <a:r>
              <a:rPr lang="zh-CN" altLang="en-US">
                <a:latin typeface="Calibri" panose="020F0502020204030204" charset="0"/>
                <a:sym typeface="+mn-ea"/>
              </a:rPr>
              <a:t>克，</a:t>
            </a:r>
            <a:r>
              <a:rPr lang="en-US" altLang="zh-CN">
                <a:latin typeface="Calibri" panose="020F0502020204030204" charset="0"/>
                <a:sym typeface="+mn-ea"/>
              </a:rPr>
              <a:t>1</a:t>
            </a:r>
            <a:r>
              <a:rPr lang="zh-CN" altLang="en-US">
                <a:latin typeface="Calibri" panose="020F0502020204030204" charset="0"/>
                <a:sym typeface="+mn-ea"/>
              </a:rPr>
              <a:t>公斤，</a:t>
            </a:r>
            <a:r>
              <a:rPr lang="en-US" altLang="zh-CN">
                <a:latin typeface="Calibri" panose="020F0502020204030204" charset="0"/>
                <a:sym typeface="+mn-ea"/>
              </a:rPr>
              <a:t>3</a:t>
            </a:r>
            <a:r>
              <a:rPr lang="zh-CN" altLang="en-US">
                <a:latin typeface="Calibri" panose="020F0502020204030204" charset="0"/>
                <a:sym typeface="+mn-ea"/>
              </a:rPr>
              <a:t>公斤，</a:t>
            </a:r>
            <a:r>
              <a:rPr lang="en-US" altLang="zh-CN">
                <a:latin typeface="Calibri" panose="020F0502020204030204" charset="0"/>
                <a:sym typeface="+mn-ea"/>
              </a:rPr>
              <a:t>12.5</a:t>
            </a:r>
            <a:r>
              <a:rPr lang="zh-CN" altLang="en-US">
                <a:latin typeface="Calibri" panose="020F0502020204030204" charset="0"/>
                <a:sym typeface="+mn-ea"/>
              </a:rPr>
              <a:t>公斤</a:t>
            </a:r>
            <a:endParaRPr lang="zh-CN" altLang="en-US">
              <a:latin typeface="Calibri" panose="020F0502020204030204" charset="0"/>
              <a:sym typeface="+mn-ea"/>
            </a:endParaRPr>
          </a:p>
          <a:p>
            <a:r>
              <a:rPr lang="zh-CN" altLang="en-US">
                <a:latin typeface="Calibri" panose="020F0502020204030204" charset="0"/>
                <a:sym typeface="+mn-ea"/>
              </a:rPr>
              <a:t>②非标准黄金或黄金</a:t>
            </a:r>
            <a:r>
              <a:rPr lang="zh-CN" altLang="en-US">
                <a:latin typeface="Calibri" panose="020F0502020204030204" charset="0"/>
                <a:sym typeface="+mn-ea"/>
              </a:rPr>
              <a:t>产品</a:t>
            </a:r>
            <a:endParaRPr lang="zh-CN" altLang="en-US">
              <a:latin typeface="Calibri" panose="020F0502020204030204" charset="0"/>
              <a:sym typeface="+mn-ea"/>
            </a:endParaRPr>
          </a:p>
          <a:p>
            <a:r>
              <a:rPr lang="zh-CN" altLang="en-US">
                <a:latin typeface="Calibri" panose="020F0502020204030204" charset="0"/>
                <a:sym typeface="+mn-ea"/>
              </a:rPr>
              <a:t>金条、金块、金锭、金片或者经中国人民银行批准发行的法定金质货币</a:t>
            </a:r>
            <a:r>
              <a:rPr lang="zh-CN" altLang="en-US">
                <a:latin typeface="Calibri" panose="020F0502020204030204" charset="0"/>
                <a:sym typeface="+mn-ea"/>
              </a:rPr>
              <a:t>等</a:t>
            </a:r>
            <a:endParaRPr lang="zh-CN" altLang="en-US">
              <a:latin typeface="Calibri" panose="020F0502020204030204" charset="0"/>
              <a:sym typeface="+mn-ea"/>
            </a:endParaRPr>
          </a:p>
          <a:p>
            <a:r>
              <a:rPr lang="zh-CN" altLang="en-US">
                <a:latin typeface="Calibri" panose="020F0502020204030204" charset="0"/>
                <a:sym typeface="+mn-ea"/>
              </a:rPr>
              <a:t>黄金矿砂（含伴生金）</a:t>
            </a:r>
            <a:endParaRPr lang="zh-CN" altLang="en-US">
              <a:latin typeface="Calibri" panose="020F0502020204030204" charset="0"/>
              <a:sym typeface="+mn-ea"/>
            </a:endParaRPr>
          </a:p>
          <a:p>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）黄金交易方式</a:t>
            </a:r>
            <a:r>
              <a:rPr lang="zh-CN" altLang="en-US">
                <a:latin typeface="Calibri" panose="020F0502020204030204" charset="0"/>
                <a:sym typeface="+mn-ea"/>
              </a:rPr>
              <a:t>分类</a:t>
            </a:r>
            <a:endParaRPr lang="zh-CN" altLang="en-US">
              <a:latin typeface="Calibri" panose="020F0502020204030204" charset="0"/>
              <a:sym typeface="+mn-ea"/>
            </a:endParaRPr>
          </a:p>
          <a:p>
            <a:r>
              <a:rPr lang="zh-CN" altLang="en-US">
                <a:latin typeface="Calibri" panose="020F0502020204030204" charset="0"/>
                <a:sym typeface="+mn-ea"/>
              </a:rPr>
              <a:t>①通过上海黄金交易所、上海期货交易所（简称交易所）交易标准黄金；又分为实物交割出库和未发</a:t>
            </a:r>
            <a:r>
              <a:rPr lang="zh-CN" altLang="en-US">
                <a:latin typeface="Calibri" panose="020F0502020204030204" charset="0"/>
                <a:sym typeface="+mn-ea"/>
              </a:rPr>
              <a:t>生实物交割出库</a:t>
            </a:r>
            <a:endParaRPr lang="zh-CN" altLang="en-US">
              <a:latin typeface="Calibri" panose="020F0502020204030204" charset="0"/>
              <a:sym typeface="+mn-ea"/>
            </a:endParaRPr>
          </a:p>
          <a:p>
            <a:r>
              <a:rPr lang="zh-CN" altLang="en-US">
                <a:latin typeface="Calibri" panose="020F0502020204030204" charset="0"/>
                <a:sym typeface="+mn-ea"/>
              </a:rPr>
              <a:t>②未通过</a:t>
            </a:r>
            <a:r>
              <a:rPr lang="zh-CN" altLang="en-US">
                <a:latin typeface="Calibri" panose="020F0502020204030204" charset="0"/>
                <a:sym typeface="+mn-ea"/>
              </a:rPr>
              <a:t>交易所</a:t>
            </a:r>
            <a:r>
              <a:rPr lang="zh-CN" altLang="en-US">
                <a:latin typeface="Calibri" panose="020F0502020204030204" charset="0"/>
                <a:sym typeface="+mn-ea"/>
              </a:rPr>
              <a:t>交易黄金（标准黄金和非标准黄金）</a:t>
            </a:r>
            <a:endParaRPr lang="en-US" altLang="zh-CN">
              <a:latin typeface="Calibri" panose="020F0502020204030204" charset="0"/>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en-US" altLang="zh-CN"/>
              <a:t>4.</a:t>
            </a:r>
            <a:r>
              <a:rPr lang="zh-CN" altLang="en-US">
                <a:sym typeface="+mn-ea"/>
              </a:rPr>
              <a:t>互联网平台企业</a:t>
            </a:r>
            <a:r>
              <a:rPr lang="zh-CN" altLang="en-US"/>
              <a:t>法律责任</a:t>
            </a:r>
            <a:endParaRPr lang="zh-CN" altLang="en-US"/>
          </a:p>
          <a:p>
            <a:r>
              <a:rPr lang="zh-CN" altLang="en-US"/>
              <a:t>（</a:t>
            </a:r>
            <a:r>
              <a:rPr lang="en-US" altLang="zh-CN"/>
              <a:t>1</a:t>
            </a:r>
            <a:r>
              <a:rPr lang="zh-CN" altLang="en-US"/>
              <a:t>）互联网平台企业应当</a:t>
            </a:r>
            <a:r>
              <a:rPr lang="zh-CN" altLang="en-US">
                <a:solidFill>
                  <a:srgbClr val="FF0000"/>
                </a:solidFill>
              </a:rPr>
              <a:t>核验</a:t>
            </a:r>
            <a:r>
              <a:rPr lang="zh-CN" altLang="en-US"/>
              <a:t>平台内经营者和从业人员涉税信息，对其真实性、准确性、完整性负责。互联网平台企业已对其报送的涉税信息尽到核验义务，因平台内经营者或者从业人员过错导致涉税信息不真实、不准确或者不完整的，不追究互联网平台企业责任</a:t>
            </a:r>
            <a:endParaRPr lang="zh-CN" altLang="en-US"/>
          </a:p>
          <a:p>
            <a:r>
              <a:rPr lang="zh-CN" altLang="en-US">
                <a:sym typeface="+mn-ea"/>
              </a:rPr>
              <a:t>税务机关可以根据税收监管需要，对互联网平台企业报送的涉税信息进行核查</a:t>
            </a:r>
            <a:r>
              <a:rPr lang="en-US" altLang="zh-CN">
                <a:sym typeface="+mn-ea"/>
              </a:rPr>
              <a:t> </a:t>
            </a:r>
            <a:endParaRPr lang="en-US" altLang="zh-CN">
              <a:sym typeface="+mn-ea"/>
            </a:endParaRPr>
          </a:p>
          <a:p>
            <a:r>
              <a:rPr lang="zh-CN" altLang="en-US">
                <a:sym typeface="+mn-ea"/>
              </a:rPr>
              <a:t>（</a:t>
            </a:r>
            <a:r>
              <a:rPr lang="en-US" altLang="zh-CN">
                <a:sym typeface="+mn-ea"/>
              </a:rPr>
              <a:t>2</a:t>
            </a:r>
            <a:r>
              <a:rPr lang="zh-CN" altLang="en-US">
                <a:sym typeface="+mn-ea"/>
              </a:rPr>
              <a:t>）通过互联网平台取得直播相关收入的</a:t>
            </a:r>
            <a:r>
              <a:rPr lang="zh-CN" altLang="en-US">
                <a:solidFill>
                  <a:srgbClr val="FF0000"/>
                </a:solidFill>
                <a:sym typeface="+mn-ea"/>
              </a:rPr>
              <a:t>平台内经营者</a:t>
            </a:r>
            <a:r>
              <a:rPr lang="zh-CN" altLang="en-US">
                <a:sym typeface="+mn-ea"/>
              </a:rPr>
              <a:t>未按照规定报送涉税信息的，税务机关依照《中华人民共和国税收征收管理法》有关规定处理</a:t>
            </a:r>
            <a:r>
              <a:rPr lang="en-US" altLang="zh-CN">
                <a:sym typeface="+mn-ea"/>
              </a:rPr>
              <a:t> </a:t>
            </a:r>
            <a:endParaRPr lang="en-US" altLang="zh-CN">
              <a:sym typeface="+mn-ea"/>
            </a:endParaRPr>
          </a:p>
          <a:p>
            <a:r>
              <a:rPr lang="zh-CN" altLang="en-US">
                <a:sym typeface="+mn-ea"/>
              </a:rPr>
              <a:t>（</a:t>
            </a:r>
            <a:r>
              <a:rPr lang="en-US" altLang="zh-CN">
                <a:sym typeface="+mn-ea"/>
              </a:rPr>
              <a:t>3</a:t>
            </a:r>
            <a:r>
              <a:rPr lang="zh-CN" altLang="en-US">
                <a:sym typeface="+mn-ea"/>
              </a:rPr>
              <a:t>）</a:t>
            </a:r>
            <a:r>
              <a:rPr lang="zh-CN" altLang="en-US">
                <a:sym typeface="+mn-ea"/>
              </a:rPr>
              <a:t>互联网平台企业违规处罚</a:t>
            </a:r>
            <a:endParaRPr lang="zh-CN" altLang="en-US">
              <a:sym typeface="+mn-ea"/>
            </a:endParaRPr>
          </a:p>
          <a:p>
            <a:r>
              <a:rPr lang="zh-CN" altLang="en-US">
                <a:sym typeface="+mn-ea"/>
              </a:rPr>
              <a:t>互联网平台企业有违规行为的，由税务机关责令限期改正；逾期不改正的，处</a:t>
            </a:r>
            <a:r>
              <a:rPr lang="en-US" altLang="zh-CN">
                <a:sym typeface="+mn-ea"/>
              </a:rPr>
              <a:t>2</a:t>
            </a:r>
            <a:r>
              <a:rPr lang="zh-CN" altLang="en-US">
                <a:sym typeface="+mn-ea"/>
              </a:rPr>
              <a:t>万元以上</a:t>
            </a:r>
            <a:r>
              <a:rPr lang="en-US" altLang="zh-CN">
                <a:sym typeface="+mn-ea"/>
              </a:rPr>
              <a:t>10</a:t>
            </a:r>
            <a:r>
              <a:rPr lang="zh-CN" altLang="en-US">
                <a:sym typeface="+mn-ea"/>
              </a:rPr>
              <a:t>万元以下的罚款；情节严重的，责令停业整顿，并处</a:t>
            </a:r>
            <a:r>
              <a:rPr lang="en-US" altLang="zh-CN">
                <a:sym typeface="+mn-ea"/>
              </a:rPr>
              <a:t>10</a:t>
            </a:r>
            <a:r>
              <a:rPr lang="zh-CN" altLang="en-US">
                <a:sym typeface="+mn-ea"/>
              </a:rPr>
              <a:t>万元以上</a:t>
            </a:r>
            <a:r>
              <a:rPr lang="en-US" altLang="zh-CN">
                <a:sym typeface="+mn-ea"/>
              </a:rPr>
              <a:t>50</a:t>
            </a:r>
            <a:r>
              <a:rPr lang="zh-CN" altLang="en-US">
                <a:sym typeface="+mn-ea"/>
              </a:rPr>
              <a:t>万元以下的罚款</a:t>
            </a:r>
            <a:endParaRPr lang="zh-CN" altLang="en-US">
              <a:sym typeface="+mn-ea"/>
            </a:endParaRPr>
          </a:p>
          <a:p>
            <a:endParaRPr lang="zh-CN" altLang="en-US">
              <a:sym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违规行为对应处罚措施</a:t>
            </a:r>
            <a:endParaRPr lang="zh-CN" altLang="en-US"/>
          </a:p>
          <a:p>
            <a:endParaRPr lang="zh-CN" altLang="en-US"/>
          </a:p>
        </p:txBody>
      </p:sp>
      <p:graphicFrame>
        <p:nvGraphicFramePr>
          <p:cNvPr id="4" name="表格 3"/>
          <p:cNvGraphicFramePr/>
          <p:nvPr/>
        </p:nvGraphicFramePr>
        <p:xfrm>
          <a:off x="615950" y="1050925"/>
          <a:ext cx="10868660" cy="4876800"/>
        </p:xfrm>
        <a:graphic>
          <a:graphicData uri="http://schemas.openxmlformats.org/drawingml/2006/table">
            <a:tbl>
              <a:tblPr firstRow="1" bandRow="1">
                <a:tableStyleId>{5C22544A-7EE6-4342-B048-85BDC9FD1C3A}</a:tableStyleId>
              </a:tblPr>
              <a:tblGrid>
                <a:gridCol w="3361690"/>
                <a:gridCol w="906272"/>
                <a:gridCol w="878840"/>
                <a:gridCol w="5721858"/>
              </a:tblGrid>
              <a:tr h="314325">
                <a:tc>
                  <a:txBody>
                    <a:bodyPr/>
                    <a:p>
                      <a:pPr>
                        <a:buNone/>
                      </a:pPr>
                      <a:r>
                        <a:rPr lang="zh-CN" altLang="en-US" b="1">
                          <a:ea typeface="华文中宋" panose="02010600040101010101" pitchFamily="2" charset="-122"/>
                        </a:rPr>
                        <a:t>违规行为</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纠正</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未改正</a:t>
                      </a:r>
                      <a:endParaRPr lang="zh-CN" altLang="en-US" sz="1800" b="1">
                        <a:ea typeface="华文中宋" panose="02010600040101010101" pitchFamily="2" charset="-122"/>
                        <a:sym typeface="+mn-ea"/>
                      </a:endParaRPr>
                    </a:p>
                  </a:txBody>
                  <a:tcPr/>
                </a:tc>
                <a:tc>
                  <a:txBody>
                    <a:bodyPr/>
                    <a:p>
                      <a:pPr>
                        <a:buNone/>
                      </a:pPr>
                      <a:r>
                        <a:rPr lang="zh-CN" altLang="en-US" b="1">
                          <a:ea typeface="华文中宋" panose="02010600040101010101" pitchFamily="2" charset="-122"/>
                        </a:rPr>
                        <a:t>限期未改正情节严重</a:t>
                      </a:r>
                      <a:endParaRPr lang="zh-CN" altLang="en-US" b="1">
                        <a:ea typeface="华文中宋" panose="02010600040101010101" pitchFamily="2" charset="-122"/>
                      </a:endParaRPr>
                    </a:p>
                  </a:txBody>
                  <a:tcPr/>
                </a:tc>
              </a:tr>
              <a:tr h="375920">
                <a:tc>
                  <a:txBody>
                    <a:bodyPr/>
                    <a:p>
                      <a:pPr>
                        <a:buNone/>
                      </a:pPr>
                      <a:r>
                        <a:rPr lang="zh-CN" altLang="en-US" b="1">
                          <a:ea typeface="华文中宋" panose="02010600040101010101" pitchFamily="2" charset="-122"/>
                        </a:rPr>
                        <a:t>未按照规定的期限报送、提供涉税信息</a:t>
                      </a:r>
                      <a:endParaRPr lang="zh-CN" altLang="en-US" b="1">
                        <a:ea typeface="华文中宋" panose="02010600040101010101" pitchFamily="2" charset="-122"/>
                      </a:endParaRPr>
                    </a:p>
                  </a:txBody>
                  <a:tcPr/>
                </a:tc>
                <a:tc rowSpan="7">
                  <a:txBody>
                    <a:bodyPr/>
                    <a:p>
                      <a:pPr>
                        <a:buNone/>
                      </a:pPr>
                      <a:endParaRPr lang="zh-CN" altLang="en-US" b="1">
                        <a:ea typeface="华文中宋" panose="02010600040101010101" pitchFamily="2" charset="-122"/>
                      </a:endParaRPr>
                    </a:p>
                    <a:p>
                      <a:pPr>
                        <a:buNone/>
                      </a:pPr>
                      <a:endParaRPr lang="zh-CN" altLang="en-US" b="1">
                        <a:ea typeface="华文中宋" panose="02010600040101010101" pitchFamily="2" charset="-122"/>
                      </a:endParaRPr>
                    </a:p>
                    <a:p>
                      <a:pPr>
                        <a:buNone/>
                      </a:pPr>
                      <a:r>
                        <a:rPr lang="zh-CN" altLang="en-US" b="1">
                          <a:ea typeface="华文中宋" panose="02010600040101010101" pitchFamily="2" charset="-122"/>
                        </a:rPr>
                        <a:t>限期改正期限内改正的，不予处罚</a:t>
                      </a:r>
                      <a:endParaRPr lang="zh-CN" altLang="en-US" b="1">
                        <a:ea typeface="华文中宋" panose="02010600040101010101" pitchFamily="2" charset="-122"/>
                      </a:endParaRPr>
                    </a:p>
                  </a:txBody>
                  <a:tcPr/>
                </a:tc>
                <a:tc rowSpan="7">
                  <a:txBody>
                    <a:bodyPr/>
                    <a:p>
                      <a:pPr>
                        <a:buNone/>
                      </a:pPr>
                      <a:endParaRPr lang="zh-CN" altLang="en-US" sz="1800" b="1">
                        <a:ea typeface="华文中宋" panose="02010600040101010101" pitchFamily="2" charset="-122"/>
                        <a:sym typeface="+mn-ea"/>
                      </a:endParaRPr>
                    </a:p>
                    <a:p>
                      <a:pPr>
                        <a:buNone/>
                      </a:pPr>
                      <a:endParaRPr lang="zh-CN" altLang="en-US" sz="1800" b="1">
                        <a:ea typeface="华文中宋" panose="02010600040101010101" pitchFamily="2" charset="-122"/>
                        <a:sym typeface="+mn-ea"/>
                      </a:endParaRPr>
                    </a:p>
                    <a:p>
                      <a:pPr>
                        <a:buNone/>
                      </a:pPr>
                      <a:r>
                        <a:rPr lang="zh-CN" altLang="en-US" sz="1800" b="1">
                          <a:ea typeface="华文中宋" panose="02010600040101010101" pitchFamily="2" charset="-122"/>
                          <a:sym typeface="+mn-ea"/>
                        </a:rPr>
                        <a:t>处2万元以上10万元以下的罚款</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一个年度内累计</a:t>
                      </a:r>
                      <a:r>
                        <a:rPr lang="en-US" altLang="zh-CN" b="1">
                          <a:ea typeface="华文中宋" panose="02010600040101010101" pitchFamily="2" charset="-122"/>
                        </a:rPr>
                        <a:t>2</a:t>
                      </a:r>
                      <a:r>
                        <a:rPr lang="zh-CN" altLang="en-US" b="1">
                          <a:ea typeface="华文中宋" panose="02010600040101010101" pitchFamily="2" charset="-122"/>
                        </a:rPr>
                        <a:t>次（含）以上未按照规定期限报送、提供涉税信息</a:t>
                      </a:r>
                      <a:endParaRPr lang="zh-CN" altLang="en-US" b="1">
                        <a:ea typeface="华文中宋" panose="02010600040101010101" pitchFamily="2" charset="-122"/>
                      </a:endParaRPr>
                    </a:p>
                  </a:txBody>
                  <a:tcPr/>
                </a:tc>
              </a:tr>
              <a:tr h="375920">
                <a:tc rowSpan="4">
                  <a:txBody>
                    <a:bodyPr/>
                    <a:p>
                      <a:pPr>
                        <a:buNone/>
                      </a:pPr>
                      <a:r>
                        <a:rPr lang="zh-CN" altLang="en-US" b="1">
                          <a:ea typeface="华文中宋" panose="02010600040101010101" pitchFamily="2" charset="-122"/>
                        </a:rPr>
                        <a:t>瞒报、谎报、漏报涉税信息，或者因互联网平台企业原因导致涉税信息不真实、不准确、不完整</a:t>
                      </a:r>
                      <a:endParaRPr lang="zh-CN" altLang="en-US" b="1">
                        <a:ea typeface="华文中宋" panose="02010600040101010101" pitchFamily="2" charset="-122"/>
                      </a:endParaRPr>
                    </a:p>
                  </a:txBody>
                  <a:tcPr/>
                </a:tc>
                <a:tc vMerge="1">
                  <a:tcPr/>
                </a:tc>
                <a:tc vMerge="1">
                  <a:tcPr/>
                </a:tc>
                <a:tc>
                  <a:txBody>
                    <a:bodyPr/>
                    <a:p>
                      <a:pPr>
                        <a:buNone/>
                      </a:pPr>
                      <a:r>
                        <a:rPr lang="zh-CN" altLang="en-US" b="1">
                          <a:ea typeface="华文中宋" panose="02010600040101010101" pitchFamily="2" charset="-122"/>
                        </a:rPr>
                        <a:t>一个年度内累计</a:t>
                      </a:r>
                      <a:r>
                        <a:rPr lang="en-US" altLang="zh-CN" b="1">
                          <a:ea typeface="华文中宋" panose="02010600040101010101" pitchFamily="2" charset="-122"/>
                        </a:rPr>
                        <a:t>2</a:t>
                      </a:r>
                      <a:r>
                        <a:rPr lang="zh-CN" altLang="en-US" b="1">
                          <a:ea typeface="华文中宋" panose="02010600040101010101" pitchFamily="2" charset="-122"/>
                        </a:rPr>
                        <a:t>次（含）以上漏报涉税信息</a:t>
                      </a:r>
                      <a:endParaRPr lang="en-US" altLang="zh-CN" b="1">
                        <a:ea typeface="华文中宋" panose="02010600040101010101" pitchFamily="2" charset="-122"/>
                      </a:endParaRPr>
                    </a:p>
                  </a:txBody>
                  <a:tcPr/>
                </a:tc>
              </a:tr>
              <a:tr h="375920">
                <a:tc vMerge="1">
                  <a:tcPr/>
                </a:tc>
                <a:tc vMerge="1">
                  <a:tcPr/>
                </a:tc>
                <a:tc vMerge="1">
                  <a:tcPr/>
                </a:tc>
                <a:tc>
                  <a:txBody>
                    <a:bodyPr/>
                    <a:p>
                      <a:pPr>
                        <a:buNone/>
                      </a:pPr>
                      <a:r>
                        <a:rPr lang="zh-CN" altLang="en-US" b="1">
                          <a:ea typeface="华文中宋" panose="02010600040101010101" pitchFamily="2" charset="-122"/>
                        </a:rPr>
                        <a:t>累计</a:t>
                      </a:r>
                      <a:r>
                        <a:rPr lang="en-US" altLang="zh-CN" b="1">
                          <a:ea typeface="华文中宋" panose="02010600040101010101" pitchFamily="2" charset="-122"/>
                        </a:rPr>
                        <a:t>2</a:t>
                      </a:r>
                      <a:r>
                        <a:rPr lang="zh-CN" altLang="en-US" b="1">
                          <a:ea typeface="华文中宋" panose="02010600040101010101" pitchFamily="2" charset="-122"/>
                        </a:rPr>
                        <a:t>次（含）以上瞒报、谎报涉税信息</a:t>
                      </a:r>
                      <a:endParaRPr lang="zh-CN" altLang="en-US" b="1">
                        <a:ea typeface="华文中宋" panose="02010600040101010101" pitchFamily="2" charset="-122"/>
                      </a:endParaRPr>
                    </a:p>
                  </a:txBody>
                  <a:tcPr/>
                </a:tc>
              </a:tr>
              <a:tr h="375920">
                <a:tc vMerge="1">
                  <a:tcPr/>
                </a:tc>
                <a:tc vMerge="1">
                  <a:tcPr/>
                </a:tc>
                <a:tc vMerge="1">
                  <a:tcPr/>
                </a:tc>
                <a:tc>
                  <a:txBody>
                    <a:bodyPr/>
                    <a:p>
                      <a:pPr>
                        <a:buNone/>
                      </a:pPr>
                      <a:r>
                        <a:rPr lang="zh-CN" altLang="en-US" b="1">
                          <a:ea typeface="华文中宋" panose="02010600040101010101" pitchFamily="2" charset="-122"/>
                        </a:rPr>
                        <a:t>通过为平台内经营者、从业人员批量办理登记注册、更改店铺唯一标识码以及其他方式违规引导或帮助平台内经营者、从业人员</a:t>
                      </a:r>
                      <a:r>
                        <a:rPr lang="zh-CN" altLang="en-US" b="1">
                          <a:solidFill>
                            <a:srgbClr val="FF0000"/>
                          </a:solidFill>
                          <a:ea typeface="华文中宋" panose="02010600040101010101" pitchFamily="2" charset="-122"/>
                        </a:rPr>
                        <a:t>转换</a:t>
                      </a:r>
                      <a:r>
                        <a:rPr lang="zh-CN" altLang="en-US" b="1">
                          <a:ea typeface="华文中宋" panose="02010600040101010101" pitchFamily="2" charset="-122"/>
                        </a:rPr>
                        <a:t>收入性质或者</a:t>
                      </a:r>
                      <a:r>
                        <a:rPr lang="zh-CN" altLang="en-US" b="1">
                          <a:solidFill>
                            <a:srgbClr val="FF0000"/>
                          </a:solidFill>
                          <a:ea typeface="华文中宋" panose="02010600040101010101" pitchFamily="2" charset="-122"/>
                        </a:rPr>
                        <a:t>分拆</a:t>
                      </a:r>
                      <a:r>
                        <a:rPr lang="zh-CN" altLang="en-US" b="1">
                          <a:ea typeface="华文中宋" panose="02010600040101010101" pitchFamily="2" charset="-122"/>
                        </a:rPr>
                        <a:t>收入，导致报送涉税信息不真实、不准确、不完整的</a:t>
                      </a:r>
                      <a:endParaRPr lang="zh-CN" altLang="en-US" b="1">
                        <a:ea typeface="华文中宋" panose="02010600040101010101" pitchFamily="2" charset="-122"/>
                      </a:endParaRPr>
                    </a:p>
                  </a:txBody>
                  <a:tcPr/>
                </a:tc>
              </a:tr>
              <a:tr h="375920">
                <a:tc vMerge="1">
                  <a:tcPr/>
                </a:tc>
                <a:tc vMerge="1">
                  <a:tcPr/>
                </a:tc>
                <a:tc vMerge="1">
                  <a:tcPr/>
                </a:tc>
                <a:tc>
                  <a:txBody>
                    <a:bodyPr/>
                    <a:p>
                      <a:pPr>
                        <a:buNone/>
                      </a:pPr>
                      <a:r>
                        <a:rPr lang="zh-CN" altLang="en-US" b="1">
                          <a:ea typeface="华文中宋" panose="02010600040101010101" pitchFamily="2" charset="-122"/>
                        </a:rPr>
                        <a:t>伪造、篡改平台内经营者和从业人员的涉税信息，或者协助平台内的经营者和从业人员伪造、篡改涉税信息，导致报送涉税信息不真实、不准确、不完整的</a:t>
                      </a:r>
                      <a:endParaRPr lang="zh-CN" altLang="en-US" b="1">
                        <a:ea typeface="华文中宋" panose="02010600040101010101" pitchFamily="2" charset="-122"/>
                      </a:endParaRPr>
                    </a:p>
                  </a:txBody>
                  <a:tcPr/>
                </a:tc>
              </a:tr>
              <a:tr h="375920">
                <a:tc>
                  <a:txBody>
                    <a:bodyPr/>
                    <a:p>
                      <a:pPr>
                        <a:buNone/>
                      </a:pPr>
                      <a:r>
                        <a:rPr lang="zh-CN" altLang="en-US" b="1">
                          <a:ea typeface="华文中宋" panose="02010600040101010101" pitchFamily="2" charset="-122"/>
                        </a:rPr>
                        <a:t>拒绝报送、提供涉税信息</a:t>
                      </a:r>
                      <a:endParaRPr lang="zh-CN" altLang="en-US" b="1">
                        <a:ea typeface="华文中宋" panose="02010600040101010101" pitchFamily="2" charset="-122"/>
                      </a:endParaRPr>
                    </a:p>
                  </a:txBody>
                  <a:tcPr/>
                </a:tc>
                <a:tc vMerge="1">
                  <a:tcPr/>
                </a:tc>
                <a:tc vMerge="1">
                  <a:tcPr/>
                </a:tc>
                <a:tc>
                  <a:txBody>
                    <a:bodyPr/>
                    <a:p>
                      <a:pPr>
                        <a:buNone/>
                      </a:pPr>
                      <a:r>
                        <a:rPr lang="zh-CN" altLang="en-US" b="1">
                          <a:ea typeface="华文中宋" panose="02010600040101010101" pitchFamily="2" charset="-122"/>
                        </a:rPr>
                        <a:t>以暴力、威胁、公开抵制等方式，拒不按照规定报送、提供涉税信息</a:t>
                      </a:r>
                      <a:endParaRPr lang="zh-CN" altLang="en-US" b="1">
                        <a:ea typeface="华文中宋" panose="02010600040101010101" pitchFamily="2" charset="-122"/>
                      </a:endParaRPr>
                    </a:p>
                  </a:txBody>
                  <a:tcPr/>
                </a:tc>
              </a:tr>
              <a:tr h="375920">
                <a:tc>
                  <a:txBody>
                    <a:bodyPr/>
                    <a:p>
                      <a:pPr>
                        <a:buNone/>
                      </a:pPr>
                      <a:endParaRPr lang="zh-CN" altLang="en-US" b="1">
                        <a:ea typeface="华文中宋" panose="02010600040101010101" pitchFamily="2" charset="-122"/>
                      </a:endParaRPr>
                    </a:p>
                  </a:txBody>
                  <a:tcPr/>
                </a:tc>
                <a:tc vMerge="1">
                  <a:tcPr/>
                </a:tc>
                <a:tc vMerge="1">
                  <a:tcPr/>
                </a:tc>
                <a:tc>
                  <a:txBody>
                    <a:bodyPr/>
                    <a:p>
                      <a:pPr>
                        <a:buNone/>
                      </a:pPr>
                      <a:r>
                        <a:rPr lang="zh-CN" altLang="en-US" b="1">
                          <a:ea typeface="华文中宋" panose="02010600040101010101" pitchFamily="2" charset="-122"/>
                        </a:rPr>
                        <a:t>其他违反规定的严重情形</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t>（</a:t>
            </a:r>
            <a:r>
              <a:rPr lang="en-US" altLang="zh-CN"/>
              <a:t>3</a:t>
            </a:r>
            <a:r>
              <a:rPr lang="zh-CN" altLang="en-US"/>
              <a:t>）处罚措施的实施</a:t>
            </a:r>
            <a:endParaRPr lang="zh-CN" altLang="en-US"/>
          </a:p>
          <a:p>
            <a:endParaRPr lang="zh-CN" altLang="en-US"/>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r>
              <a:rPr lang="zh-CN" altLang="en-US">
                <a:sym typeface="+mn-ea"/>
              </a:rPr>
              <a:t>互联网平台企业未按照规定报送、提供涉税信息的，税务机关依据进行处理，并将相关情形按规定</a:t>
            </a:r>
            <a:r>
              <a:rPr lang="zh-CN" altLang="en-US">
                <a:solidFill>
                  <a:srgbClr val="FF0000"/>
                </a:solidFill>
                <a:sym typeface="+mn-ea"/>
              </a:rPr>
              <a:t>纳入</a:t>
            </a:r>
            <a:r>
              <a:rPr lang="zh-CN" altLang="en-US">
                <a:sym typeface="+mn-ea"/>
              </a:rPr>
              <a:t>纳税缴费信用评价管理；一个年度内</a:t>
            </a:r>
            <a:r>
              <a:rPr lang="en-US" altLang="zh-CN">
                <a:sym typeface="+mn-ea"/>
              </a:rPr>
              <a:t>2</a:t>
            </a:r>
            <a:r>
              <a:rPr lang="zh-CN" altLang="en-US">
                <a:sym typeface="+mn-ea"/>
              </a:rPr>
              <a:t>次以上未按照规定报送或者提供涉税信息的，税务机关可以向</a:t>
            </a:r>
            <a:r>
              <a:rPr lang="zh-CN" altLang="en-US">
                <a:solidFill>
                  <a:srgbClr val="FF0000"/>
                </a:solidFill>
                <a:sym typeface="+mn-ea"/>
              </a:rPr>
              <a:t>社会公示</a:t>
            </a:r>
            <a:endParaRPr lang="zh-CN" altLang="en-US">
              <a:solidFill>
                <a:srgbClr val="FF0000"/>
              </a:solidFill>
              <a:sym typeface="+mn-ea"/>
            </a:endParaRPr>
          </a:p>
          <a:p>
            <a:r>
              <a:rPr lang="en-US" altLang="zh-CN">
                <a:sym typeface="+mn-ea"/>
              </a:rPr>
              <a:t> </a:t>
            </a:r>
            <a:endParaRPr lang="en-US" altLang="zh-CN">
              <a:sym typeface="+mn-ea"/>
            </a:endParaRPr>
          </a:p>
          <a:p>
            <a:r>
              <a:rPr lang="zh-CN" altLang="en-US">
                <a:sym typeface="+mn-ea"/>
              </a:rPr>
              <a:t>违法互联网平台企业在停业整顿期间对违法行为进行</a:t>
            </a:r>
            <a:r>
              <a:rPr lang="zh-CN" altLang="en-US">
                <a:solidFill>
                  <a:srgbClr val="FF0000"/>
                </a:solidFill>
                <a:sym typeface="+mn-ea"/>
              </a:rPr>
              <a:t>整改</a:t>
            </a:r>
            <a:r>
              <a:rPr lang="zh-CN" altLang="en-US">
                <a:sym typeface="+mn-ea"/>
              </a:rPr>
              <a:t>，并积极消除不良影响的，经作出停业整顿决定的税务机关确认后，会同监管部门及时停止相关处罚处置措施</a:t>
            </a:r>
            <a:endParaRPr lang="zh-CN" altLang="en-US">
              <a:sym typeface="+mn-ea"/>
            </a:endParaRPr>
          </a:p>
        </p:txBody>
      </p:sp>
      <p:graphicFrame>
        <p:nvGraphicFramePr>
          <p:cNvPr id="4" name="表格 3"/>
          <p:cNvGraphicFramePr/>
          <p:nvPr/>
        </p:nvGraphicFramePr>
        <p:xfrm>
          <a:off x="770255" y="1193165"/>
          <a:ext cx="10999470" cy="2413000"/>
        </p:xfrm>
        <a:graphic>
          <a:graphicData uri="http://schemas.openxmlformats.org/drawingml/2006/table">
            <a:tbl>
              <a:tblPr firstRow="1" bandRow="1">
                <a:tableStyleId>{5C22544A-7EE6-4342-B048-85BDC9FD1C3A}</a:tableStyleId>
              </a:tblPr>
              <a:tblGrid>
                <a:gridCol w="3666490"/>
                <a:gridCol w="7332980"/>
              </a:tblGrid>
              <a:tr h="426720">
                <a:tc>
                  <a:txBody>
                    <a:bodyPr/>
                    <a:p>
                      <a:pPr>
                        <a:buNone/>
                      </a:pPr>
                      <a:r>
                        <a:rPr lang="zh-CN" altLang="en-US" sz="2000" b="1">
                          <a:ea typeface="华文中宋" panose="02010600040101010101" pitchFamily="2" charset="-122"/>
                        </a:rPr>
                        <a:t>处罚类型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处罚实施主体及处罚措施</a:t>
                      </a:r>
                      <a:endParaRPr lang="zh-CN" altLang="en-US" sz="2000" b="1">
                        <a:ea typeface="华文中宋" panose="02010600040101010101" pitchFamily="2" charset="-122"/>
                      </a:endParaRPr>
                    </a:p>
                  </a:txBody>
                  <a:tcPr/>
                </a:tc>
              </a:tr>
              <a:tr h="426720">
                <a:tc>
                  <a:txBody>
                    <a:bodyPr/>
                    <a:p>
                      <a:pPr>
                        <a:buNone/>
                      </a:pPr>
                      <a:r>
                        <a:rPr lang="zh-CN" altLang="en-US" sz="2000" b="1">
                          <a:ea typeface="华文中宋" panose="02010600040101010101" pitchFamily="2" charset="-122"/>
                        </a:rPr>
                        <a:t>报送涉税信息的（违规）行为</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主管税务机关进行处罚</a:t>
                      </a:r>
                      <a:endParaRPr lang="zh-CN" altLang="en-US" sz="2000" b="1">
                        <a:ea typeface="华文中宋" panose="02010600040101010101" pitchFamily="2" charset="-122"/>
                      </a:endParaRPr>
                    </a:p>
                  </a:txBody>
                  <a:tcPr/>
                </a:tc>
              </a:tr>
              <a:tr h="641985">
                <a:tc>
                  <a:txBody>
                    <a:bodyPr/>
                    <a:p>
                      <a:pPr>
                        <a:buNone/>
                      </a:pPr>
                      <a:r>
                        <a:rPr lang="zh-CN" altLang="en-US" sz="2000" b="1">
                          <a:ea typeface="华文中宋" panose="02010600040101010101" pitchFamily="2" charset="-122"/>
                        </a:rPr>
                        <a:t>拟责令停业整顿</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按照互联网平台增值电信业务经营许可证审批层级，由主管税务机关</a:t>
                      </a:r>
                      <a:r>
                        <a:rPr lang="zh-CN" altLang="en-US" sz="2000" b="1">
                          <a:solidFill>
                            <a:srgbClr val="FF0000"/>
                          </a:solidFill>
                          <a:ea typeface="华文中宋" panose="02010600040101010101" pitchFamily="2" charset="-122"/>
                        </a:rPr>
                        <a:t>层报</a:t>
                      </a:r>
                      <a:r>
                        <a:rPr lang="zh-CN" altLang="en-US" sz="2000" b="1">
                          <a:ea typeface="华文中宋" panose="02010600040101010101" pitchFamily="2" charset="-122"/>
                        </a:rPr>
                        <a:t>省级以上税务机关实施责令停业整顿</a:t>
                      </a:r>
                      <a:endParaRPr lang="zh-CN" altLang="en-US" sz="2000" b="1">
                        <a:ea typeface="华文中宋" panose="02010600040101010101" pitchFamily="2" charset="-122"/>
                      </a:endParaRPr>
                    </a:p>
                  </a:txBody>
                  <a:tcPr/>
                </a:tc>
              </a:tr>
              <a:tr h="917575">
                <a:tc>
                  <a:txBody>
                    <a:bodyPr/>
                    <a:p>
                      <a:pPr>
                        <a:buNone/>
                      </a:pPr>
                      <a:r>
                        <a:rPr lang="zh-CN" altLang="en-US" sz="2000" b="1">
                          <a:ea typeface="华文中宋" panose="02010600040101010101" pitchFamily="2" charset="-122"/>
                        </a:rPr>
                        <a:t>停业整顿</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由主管税务机关</a:t>
                      </a:r>
                      <a:r>
                        <a:rPr lang="zh-CN" altLang="en-US" sz="2000" b="1">
                          <a:solidFill>
                            <a:srgbClr val="FF0000"/>
                          </a:solidFill>
                          <a:ea typeface="华文中宋" panose="02010600040101010101" pitchFamily="2" charset="-122"/>
                        </a:rPr>
                        <a:t>限制</a:t>
                      </a:r>
                      <a:r>
                        <a:rPr lang="zh-CN" altLang="en-US" sz="2000" b="1">
                          <a:ea typeface="华文中宋" panose="02010600040101010101" pitchFamily="2" charset="-122"/>
                        </a:rPr>
                        <a:t>其开具发票，对其接受发票进行</a:t>
                      </a:r>
                      <a:r>
                        <a:rPr lang="zh-CN" altLang="en-US" sz="2000" b="1">
                          <a:solidFill>
                            <a:srgbClr val="FF0000"/>
                          </a:solidFill>
                          <a:ea typeface="华文中宋" panose="02010600040101010101" pitchFamily="2" charset="-122"/>
                        </a:rPr>
                        <a:t>预警</a:t>
                      </a:r>
                      <a:r>
                        <a:rPr lang="zh-CN" altLang="en-US" sz="2000" b="1">
                          <a:ea typeface="华文中宋" panose="02010600040101010101" pitchFamily="2" charset="-122"/>
                        </a:rPr>
                        <a:t>提示；由作出停业整顿决定的税务机关</a:t>
                      </a:r>
                      <a:r>
                        <a:rPr lang="zh-CN" altLang="en-US" sz="2000" b="1">
                          <a:solidFill>
                            <a:srgbClr val="FF0000"/>
                          </a:solidFill>
                          <a:ea typeface="华文中宋" panose="02010600040101010101" pitchFamily="2" charset="-122"/>
                        </a:rPr>
                        <a:t>通报</a:t>
                      </a:r>
                      <a:r>
                        <a:rPr lang="zh-CN" altLang="en-US" sz="2000" b="1">
                          <a:ea typeface="华文中宋" panose="02010600040101010101" pitchFamily="2" charset="-122"/>
                        </a:rPr>
                        <a:t>处罚情况，并按程序提请相关监管部门依法采取有关处置措施</a:t>
                      </a: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a:bodyPr>
          <a:p>
            <a:pPr fontAlgn="auto">
              <a:lnSpc>
                <a:spcPct val="90000"/>
              </a:lnSpc>
            </a:pPr>
            <a:r>
              <a:rPr lang="en-US" altLang="zh-CN"/>
              <a:t>5.</a:t>
            </a:r>
            <a:r>
              <a:rPr lang="zh-CN" altLang="en-US"/>
              <a:t>互联网平台企业的扣缴和代办申报</a:t>
            </a:r>
            <a:endParaRPr lang="zh-CN" altLang="en-US"/>
          </a:p>
          <a:p>
            <a:pPr fontAlgn="auto">
              <a:lnSpc>
                <a:spcPct val="90000"/>
              </a:lnSpc>
            </a:pPr>
            <a:r>
              <a:rPr lang="zh-CN" altLang="en-US"/>
              <a:t>互联网平台企业为平台内从业人员办理扣缴申报、代办申报</a:t>
            </a:r>
            <a:endParaRPr lang="zh-CN" altLang="en-US"/>
          </a:p>
          <a:p>
            <a:pPr fontAlgn="auto">
              <a:lnSpc>
                <a:spcPct val="90000"/>
              </a:lnSpc>
            </a:pPr>
            <a:r>
              <a:rPr lang="zh-CN" altLang="en-US"/>
              <a:t>仅对从业人员；个人所得税办理扣缴申报；增值税及附加税费代办申报</a:t>
            </a:r>
            <a:endParaRPr lang="zh-CN" altLang="en-US"/>
          </a:p>
          <a:p>
            <a:pPr fontAlgn="auto">
              <a:lnSpc>
                <a:spcPct val="90000"/>
              </a:lnSpc>
            </a:pPr>
            <a:r>
              <a:rPr lang="zh-CN" altLang="en-US"/>
              <a:t>（</a:t>
            </a:r>
            <a:r>
              <a:rPr lang="en-US" altLang="zh-CN"/>
              <a:t>1</a:t>
            </a:r>
            <a:r>
              <a:rPr lang="zh-CN" altLang="en-US"/>
              <a:t>）个人所得税</a:t>
            </a:r>
            <a:r>
              <a:rPr lang="zh-CN" altLang="en-US">
                <a:solidFill>
                  <a:srgbClr val="FF0000"/>
                </a:solidFill>
              </a:rPr>
              <a:t>扣缴</a:t>
            </a:r>
            <a:r>
              <a:rPr lang="zh-CN" altLang="en-US"/>
              <a:t>申报</a:t>
            </a:r>
            <a:endParaRPr lang="zh-CN" altLang="en-US"/>
          </a:p>
          <a:p>
            <a:pPr fontAlgn="auto">
              <a:lnSpc>
                <a:spcPct val="90000"/>
              </a:lnSpc>
            </a:pPr>
            <a:r>
              <a:rPr lang="zh-CN" altLang="en-US">
                <a:latin typeface="Calibri" panose="020F0502020204030204" charset="0"/>
              </a:rPr>
              <a:t>①个人所得税扣缴申报范围</a:t>
            </a:r>
            <a:endParaRPr lang="zh-CN" altLang="en-US">
              <a:latin typeface="Calibri" panose="020F0502020204030204" charset="0"/>
            </a:endParaRPr>
          </a:p>
          <a:p>
            <a:pPr fontAlgn="auto">
              <a:lnSpc>
                <a:spcPct val="90000"/>
              </a:lnSpc>
            </a:pPr>
            <a:r>
              <a:rPr lang="zh-CN" altLang="en-US"/>
              <a:t>从业人员自互联网平台企业取得劳务报酬所得</a:t>
            </a:r>
            <a:endParaRPr lang="zh-CN" altLang="en-US"/>
          </a:p>
          <a:p>
            <a:pPr fontAlgn="auto">
              <a:lnSpc>
                <a:spcPct val="90000"/>
              </a:lnSpc>
            </a:pPr>
            <a:r>
              <a:rPr lang="zh-CN" altLang="en-US"/>
              <a:t>限个人、只就本</a:t>
            </a:r>
            <a:r>
              <a:rPr lang="zh-CN" altLang="en-US">
                <a:sym typeface="+mn-ea"/>
              </a:rPr>
              <a:t>互联网平台企业取得、仅对劳务报酬</a:t>
            </a:r>
            <a:endParaRPr lang="zh-CN" altLang="en-US">
              <a:sym typeface="+mn-ea"/>
            </a:endParaRPr>
          </a:p>
          <a:p>
            <a:pPr fontAlgn="auto">
              <a:lnSpc>
                <a:spcPct val="90000"/>
              </a:lnSpc>
            </a:pPr>
            <a:r>
              <a:rPr lang="zh-CN" altLang="en-US">
                <a:sym typeface="+mn-ea"/>
              </a:rPr>
              <a:t>劳务报酬所得一般包括：通过互联网平台提供直播、教育、医疗、配送、家政、家教、旅行、咨询、培训、经纪、设计、演出、广告、翻译、代理、推广、技术服务等营利性服务取得的所得</a:t>
            </a:r>
            <a:r>
              <a:rPr lang="en-US" altLang="zh-CN">
                <a:sym typeface="+mn-ea"/>
              </a:rPr>
              <a:t>  </a:t>
            </a:r>
            <a:endParaRPr lang="en-US" altLang="zh-CN">
              <a:sym typeface="+mn-ea"/>
            </a:endParaRPr>
          </a:p>
          <a:p>
            <a:pPr fontAlgn="auto">
              <a:lnSpc>
                <a:spcPct val="90000"/>
              </a:lnSpc>
            </a:pPr>
            <a:r>
              <a:rPr lang="zh-CN" altLang="en-US">
                <a:sym typeface="+mn-ea"/>
              </a:rPr>
              <a:t>未取得市场主体登记证照的平台内的经营者和从业人员通过互联网平台销售货物、提供运输服务取得的所得，属于</a:t>
            </a:r>
            <a:r>
              <a:rPr lang="zh-CN" altLang="en-US">
                <a:solidFill>
                  <a:srgbClr val="FF0000"/>
                </a:solidFill>
                <a:sym typeface="+mn-ea"/>
              </a:rPr>
              <a:t>经营所得</a:t>
            </a:r>
            <a:r>
              <a:rPr lang="en-US" altLang="zh-CN">
                <a:sym typeface="+mn-ea"/>
              </a:rPr>
              <a:t> </a:t>
            </a:r>
            <a:endParaRPr lang="zh-CN" altLang="en-US">
              <a:sym typeface="+mn-ea"/>
            </a:endParaRPr>
          </a:p>
          <a:p>
            <a:pPr fontAlgn="auto">
              <a:lnSpc>
                <a:spcPct val="90000"/>
              </a:lnSpc>
            </a:pPr>
            <a:endParaRPr lang="zh-CN" altLang="en-US">
              <a:sym typeface="+mn-ea"/>
            </a:endParaRPr>
          </a:p>
          <a:p>
            <a:pPr fontAlgn="auto">
              <a:lnSpc>
                <a:spcPct val="90000"/>
              </a:lnSpc>
            </a:pPr>
            <a:endParaRPr lang="zh-CN" altLang="en-US">
              <a:latin typeface="Calibri" panose="020F050202020403020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pPr fontAlgn="auto">
              <a:lnSpc>
                <a:spcPct val="90000"/>
              </a:lnSpc>
            </a:pPr>
            <a:r>
              <a:rPr lang="zh-CN" altLang="en-US">
                <a:latin typeface="Calibri" panose="020F0502020204030204" charset="0"/>
                <a:sym typeface="+mn-ea"/>
              </a:rPr>
              <a:t>②预扣预缴方法</a:t>
            </a:r>
            <a:endParaRPr lang="zh-CN" altLang="en-US">
              <a:latin typeface="Calibri" panose="020F0502020204030204" charset="0"/>
              <a:sym typeface="+mn-ea"/>
            </a:endParaRPr>
          </a:p>
          <a:p>
            <a:pPr fontAlgn="auto">
              <a:lnSpc>
                <a:spcPct val="90000"/>
              </a:lnSpc>
            </a:pPr>
            <a:r>
              <a:rPr lang="zh-CN" altLang="en-US">
                <a:solidFill>
                  <a:srgbClr val="FF0000"/>
                </a:solidFill>
                <a:sym typeface="+mn-ea"/>
              </a:rPr>
              <a:t>累计预扣法</a:t>
            </a:r>
            <a:r>
              <a:rPr lang="zh-CN" altLang="en-US">
                <a:sym typeface="+mn-ea"/>
              </a:rPr>
              <a:t>计算并预扣预缴税款</a:t>
            </a:r>
            <a:endParaRPr lang="zh-CN" altLang="en-US"/>
          </a:p>
          <a:p>
            <a:pPr fontAlgn="auto">
              <a:lnSpc>
                <a:spcPct val="90000"/>
              </a:lnSpc>
            </a:pPr>
            <a:r>
              <a:rPr lang="zh-CN" altLang="en-US">
                <a:sym typeface="+mn-ea"/>
              </a:rPr>
              <a:t>具体计算公式如下：</a:t>
            </a:r>
            <a:r>
              <a:rPr lang="en-US" altLang="zh-CN">
                <a:sym typeface="+mn-ea"/>
              </a:rPr>
              <a:t> </a:t>
            </a:r>
            <a:endParaRPr lang="en-US" altLang="zh-CN"/>
          </a:p>
          <a:p>
            <a:pPr fontAlgn="auto">
              <a:lnSpc>
                <a:spcPct val="90000"/>
              </a:lnSpc>
            </a:pPr>
            <a:r>
              <a:rPr lang="zh-CN" altLang="en-US">
                <a:sym typeface="+mn-ea"/>
              </a:rPr>
              <a:t>本期应预扣预缴税额</a:t>
            </a:r>
            <a:r>
              <a:rPr lang="en-US" altLang="zh-CN">
                <a:sym typeface="+mn-ea"/>
              </a:rPr>
              <a:t>=</a:t>
            </a:r>
            <a:r>
              <a:rPr lang="zh-CN" altLang="en-US">
                <a:sym typeface="+mn-ea"/>
              </a:rPr>
              <a:t>（累计收入</a:t>
            </a:r>
            <a:r>
              <a:rPr lang="en-US" altLang="zh-CN">
                <a:sym typeface="+mn-ea"/>
              </a:rPr>
              <a:t>-</a:t>
            </a:r>
            <a:r>
              <a:rPr lang="zh-CN" altLang="en-US">
                <a:sym typeface="+mn-ea"/>
              </a:rPr>
              <a:t>累计费用</a:t>
            </a:r>
            <a:r>
              <a:rPr lang="en-US" altLang="zh-CN">
                <a:sym typeface="+mn-ea"/>
              </a:rPr>
              <a:t>-</a:t>
            </a:r>
            <a:r>
              <a:rPr lang="zh-CN" altLang="en-US">
                <a:sym typeface="+mn-ea"/>
              </a:rPr>
              <a:t>累计免税收入</a:t>
            </a:r>
            <a:r>
              <a:rPr lang="en-US" altLang="zh-CN">
                <a:sym typeface="+mn-ea"/>
              </a:rPr>
              <a:t>-</a:t>
            </a:r>
            <a:r>
              <a:rPr lang="zh-CN" altLang="en-US">
                <a:sym typeface="+mn-ea"/>
              </a:rPr>
              <a:t>累计减除费用</a:t>
            </a:r>
            <a:r>
              <a:rPr lang="en-US" altLang="zh-CN">
                <a:sym typeface="+mn-ea"/>
              </a:rPr>
              <a:t>-</a:t>
            </a:r>
            <a:r>
              <a:rPr lang="zh-CN" altLang="en-US">
                <a:sym typeface="+mn-ea"/>
              </a:rPr>
              <a:t>累计依法确定的其他扣除）</a:t>
            </a:r>
            <a:r>
              <a:rPr lang="en-US" altLang="en-US">
                <a:sym typeface="+mn-ea"/>
              </a:rPr>
              <a:t>×</a:t>
            </a:r>
            <a:r>
              <a:rPr lang="zh-CN" altLang="en-US">
                <a:sym typeface="+mn-ea"/>
              </a:rPr>
              <a:t>预扣率</a:t>
            </a:r>
            <a:r>
              <a:rPr lang="en-US" altLang="zh-CN">
                <a:sym typeface="+mn-ea"/>
              </a:rPr>
              <a:t>-</a:t>
            </a:r>
            <a:r>
              <a:rPr lang="zh-CN" altLang="en-US">
                <a:sym typeface="+mn-ea"/>
              </a:rPr>
              <a:t>速算扣除数</a:t>
            </a:r>
            <a:r>
              <a:rPr lang="en-US" altLang="zh-CN">
                <a:sym typeface="+mn-ea"/>
              </a:rPr>
              <a:t>-</a:t>
            </a:r>
            <a:r>
              <a:rPr lang="zh-CN" altLang="en-US">
                <a:sym typeface="+mn-ea"/>
              </a:rPr>
              <a:t>累计减免税额</a:t>
            </a:r>
            <a:r>
              <a:rPr lang="en-US" altLang="zh-CN">
                <a:sym typeface="+mn-ea"/>
              </a:rPr>
              <a:t>-</a:t>
            </a:r>
            <a:r>
              <a:rPr lang="zh-CN" altLang="en-US">
                <a:sym typeface="+mn-ea"/>
              </a:rPr>
              <a:t>累计已预扣预缴税额</a:t>
            </a:r>
            <a:r>
              <a:rPr lang="en-US" altLang="zh-CN">
                <a:sym typeface="+mn-ea"/>
              </a:rPr>
              <a:t> </a:t>
            </a:r>
            <a:endParaRPr lang="en-US" altLang="zh-CN"/>
          </a:p>
          <a:p>
            <a:pPr fontAlgn="auto">
              <a:lnSpc>
                <a:spcPct val="90000"/>
              </a:lnSpc>
            </a:pPr>
            <a:r>
              <a:rPr lang="zh-CN" altLang="en-US">
                <a:sym typeface="+mn-ea"/>
              </a:rPr>
              <a:t>其中：累计费用，按累计收入</a:t>
            </a:r>
            <a:r>
              <a:rPr lang="zh-CN" altLang="en-US">
                <a:solidFill>
                  <a:srgbClr val="FF0000"/>
                </a:solidFill>
                <a:sym typeface="+mn-ea"/>
              </a:rPr>
              <a:t>乘以</a:t>
            </a:r>
            <a:r>
              <a:rPr lang="en-US" altLang="zh-CN">
                <a:solidFill>
                  <a:srgbClr val="FF0000"/>
                </a:solidFill>
                <a:sym typeface="+mn-ea"/>
              </a:rPr>
              <a:t>20%</a:t>
            </a:r>
            <a:r>
              <a:rPr lang="zh-CN" altLang="en-US">
                <a:sym typeface="+mn-ea"/>
              </a:rPr>
              <a:t>计算；累计减除费用，按照</a:t>
            </a:r>
            <a:r>
              <a:rPr lang="en-US" altLang="zh-CN">
                <a:sym typeface="+mn-ea"/>
              </a:rPr>
              <a:t>5000</a:t>
            </a:r>
            <a:r>
              <a:rPr lang="zh-CN" altLang="en-US">
                <a:sym typeface="+mn-ea"/>
              </a:rPr>
              <a:t>元</a:t>
            </a:r>
            <a:r>
              <a:rPr lang="en-US" altLang="zh-CN">
                <a:sym typeface="+mn-ea"/>
              </a:rPr>
              <a:t>/</a:t>
            </a:r>
            <a:r>
              <a:rPr lang="zh-CN" altLang="en-US">
                <a:sym typeface="+mn-ea"/>
              </a:rPr>
              <a:t>月乘以纳税人当年截至本月在本互联网平台企业连续取得劳务报酬的</a:t>
            </a:r>
            <a:r>
              <a:rPr lang="zh-CN" altLang="en-US">
                <a:solidFill>
                  <a:srgbClr val="FF0000"/>
                </a:solidFill>
                <a:sym typeface="+mn-ea"/>
              </a:rPr>
              <a:t>月份数</a:t>
            </a:r>
            <a:r>
              <a:rPr lang="zh-CN" altLang="en-US">
                <a:sym typeface="+mn-ea"/>
              </a:rPr>
              <a:t>计算</a:t>
            </a:r>
            <a:endParaRPr lang="zh-CN" altLang="en-US"/>
          </a:p>
          <a:p>
            <a:pPr fontAlgn="auto">
              <a:lnSpc>
                <a:spcPct val="90000"/>
              </a:lnSpc>
            </a:pPr>
            <a:r>
              <a:rPr lang="zh-CN" altLang="en-US">
                <a:latin typeface="Calibri" panose="020F0502020204030204" charset="0"/>
                <a:sym typeface="+mn-ea"/>
              </a:rPr>
              <a:t>③扣缴申报的办理流程</a:t>
            </a:r>
            <a:endParaRPr lang="zh-CN" altLang="en-US">
              <a:latin typeface="Calibri" panose="020F0502020204030204" charset="0"/>
            </a:endParaRPr>
          </a:p>
          <a:p>
            <a:pPr fontAlgn="auto">
              <a:lnSpc>
                <a:spcPct val="90000"/>
              </a:lnSpc>
            </a:pPr>
            <a:r>
              <a:rPr lang="zh-CN" altLang="en-US">
                <a:latin typeface="Calibri" panose="020F0502020204030204" charset="0"/>
                <a:sym typeface="+mn-ea"/>
              </a:rPr>
              <a:t>互联网平台企业按照规定为从业人员办理个人所得税扣缴申报的，办理流程按照现行有关规定执行（全员全额申报）</a:t>
            </a:r>
            <a:endParaRPr lang="zh-CN" altLang="en-US">
              <a:latin typeface="Calibri" panose="020F0502020204030204" charset="0"/>
            </a:endParaRPr>
          </a:p>
          <a:p>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a:t>
            </a:r>
            <a:r>
              <a:rPr lang="zh-CN" altLang="en-US">
                <a:sym typeface="+mn-ea"/>
              </a:rPr>
              <a:t>增值税及附加税费</a:t>
            </a:r>
            <a:r>
              <a:rPr lang="zh-CN" altLang="en-US">
                <a:solidFill>
                  <a:srgbClr val="FF0000"/>
                </a:solidFill>
                <a:sym typeface="+mn-ea"/>
              </a:rPr>
              <a:t>代办</a:t>
            </a:r>
            <a:r>
              <a:rPr lang="zh-CN" altLang="en-US">
                <a:sym typeface="+mn-ea"/>
              </a:rPr>
              <a:t>申报</a:t>
            </a:r>
            <a:endParaRPr lang="zh-CN" altLang="en-US">
              <a:sym typeface="+mn-ea"/>
            </a:endParaRPr>
          </a:p>
          <a:p>
            <a:r>
              <a:rPr lang="zh-CN" altLang="en-US">
                <a:latin typeface="Calibri" panose="020F0502020204030204" charset="0"/>
                <a:sym typeface="+mn-ea"/>
              </a:rPr>
              <a:t>①</a:t>
            </a:r>
            <a:r>
              <a:rPr lang="zh-CN" altLang="en-US">
                <a:sym typeface="+mn-ea"/>
              </a:rPr>
              <a:t>增值税及附加税费</a:t>
            </a:r>
            <a:r>
              <a:rPr lang="zh-CN" altLang="en-US">
                <a:solidFill>
                  <a:srgbClr val="FF0000"/>
                </a:solidFill>
                <a:sym typeface="+mn-ea"/>
              </a:rPr>
              <a:t>代办</a:t>
            </a:r>
            <a:r>
              <a:rPr lang="zh-CN" altLang="en-US">
                <a:sym typeface="+mn-ea"/>
              </a:rPr>
              <a:t>申报范围</a:t>
            </a:r>
            <a:endParaRPr lang="zh-CN" altLang="en-US">
              <a:sym typeface="+mn-ea"/>
            </a:endParaRPr>
          </a:p>
          <a:p>
            <a:r>
              <a:rPr lang="zh-CN" altLang="en-US"/>
              <a:t>从业人员自互联网平台企业取得服务收入，代办申报（享受优惠、缴纳）</a:t>
            </a:r>
            <a:r>
              <a:rPr lang="zh-CN" altLang="en-US">
                <a:sym typeface="+mn-ea"/>
              </a:rPr>
              <a:t>增值税及附加税费</a:t>
            </a:r>
            <a:endParaRPr lang="zh-CN" altLang="en-US">
              <a:sym typeface="+mn-ea"/>
            </a:endParaRPr>
          </a:p>
          <a:p>
            <a:r>
              <a:rPr lang="en-US" altLang="zh-CN">
                <a:sym typeface="+mn-ea"/>
              </a:rPr>
              <a:t>A.</a:t>
            </a:r>
            <a:r>
              <a:rPr lang="zh-CN" altLang="en-US">
                <a:sym typeface="+mn-ea"/>
              </a:rPr>
              <a:t>纳税人：自本</a:t>
            </a:r>
            <a:r>
              <a:rPr lang="zh-CN" altLang="en-US">
                <a:sym typeface="+mn-ea"/>
              </a:rPr>
              <a:t>互联网平台企业取得服务收入的从业人员</a:t>
            </a:r>
            <a:endParaRPr lang="zh-CN" altLang="en-US">
              <a:sym typeface="+mn-ea"/>
            </a:endParaRPr>
          </a:p>
          <a:p>
            <a:r>
              <a:rPr lang="en-US" altLang="zh-CN">
                <a:sym typeface="+mn-ea"/>
              </a:rPr>
              <a:t>B.</a:t>
            </a:r>
            <a:r>
              <a:rPr lang="zh-CN" altLang="en-US">
                <a:sym typeface="+mn-ea"/>
              </a:rPr>
              <a:t>收入类型：服务收入</a:t>
            </a:r>
            <a:endParaRPr lang="zh-CN" altLang="en-US">
              <a:sym typeface="+mn-ea"/>
            </a:endParaRPr>
          </a:p>
          <a:p>
            <a:r>
              <a:rPr lang="en-US" altLang="zh-CN">
                <a:sym typeface="+mn-ea"/>
              </a:rPr>
              <a:t>C.</a:t>
            </a:r>
            <a:r>
              <a:rPr lang="zh-CN" altLang="en-US">
                <a:sym typeface="+mn-ea"/>
              </a:rPr>
              <a:t>适用政策和享受的优惠</a:t>
            </a:r>
            <a:endParaRPr lang="zh-CN" altLang="en-US">
              <a:sym typeface="+mn-ea"/>
            </a:endParaRPr>
          </a:p>
          <a:p>
            <a:r>
              <a:rPr lang="zh-CN" altLang="en-US"/>
              <a:t>从业人员自互联网平台企业取得的服务收入，适用</a:t>
            </a:r>
            <a:r>
              <a:rPr lang="zh-CN" altLang="en-US">
                <a:solidFill>
                  <a:srgbClr val="FF0000"/>
                </a:solidFill>
              </a:rPr>
              <a:t>小规模纳税人政策</a:t>
            </a:r>
            <a:r>
              <a:rPr lang="zh-CN" altLang="en-US"/>
              <a:t>，可按规定享受月销售额</a:t>
            </a:r>
            <a:r>
              <a:rPr lang="en-US" altLang="zh-CN"/>
              <a:t>10</a:t>
            </a:r>
            <a:r>
              <a:rPr lang="zh-CN" altLang="en-US"/>
              <a:t>万元以下免征增值税、</a:t>
            </a:r>
            <a:r>
              <a:rPr lang="en-US" altLang="zh-CN"/>
              <a:t>3%</a:t>
            </a:r>
            <a:r>
              <a:rPr lang="zh-CN" altLang="en-US"/>
              <a:t>征收率减按</a:t>
            </a:r>
            <a:r>
              <a:rPr lang="en-US" altLang="zh-CN"/>
              <a:t>1%</a:t>
            </a:r>
            <a:r>
              <a:rPr lang="zh-CN" altLang="en-US"/>
              <a:t>计算缴纳增值税等税费优惠政策</a:t>
            </a:r>
            <a:endParaRPr lang="zh-CN" altLang="en-US"/>
          </a:p>
          <a:p>
            <a:r>
              <a:rPr lang="zh-CN" altLang="en-US"/>
              <a:t>从业人员连续</a:t>
            </a:r>
            <a:r>
              <a:rPr lang="en-US" altLang="zh-CN"/>
              <a:t>12</a:t>
            </a:r>
            <a:r>
              <a:rPr lang="zh-CN" altLang="en-US"/>
              <a:t>个月自互联网平台企业取得服务收入累计超过</a:t>
            </a:r>
            <a:r>
              <a:rPr lang="en-US" altLang="zh-CN"/>
              <a:t>500</a:t>
            </a:r>
            <a:r>
              <a:rPr lang="zh-CN" altLang="en-US"/>
              <a:t>万元的，互联网平台企业应当引导其依法办理市场主体登记，由其自行申报缴纳增值税</a:t>
            </a:r>
            <a:endParaRPr lang="zh-CN" altLang="en-US"/>
          </a:p>
          <a:p>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normAutofit fontScale="90000"/>
          </a:bodyPr>
          <a:p>
            <a:r>
              <a:rPr lang="zh-CN" altLang="en-US">
                <a:latin typeface="Calibri" panose="020F0502020204030204" charset="0"/>
              </a:rPr>
              <a:t>②</a:t>
            </a:r>
            <a:r>
              <a:rPr lang="zh-CN" altLang="en-US">
                <a:sym typeface="+mn-ea"/>
              </a:rPr>
              <a:t>增值税及附加税费</a:t>
            </a:r>
            <a:r>
              <a:rPr lang="zh-CN" altLang="en-US">
                <a:solidFill>
                  <a:srgbClr val="FF0000"/>
                </a:solidFill>
                <a:sym typeface="+mn-ea"/>
              </a:rPr>
              <a:t>代办</a:t>
            </a:r>
            <a:r>
              <a:rPr lang="zh-CN" altLang="en-US">
                <a:sym typeface="+mn-ea"/>
              </a:rPr>
              <a:t>申报及申报时间</a:t>
            </a:r>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r>
              <a:rPr lang="zh-CN" altLang="en-US">
                <a:sym typeface="+mn-ea"/>
              </a:rPr>
              <a:t>从业人员一个月度内自两个以上互联网平台企业取得服务收入，且合计超过小规模纳税人增值税免税标准需要计算缴纳税费的，税务机关通过电子税务局等信息系统向互联网平台企业推送相关信息（</a:t>
            </a:r>
            <a:r>
              <a:rPr lang="zh-CN" altLang="en-US">
                <a:latin typeface="Calibri" panose="020F0502020204030204" charset="0"/>
                <a:sym typeface="+mn-ea"/>
              </a:rPr>
              <a:t>税务机关提供</a:t>
            </a:r>
            <a:r>
              <a:rPr lang="zh-CN" altLang="en-US">
                <a:solidFill>
                  <a:srgbClr val="FF0000"/>
                </a:solidFill>
                <a:latin typeface="Calibri" panose="020F0502020204030204" charset="0"/>
                <a:sym typeface="+mn-ea"/>
              </a:rPr>
              <a:t>预填服务</a:t>
            </a:r>
            <a:r>
              <a:rPr lang="zh-CN" altLang="en-US">
                <a:latin typeface="Calibri" panose="020F0502020204030204" charset="0"/>
                <a:sym typeface="+mn-ea"/>
              </a:rPr>
              <a:t>，于互联网平台企业完成代办申报的</a:t>
            </a:r>
            <a:r>
              <a:rPr lang="zh-CN" altLang="en-US">
                <a:solidFill>
                  <a:srgbClr val="FF0000"/>
                </a:solidFill>
                <a:latin typeface="Calibri" panose="020F0502020204030204" charset="0"/>
                <a:sym typeface="+mn-ea"/>
              </a:rPr>
              <a:t>当月月底</a:t>
            </a:r>
            <a:r>
              <a:rPr lang="zh-CN" altLang="en-US">
                <a:latin typeface="Calibri" panose="020F0502020204030204" charset="0"/>
                <a:sym typeface="+mn-ea"/>
              </a:rPr>
              <a:t>通过税务信息系统将相关信息推送互联网平台企业进行确认式代办汇总申报</a:t>
            </a:r>
            <a:r>
              <a:rPr lang="zh-CN">
                <a:latin typeface="Calibri" panose="020F0502020204030204" charset="0"/>
                <a:sym typeface="+mn-ea"/>
              </a:rPr>
              <a:t>）</a:t>
            </a:r>
            <a:endParaRPr lang="zh-CN">
              <a:latin typeface="Calibri" panose="020F0502020204030204" charset="0"/>
              <a:sym typeface="+mn-ea"/>
            </a:endParaRPr>
          </a:p>
        </p:txBody>
      </p:sp>
      <p:graphicFrame>
        <p:nvGraphicFramePr>
          <p:cNvPr id="4" name="表格 3"/>
          <p:cNvGraphicFramePr/>
          <p:nvPr/>
        </p:nvGraphicFramePr>
        <p:xfrm>
          <a:off x="648335" y="1196975"/>
          <a:ext cx="10444481" cy="3621405"/>
        </p:xfrm>
        <a:graphic>
          <a:graphicData uri="http://schemas.openxmlformats.org/drawingml/2006/table">
            <a:tbl>
              <a:tblPr firstRow="1" bandRow="1">
                <a:tableStyleId>{5C22544A-7EE6-4342-B048-85BDC9FD1C3A}</a:tableStyleId>
              </a:tblPr>
              <a:tblGrid>
                <a:gridCol w="1078230"/>
                <a:gridCol w="978535"/>
                <a:gridCol w="2605405"/>
                <a:gridCol w="1487170"/>
                <a:gridCol w="2937510"/>
                <a:gridCol w="1357631"/>
              </a:tblGrid>
              <a:tr h="411480">
                <a:tc gridSpan="3">
                  <a:txBody>
                    <a:bodyPr/>
                    <a:p>
                      <a:pPr>
                        <a:buNone/>
                      </a:pPr>
                      <a:r>
                        <a:rPr lang="zh-CN" altLang="en-US" b="1">
                          <a:ea typeface="华文中宋" panose="02010600040101010101" pitchFamily="2" charset="-122"/>
                        </a:rPr>
                        <a:t>类型</a:t>
                      </a:r>
                      <a:endParaRPr lang="zh-CN" altLang="en-US" b="1">
                        <a:ea typeface="华文中宋" panose="02010600040101010101" pitchFamily="2" charset="-122"/>
                      </a:endParaRPr>
                    </a:p>
                  </a:txBody>
                  <a:tcPr/>
                </a:tc>
                <a:tc hMerge="1">
                  <a:tcPr/>
                </a:tc>
                <a:tc hMerge="1">
                  <a:tcPr/>
                </a:tc>
                <a:tc>
                  <a:txBody>
                    <a:bodyPr/>
                    <a:p>
                      <a:pPr>
                        <a:buNone/>
                      </a:pPr>
                      <a:r>
                        <a:rPr lang="zh-CN" altLang="en-US" b="1">
                          <a:ea typeface="华文中宋" panose="02010600040101010101" pitchFamily="2" charset="-122"/>
                        </a:rPr>
                        <a:t>时间</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申报表</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缴税</a:t>
                      </a:r>
                      <a:endParaRPr lang="zh-CN" altLang="en-US" b="1">
                        <a:ea typeface="华文中宋" panose="02010600040101010101" pitchFamily="2" charset="-122"/>
                      </a:endParaRPr>
                    </a:p>
                  </a:txBody>
                  <a:tcPr/>
                </a:tc>
              </a:tr>
              <a:tr h="370205">
                <a:tc rowSpan="2">
                  <a:txBody>
                    <a:bodyPr/>
                    <a:p>
                      <a:pPr>
                        <a:buNone/>
                      </a:pPr>
                      <a:r>
                        <a:rPr lang="zh-CN" altLang="en-US" b="1">
                          <a:ea typeface="华文中宋" panose="02010600040101010101" pitchFamily="2" charset="-122"/>
                        </a:rPr>
                        <a:t>代办当期（含多平台</a:t>
                      </a:r>
                      <a:r>
                        <a:rPr lang="en-US" altLang="zh-CN" b="1">
                          <a:ea typeface="华文中宋" panose="02010600040101010101" pitchFamily="2" charset="-122"/>
                        </a:rPr>
                        <a:t> </a:t>
                      </a:r>
                      <a:r>
                        <a:rPr lang="zh-CN" altLang="en-US" b="1">
                          <a:ea typeface="华文中宋" panose="02010600040101010101" pitchFamily="2" charset="-122"/>
                        </a:rPr>
                        <a:t>）</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当期未超免税标准</a:t>
                      </a:r>
                      <a:endParaRPr lang="zh-CN" altLang="en-US" b="1">
                        <a:ea typeface="华文中宋" panose="02010600040101010101" pitchFamily="2" charset="-122"/>
                      </a:endParaRPr>
                    </a:p>
                  </a:txBody>
                  <a:tcPr/>
                </a:tc>
                <a:tc hMerge="1">
                  <a:tcPr/>
                </a:tc>
                <a:tc rowSpan="2">
                  <a:txBody>
                    <a:bodyPr/>
                    <a:p>
                      <a:pPr>
                        <a:buNone/>
                      </a:pPr>
                      <a:r>
                        <a:rPr lang="zh-CN" altLang="en-US" b="1">
                          <a:solidFill>
                            <a:srgbClr val="FF0000"/>
                          </a:solidFill>
                          <a:ea typeface="华文中宋" panose="02010600040101010101" pitchFamily="2" charset="-122"/>
                        </a:rPr>
                        <a:t>取得收入</a:t>
                      </a:r>
                      <a:r>
                        <a:rPr lang="zh-CN" altLang="en-US" b="1">
                          <a:ea typeface="华文中宋" panose="02010600040101010101" pitchFamily="2" charset="-122"/>
                        </a:rPr>
                        <a:t>的次月</a:t>
                      </a:r>
                      <a:r>
                        <a:rPr lang="en-US" altLang="zh-CN" b="1">
                          <a:ea typeface="华文中宋" panose="02010600040101010101" pitchFamily="2" charset="-122"/>
                        </a:rPr>
                        <a:t>15</a:t>
                      </a:r>
                      <a:r>
                        <a:rPr lang="zh-CN" altLang="en-US" b="1">
                          <a:ea typeface="华文中宋" panose="02010600040101010101" pitchFamily="2" charset="-122"/>
                        </a:rPr>
                        <a:t>日内</a:t>
                      </a:r>
                      <a:endParaRPr lang="zh-CN" altLang="en-US" b="1">
                        <a:ea typeface="华文中宋" panose="02010600040101010101" pitchFamily="2" charset="-122"/>
                      </a:endParaRPr>
                    </a:p>
                  </a:txBody>
                  <a:tcPr/>
                </a:tc>
                <a:tc rowSpan="2">
                  <a:txBody>
                    <a:bodyPr/>
                    <a:p>
                      <a:pPr>
                        <a:buNone/>
                      </a:pPr>
                      <a:r>
                        <a:rPr lang="zh-CN" altLang="en-US" b="1">
                          <a:ea typeface="华文中宋" panose="02010600040101010101" pitchFamily="2" charset="-122"/>
                        </a:rPr>
                        <a:t>《互联网平台企业代办申报表（为从业人员代办适用）》</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不缴税</a:t>
                      </a:r>
                      <a:endParaRPr lang="zh-CN" altLang="en-US" b="1">
                        <a:ea typeface="华文中宋" panose="02010600040101010101" pitchFamily="2" charset="-122"/>
                      </a:endParaRPr>
                    </a:p>
                  </a:txBody>
                  <a:tcPr/>
                </a:tc>
              </a:tr>
              <a:tr h="307975">
                <a:tc vMerge="1">
                  <a:tcPr/>
                </a:tc>
                <a:tc gridSpan="2">
                  <a:txBody>
                    <a:bodyPr/>
                    <a:p>
                      <a:pPr>
                        <a:buNone/>
                      </a:pPr>
                      <a:r>
                        <a:rPr lang="zh-CN" altLang="en-US" b="1">
                          <a:ea typeface="华文中宋" panose="02010600040101010101" pitchFamily="2" charset="-122"/>
                        </a:rPr>
                        <a:t>当期超过免税标准</a:t>
                      </a:r>
                      <a:endParaRPr lang="zh-CN" altLang="en-US" b="1">
                        <a:ea typeface="华文中宋" panose="02010600040101010101" pitchFamily="2" charset="-122"/>
                      </a:endParaRPr>
                    </a:p>
                  </a:txBody>
                  <a:tcPr/>
                </a:tc>
                <a:tc hMerge="1">
                  <a:tcPr/>
                </a:tc>
                <a:tc vMerge="1">
                  <a:tcPr/>
                </a:tc>
                <a:tc vMerge="1">
                  <a:tcPr/>
                </a:tc>
                <a:tc>
                  <a:txBody>
                    <a:bodyPr/>
                    <a:p>
                      <a:pPr>
                        <a:buNone/>
                      </a:pPr>
                      <a:r>
                        <a:rPr lang="zh-CN" altLang="en-US" b="1">
                          <a:ea typeface="华文中宋" panose="02010600040101010101" pitchFamily="2" charset="-122"/>
                        </a:rPr>
                        <a:t>代办缴税</a:t>
                      </a:r>
                      <a:endParaRPr lang="zh-CN" altLang="en-US" b="1">
                        <a:ea typeface="华文中宋" panose="02010600040101010101" pitchFamily="2" charset="-122"/>
                      </a:endParaRPr>
                    </a:p>
                  </a:txBody>
                  <a:tcPr/>
                </a:tc>
              </a:tr>
              <a:tr h="281305">
                <a:tc rowSpan="3">
                  <a:txBody>
                    <a:bodyPr/>
                    <a:p>
                      <a:pPr>
                        <a:buNone/>
                      </a:pPr>
                      <a:r>
                        <a:rPr lang="zh-CN" altLang="en-US" b="1">
                          <a:ea typeface="华文中宋" panose="02010600040101010101" pitchFamily="2" charset="-122"/>
                        </a:rPr>
                        <a:t>代办汇总（多平台）</a:t>
                      </a:r>
                      <a:endParaRPr lang="zh-CN" altLang="en-US" b="1">
                        <a:ea typeface="华文中宋" panose="02010600040101010101" pitchFamily="2" charset="-122"/>
                      </a:endParaRPr>
                    </a:p>
                  </a:txBody>
                  <a:tcPr/>
                </a:tc>
                <a:tc gridSpan="2">
                  <a:txBody>
                    <a:bodyPr/>
                    <a:p>
                      <a:pPr>
                        <a:buNone/>
                      </a:pPr>
                      <a:r>
                        <a:rPr lang="zh-CN" altLang="en-US" b="1">
                          <a:ea typeface="华文中宋" panose="02010600040101010101" pitchFamily="2" charset="-122"/>
                        </a:rPr>
                        <a:t>合并未免税标准</a:t>
                      </a:r>
                      <a:endParaRPr lang="zh-CN" altLang="en-US" b="1">
                        <a:ea typeface="华文中宋" panose="02010600040101010101" pitchFamily="2" charset="-122"/>
                      </a:endParaRPr>
                    </a:p>
                  </a:txBody>
                  <a:tcPr/>
                </a:tc>
                <a:tc hMerge="1">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411480">
                <a:tc vMerge="1">
                  <a:tcPr/>
                </a:tc>
                <a:tc rowSpan="2">
                  <a:txBody>
                    <a:bodyPr/>
                    <a:p>
                      <a:pPr>
                        <a:buNone/>
                      </a:pPr>
                      <a:r>
                        <a:rPr lang="zh-CN" altLang="en-US" b="1">
                          <a:ea typeface="华文中宋" panose="02010600040101010101" pitchFamily="2" charset="-122"/>
                        </a:rPr>
                        <a:t>合并超免税标准</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代办当期未超免税方</a:t>
                      </a:r>
                      <a:endParaRPr lang="zh-CN" altLang="en-US" b="1">
                        <a:ea typeface="华文中宋" panose="02010600040101010101" pitchFamily="2" charset="-122"/>
                      </a:endParaRPr>
                    </a:p>
                  </a:txBody>
                  <a:tcPr/>
                </a:tc>
                <a:tc>
                  <a:txBody>
                    <a:bodyPr/>
                    <a:p>
                      <a:pPr>
                        <a:buNone/>
                      </a:pPr>
                      <a:r>
                        <a:rPr lang="zh-CN" altLang="en-US" b="1">
                          <a:solidFill>
                            <a:srgbClr val="FF0000"/>
                          </a:solidFill>
                          <a:ea typeface="华文中宋" panose="02010600040101010101" pitchFamily="2" charset="-122"/>
                        </a:rPr>
                        <a:t>代办申报</a:t>
                      </a:r>
                      <a:r>
                        <a:rPr lang="zh-CN" altLang="en-US" b="1">
                          <a:ea typeface="华文中宋" panose="02010600040101010101" pitchFamily="2" charset="-122"/>
                        </a:rPr>
                        <a:t>的次月</a:t>
                      </a:r>
                      <a:r>
                        <a:rPr lang="en-US" altLang="zh-CN" b="1">
                          <a:ea typeface="华文中宋" panose="02010600040101010101" pitchFamily="2" charset="-122"/>
                        </a:rPr>
                        <a:t>15</a:t>
                      </a:r>
                      <a:r>
                        <a:rPr lang="zh-CN" altLang="en-US" b="1">
                          <a:ea typeface="华文中宋" panose="02010600040101010101" pitchFamily="2" charset="-122"/>
                        </a:rPr>
                        <a:t>日内</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《互联网平台企业代办</a:t>
                      </a:r>
                      <a:r>
                        <a:rPr lang="zh-CN" altLang="en-US" b="1">
                          <a:solidFill>
                            <a:srgbClr val="FF0000"/>
                          </a:solidFill>
                          <a:ea typeface="华文中宋" panose="02010600040101010101" pitchFamily="2" charset="-122"/>
                        </a:rPr>
                        <a:t>汇总</a:t>
                      </a:r>
                      <a:r>
                        <a:rPr lang="zh-CN" altLang="en-US" b="1">
                          <a:ea typeface="华文中宋" panose="02010600040101010101" pitchFamily="2" charset="-122"/>
                        </a:rPr>
                        <a:t>申报表（为从业人员代办适用）》</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补缴税款</a:t>
                      </a:r>
                      <a:endParaRPr lang="zh-CN" altLang="en-US" b="1">
                        <a:ea typeface="华文中宋" panose="02010600040101010101" pitchFamily="2" charset="-122"/>
                      </a:endParaRPr>
                    </a:p>
                  </a:txBody>
                  <a:tcPr/>
                </a:tc>
              </a:tr>
              <a:tr h="375285">
                <a:tc vMerge="1">
                  <a:tcPr/>
                </a:tc>
                <a:tc vMerge="1">
                  <a:tcPr/>
                </a:tc>
                <a:tc>
                  <a:txBody>
                    <a:bodyPr/>
                    <a:p>
                      <a:pPr>
                        <a:buNone/>
                      </a:pPr>
                      <a:r>
                        <a:rPr lang="zh-CN" altLang="en-US" b="1">
                          <a:ea typeface="华文中宋" panose="02010600040101010101" pitchFamily="2" charset="-122"/>
                        </a:rPr>
                        <a:t>代办当期超免税方</a:t>
                      </a:r>
                      <a:endParaRPr lang="zh-CN" altLang="en-US"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554355">
                <a:tc gridSpan="3">
                  <a:txBody>
                    <a:bodyPr/>
                    <a:p>
                      <a:pPr>
                        <a:buNone/>
                      </a:pPr>
                      <a:r>
                        <a:rPr lang="zh-CN" altLang="en-US" b="1">
                          <a:ea typeface="华文中宋" panose="02010600040101010101" pitchFamily="2" charset="-122"/>
                        </a:rPr>
                        <a:t>境外从业人员自境内互联网平台企业取得服务收入</a:t>
                      </a:r>
                      <a:endParaRPr lang="zh-CN" altLang="en-US" b="1">
                        <a:ea typeface="华文中宋" panose="02010600040101010101" pitchFamily="2" charset="-122"/>
                      </a:endParaRPr>
                    </a:p>
                  </a:txBody>
                  <a:tcPr/>
                </a:tc>
                <a:tc hMerge="1">
                  <a:tcPr/>
                </a:tc>
                <a:tc hMerge="1">
                  <a:tcPr/>
                </a:tc>
                <a:tc>
                  <a:txBody>
                    <a:bodyPr/>
                    <a:p>
                      <a:pPr>
                        <a:buNone/>
                      </a:pPr>
                      <a:r>
                        <a:rPr lang="zh-CN" altLang="en-US" sz="1800" b="1">
                          <a:solidFill>
                            <a:srgbClr val="FF0000"/>
                          </a:solidFill>
                          <a:ea typeface="华文中宋" panose="02010600040101010101" pitchFamily="2" charset="-122"/>
                          <a:sym typeface="+mn-ea"/>
                        </a:rPr>
                        <a:t>取得收入</a:t>
                      </a:r>
                      <a:r>
                        <a:rPr lang="zh-CN" altLang="en-US" sz="1800" b="1">
                          <a:ea typeface="华文中宋" panose="02010600040101010101" pitchFamily="2" charset="-122"/>
                          <a:sym typeface="+mn-ea"/>
                        </a:rPr>
                        <a:t>的次月</a:t>
                      </a:r>
                      <a:r>
                        <a:rPr lang="en-US" altLang="zh-CN" sz="1800" b="1">
                          <a:ea typeface="华文中宋" panose="02010600040101010101" pitchFamily="2" charset="-122"/>
                          <a:sym typeface="+mn-ea"/>
                        </a:rPr>
                        <a:t>15</a:t>
                      </a:r>
                      <a:r>
                        <a:rPr lang="zh-CN" altLang="en-US" sz="1800" b="1">
                          <a:ea typeface="华文中宋" panose="02010600040101010101" pitchFamily="2" charset="-122"/>
                          <a:sym typeface="+mn-ea"/>
                        </a:rPr>
                        <a:t>日内</a:t>
                      </a:r>
                      <a:endParaRPr lang="en-US" altLang="zh-CN" b="1">
                        <a:ea typeface="华文中宋" panose="02010600040101010101" pitchFamily="2" charset="-122"/>
                      </a:endParaRPr>
                    </a:p>
                  </a:txBody>
                  <a:tcPr/>
                </a:tc>
                <a:tc>
                  <a:txBody>
                    <a:bodyPr/>
                    <a:p>
                      <a:pPr>
                        <a:buNone/>
                      </a:pPr>
                      <a:r>
                        <a:rPr lang="zh-CN" altLang="en-US" b="1">
                          <a:ea typeface="华文中宋" panose="02010600040101010101" pitchFamily="2" charset="-122"/>
                        </a:rPr>
                        <a:t>《代扣代缴、代收代缴税款明细报告表》</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扣缴纳税</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latin typeface="Calibri" panose="020F0502020204030204" charset="0"/>
              </a:rPr>
              <a:t>③代办申报的办理流程</a:t>
            </a:r>
            <a:endParaRPr lang="zh-CN" altLang="en-US">
              <a:latin typeface="Calibri" panose="020F0502020204030204" charset="0"/>
            </a:endParaRPr>
          </a:p>
          <a:p>
            <a:r>
              <a:rPr lang="en-US" altLang="zh-CN">
                <a:latin typeface="Calibri" panose="020F0502020204030204" charset="0"/>
              </a:rPr>
              <a:t> A.</a:t>
            </a:r>
            <a:r>
              <a:rPr lang="zh-CN" altLang="en-US">
                <a:latin typeface="Calibri" panose="020F0502020204030204" charset="0"/>
              </a:rPr>
              <a:t>核验从业人员身份、取得从业人员授权</a:t>
            </a:r>
            <a:endParaRPr lang="zh-CN" altLang="en-US">
              <a:latin typeface="Calibri" panose="020F0502020204030204" charset="0"/>
            </a:endParaRPr>
          </a:p>
          <a:p>
            <a:r>
              <a:rPr lang="en-US" altLang="zh-CN">
                <a:latin typeface="Calibri" panose="020F0502020204030204" charset="0"/>
              </a:rPr>
              <a:t> </a:t>
            </a:r>
            <a:r>
              <a:rPr lang="zh-CN" altLang="en-US">
                <a:latin typeface="Calibri" panose="020F0502020204030204" charset="0"/>
              </a:rPr>
              <a:t>互联网平台企业应当按规定对从业人员的身份信息进行实名核验；在为从业人员办理增值税及附加税费代办申报前，取得从业人员的书面同意并留存备查</a:t>
            </a:r>
            <a:r>
              <a:rPr lang="en-US" altLang="zh-CN">
                <a:latin typeface="Calibri" panose="020F0502020204030204" charset="0"/>
              </a:rPr>
              <a:t> </a:t>
            </a:r>
            <a:endParaRPr lang="en-US" altLang="zh-CN">
              <a:latin typeface="Calibri" panose="020F0502020204030204" charset="0"/>
            </a:endParaRPr>
          </a:p>
          <a:p>
            <a:r>
              <a:rPr lang="en-US" altLang="zh-CN">
                <a:latin typeface="Calibri" panose="020F0502020204030204" charset="0"/>
              </a:rPr>
              <a:t>B.</a:t>
            </a:r>
            <a:r>
              <a:rPr lang="zh-CN" altLang="en-US">
                <a:latin typeface="Calibri" panose="020F0502020204030204" charset="0"/>
              </a:rPr>
              <a:t>代办申报增值税及附加税费</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互联网平台企业应当如实向从业人员提供代办申报、已缴税费等办税信息</a:t>
            </a:r>
            <a:endParaRPr lang="zh-CN" altLang="en-US">
              <a:latin typeface="Calibri" panose="020F0502020204030204" charset="0"/>
            </a:endParaRPr>
          </a:p>
          <a:p>
            <a:r>
              <a:rPr lang="zh-CN" altLang="en-US">
                <a:latin typeface="Calibri" panose="020F0502020204030204" charset="0"/>
              </a:rPr>
              <a:t>【案例】王某</a:t>
            </a:r>
            <a:r>
              <a:rPr lang="en-US" altLang="zh-CN">
                <a:latin typeface="Calibri" panose="020F0502020204030204" charset="0"/>
              </a:rPr>
              <a:t>10</a:t>
            </a:r>
            <a:r>
              <a:rPr lang="zh-CN" altLang="en-US">
                <a:latin typeface="Calibri" panose="020F0502020204030204" charset="0"/>
              </a:rPr>
              <a:t>月自</a:t>
            </a:r>
            <a:r>
              <a:rPr lang="en-US" altLang="zh-CN">
                <a:latin typeface="Calibri" panose="020F0502020204030204" charset="0"/>
              </a:rPr>
              <a:t>a</a:t>
            </a:r>
            <a:r>
              <a:rPr lang="zh-CN" altLang="en-US">
                <a:latin typeface="Calibri" panose="020F0502020204030204" charset="0"/>
              </a:rPr>
              <a:t>平台企业和</a:t>
            </a:r>
            <a:r>
              <a:rPr lang="en-US" altLang="zh-CN">
                <a:latin typeface="Calibri" panose="020F0502020204030204" charset="0"/>
              </a:rPr>
              <a:t>b</a:t>
            </a:r>
            <a:r>
              <a:rPr lang="zh-CN" altLang="en-US">
                <a:latin typeface="Calibri" panose="020F0502020204030204" charset="0"/>
              </a:rPr>
              <a:t>平台企业分别取得</a:t>
            </a:r>
            <a:r>
              <a:rPr lang="en-US" altLang="zh-CN">
                <a:latin typeface="Calibri" panose="020F0502020204030204" charset="0"/>
              </a:rPr>
              <a:t>5</a:t>
            </a:r>
            <a:r>
              <a:rPr lang="zh-CN" altLang="en-US">
                <a:latin typeface="Calibri" panose="020F0502020204030204" charset="0"/>
              </a:rPr>
              <a:t>万元和</a:t>
            </a:r>
            <a:r>
              <a:rPr lang="en-US" altLang="zh-CN">
                <a:latin typeface="Calibri" panose="020F0502020204030204" charset="0"/>
              </a:rPr>
              <a:t>13</a:t>
            </a:r>
            <a:r>
              <a:rPr lang="zh-CN" altLang="en-US">
                <a:latin typeface="Calibri" panose="020F0502020204030204" charset="0"/>
              </a:rPr>
              <a:t>万元服务收入，</a:t>
            </a:r>
            <a:r>
              <a:rPr lang="en-US" altLang="zh-CN">
                <a:latin typeface="Calibri" panose="020F0502020204030204" charset="0"/>
              </a:rPr>
              <a:t>a</a:t>
            </a:r>
            <a:r>
              <a:rPr lang="zh-CN" altLang="en-US">
                <a:latin typeface="Calibri" panose="020F0502020204030204" charset="0"/>
              </a:rPr>
              <a:t>平台企业和</a:t>
            </a:r>
            <a:r>
              <a:rPr lang="en-US" altLang="zh-CN">
                <a:latin typeface="Calibri" panose="020F0502020204030204" charset="0"/>
              </a:rPr>
              <a:t>b</a:t>
            </a:r>
            <a:r>
              <a:rPr lang="zh-CN" altLang="en-US">
                <a:latin typeface="Calibri" panose="020F0502020204030204" charset="0"/>
              </a:rPr>
              <a:t>平台企业已于</a:t>
            </a:r>
            <a:r>
              <a:rPr lang="en-US" altLang="zh-CN">
                <a:latin typeface="Calibri" panose="020F0502020204030204" charset="0"/>
              </a:rPr>
              <a:t>11</a:t>
            </a:r>
            <a:r>
              <a:rPr lang="zh-CN" altLang="en-US">
                <a:latin typeface="Calibri" panose="020F0502020204030204" charset="0"/>
              </a:rPr>
              <a:t>月分别为王某办理代办申报</a:t>
            </a:r>
            <a:endParaRPr lang="zh-CN" altLang="en-US">
              <a:latin typeface="Calibri" panose="020F0502020204030204" charset="0"/>
            </a:endParaRPr>
          </a:p>
          <a:p>
            <a:r>
              <a:rPr lang="zh-CN" altLang="en-US">
                <a:latin typeface="Calibri" panose="020F0502020204030204" charset="0"/>
              </a:rPr>
              <a:t>税务信息系统在</a:t>
            </a:r>
            <a:r>
              <a:rPr lang="en-US" altLang="zh-CN">
                <a:latin typeface="Calibri" panose="020F0502020204030204" charset="0"/>
              </a:rPr>
              <a:t>11</a:t>
            </a:r>
            <a:r>
              <a:rPr lang="zh-CN" altLang="en-US">
                <a:latin typeface="Calibri" panose="020F0502020204030204" charset="0"/>
              </a:rPr>
              <a:t>月底对王某的服务收入进行归集，计算王某</a:t>
            </a:r>
            <a:r>
              <a:rPr lang="en-US" altLang="zh-CN">
                <a:latin typeface="Calibri" panose="020F0502020204030204" charset="0"/>
              </a:rPr>
              <a:t>10</a:t>
            </a:r>
            <a:r>
              <a:rPr lang="zh-CN" altLang="en-US">
                <a:latin typeface="Calibri" panose="020F0502020204030204" charset="0"/>
              </a:rPr>
              <a:t>月取得服务收入合计</a:t>
            </a:r>
            <a:r>
              <a:rPr lang="en-US" altLang="zh-CN">
                <a:latin typeface="Calibri" panose="020F0502020204030204" charset="0"/>
              </a:rPr>
              <a:t>18</a:t>
            </a:r>
            <a:r>
              <a:rPr lang="zh-CN" altLang="en-US">
                <a:latin typeface="Calibri" panose="020F0502020204030204" charset="0"/>
              </a:rPr>
              <a:t>万元</a:t>
            </a:r>
            <a:endParaRPr lang="zh-CN" altLang="en-US">
              <a:latin typeface="Calibri" panose="020F0502020204030204" charset="0"/>
            </a:endParaRPr>
          </a:p>
          <a:p>
            <a:r>
              <a:rPr lang="zh-CN" altLang="en-US">
                <a:latin typeface="Calibri" panose="020F0502020204030204" charset="0"/>
              </a:rPr>
              <a:t>因</a:t>
            </a:r>
            <a:r>
              <a:rPr lang="en-US" altLang="zh-CN">
                <a:latin typeface="Calibri" panose="020F0502020204030204" charset="0"/>
              </a:rPr>
              <a:t>b</a:t>
            </a:r>
            <a:r>
              <a:rPr lang="zh-CN" altLang="en-US">
                <a:latin typeface="Calibri" panose="020F0502020204030204" charset="0"/>
              </a:rPr>
              <a:t>平台企业已为其代办申报并缴纳增值税</a:t>
            </a:r>
            <a:r>
              <a:rPr lang="en-US" altLang="zh-CN">
                <a:latin typeface="Calibri" panose="020F0502020204030204" charset="0"/>
              </a:rPr>
              <a:t>1300</a:t>
            </a:r>
            <a:r>
              <a:rPr lang="zh-CN" altLang="en-US">
                <a:latin typeface="Calibri" panose="020F0502020204030204" charset="0"/>
              </a:rPr>
              <a:t>元，税务信息系统将于</a:t>
            </a:r>
            <a:r>
              <a:rPr lang="en-US" altLang="zh-CN">
                <a:latin typeface="Calibri" panose="020F0502020204030204" charset="0"/>
              </a:rPr>
              <a:t>11</a:t>
            </a:r>
            <a:r>
              <a:rPr lang="zh-CN" altLang="en-US">
                <a:latin typeface="Calibri" panose="020F0502020204030204" charset="0"/>
              </a:rPr>
              <a:t>月底将汇总信息推送至</a:t>
            </a:r>
            <a:r>
              <a:rPr lang="en-US" altLang="zh-CN">
                <a:latin typeface="Calibri" panose="020F0502020204030204" charset="0"/>
              </a:rPr>
              <a:t>a</a:t>
            </a:r>
            <a:r>
              <a:rPr lang="zh-CN" altLang="en-US">
                <a:latin typeface="Calibri" panose="020F0502020204030204" charset="0"/>
              </a:rPr>
              <a:t>平台企业，由</a:t>
            </a:r>
            <a:r>
              <a:rPr lang="en-US" altLang="zh-CN">
                <a:latin typeface="Calibri" panose="020F0502020204030204" charset="0"/>
              </a:rPr>
              <a:t>a</a:t>
            </a:r>
            <a:r>
              <a:rPr lang="zh-CN" altLang="en-US">
                <a:latin typeface="Calibri" panose="020F0502020204030204" charset="0"/>
              </a:rPr>
              <a:t>平台企业于</a:t>
            </a:r>
            <a:r>
              <a:rPr lang="en-US" altLang="zh-CN">
                <a:latin typeface="Calibri" panose="020F0502020204030204" charset="0"/>
              </a:rPr>
              <a:t>12</a:t>
            </a:r>
            <a:r>
              <a:rPr lang="zh-CN" altLang="en-US">
                <a:latin typeface="Calibri" panose="020F0502020204030204" charset="0"/>
              </a:rPr>
              <a:t>月</a:t>
            </a:r>
            <a:r>
              <a:rPr lang="en-US" altLang="zh-CN">
                <a:latin typeface="Calibri" panose="020F0502020204030204" charset="0"/>
              </a:rPr>
              <a:t>15</a:t>
            </a:r>
            <a:r>
              <a:rPr lang="zh-CN" altLang="en-US">
                <a:latin typeface="Calibri" panose="020F0502020204030204" charset="0"/>
              </a:rPr>
              <a:t>日前为王某代办汇总申报缴税</a:t>
            </a:r>
            <a:endParaRPr lang="zh-CN" altLang="en-US">
              <a:latin typeface="Calibri" panose="020F050202020403020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pPr fontAlgn="auto">
              <a:lnSpc>
                <a:spcPct val="100000"/>
              </a:lnSpc>
            </a:pPr>
            <a:r>
              <a:rPr lang="zh-CN" altLang="en-US"/>
              <a:t>（</a:t>
            </a:r>
            <a:r>
              <a:rPr lang="en-US" altLang="zh-CN"/>
              <a:t>3</a:t>
            </a:r>
            <a:r>
              <a:rPr lang="zh-CN" altLang="en-US"/>
              <a:t>）</a:t>
            </a:r>
            <a:r>
              <a:rPr lang="zh-CN" altLang="en-US">
                <a:sym typeface="+mn-ea"/>
              </a:rPr>
              <a:t>互联网平台企业的</a:t>
            </a:r>
            <a:r>
              <a:rPr lang="zh-CN" altLang="en-US"/>
              <a:t>企业所得税税前扣除</a:t>
            </a:r>
            <a:r>
              <a:rPr lang="en-US" altLang="zh-CN"/>
              <a:t> </a:t>
            </a:r>
            <a:endParaRPr lang="en-US" altLang="zh-CN"/>
          </a:p>
          <a:p>
            <a:pPr fontAlgn="auto">
              <a:lnSpc>
                <a:spcPct val="100000"/>
              </a:lnSpc>
            </a:pPr>
            <a:r>
              <a:rPr lang="zh-CN" altLang="en-US"/>
              <a:t>互联网平台企业已为从业人员</a:t>
            </a:r>
            <a:r>
              <a:rPr lang="zh-CN" altLang="en-US">
                <a:solidFill>
                  <a:srgbClr val="FF0000"/>
                </a:solidFill>
              </a:rPr>
              <a:t>同时办理</a:t>
            </a:r>
            <a:r>
              <a:rPr lang="zh-CN" altLang="en-US"/>
              <a:t>个人所得税扣缴申报、增值税及附加税费代办申报，且已完成税费缴纳的，可凭个人所得税扣缴申报表、个人所得税完税凭证、互联网平台企业代办申报表、增值税及附加税费完税凭证作为扣除凭证，在企业所得税税前据实扣除向从业人员支付的劳务报酬</a:t>
            </a:r>
            <a:r>
              <a:rPr lang="en-US" altLang="zh-CN"/>
              <a:t> </a:t>
            </a:r>
            <a:endParaRPr lang="en-US" altLang="zh-CN"/>
          </a:p>
          <a:p>
            <a:pPr fontAlgn="auto">
              <a:lnSpc>
                <a:spcPct val="100000"/>
              </a:lnSpc>
            </a:pPr>
            <a:r>
              <a:rPr lang="zh-CN" altLang="en-US"/>
              <a:t>互联网平台企业应当按照税收法律、行政法规的规定</a:t>
            </a:r>
            <a:r>
              <a:rPr lang="zh-CN" altLang="en-US">
                <a:solidFill>
                  <a:srgbClr val="FF0000"/>
                </a:solidFill>
              </a:rPr>
              <a:t>保存有关资料凭证</a:t>
            </a:r>
            <a:r>
              <a:rPr lang="zh-CN" altLang="en-US"/>
              <a:t>，包括实名核验记录、业务交易明细、结算支付记录等能够证明业务真实性的材料，以备查验。互联网平台企业未按规定保存能够证明业务真实性材料的，其办理扣缴申报、代办申报取得的相关凭证不得作为企业所得税税前扣除凭证</a:t>
            </a:r>
            <a:r>
              <a:rPr lang="en-US" altLang="zh-CN"/>
              <a:t> </a:t>
            </a:r>
            <a:endParaRPr lang="en-US" altLang="zh-CN"/>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7030A0"/>
                </a:solidFill>
                <a:uFillTx/>
                <a:ea typeface="华文中宋" panose="02010600040101010101" pitchFamily="2" charset="-122"/>
                <a:sym typeface="+mn-ea"/>
              </a:rPr>
              <a:t>税收征收管理方面</a:t>
            </a:r>
            <a:endParaRPr lang="zh-CN" altLang="en-US"/>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a:solidFill>
                  <a:srgbClr val="FF0000"/>
                </a:solidFill>
              </a:rPr>
              <a:t>纳税缴费信用管理</a:t>
            </a:r>
            <a:endParaRPr lang="zh-CN" altLang="en-US">
              <a:solidFill>
                <a:srgbClr val="FF0000"/>
              </a:solidFill>
            </a:endParaRPr>
          </a:p>
          <a:p>
            <a:r>
              <a:rPr lang="zh-CN" altLang="en-US">
                <a:solidFill>
                  <a:schemeClr val="accent1"/>
                </a:solidFill>
              </a:rPr>
              <a:t>（一）相关政策</a:t>
            </a:r>
            <a:endParaRPr lang="zh-CN" altLang="en-US">
              <a:solidFill>
                <a:schemeClr val="accent1"/>
              </a:solidFill>
            </a:endParaRPr>
          </a:p>
          <a:p>
            <a:r>
              <a:rPr lang="zh-CN" altLang="en-US">
                <a:solidFill>
                  <a:schemeClr val="tx1"/>
                </a:solidFill>
              </a:rPr>
              <a:t>国家税务总局关于发布《纳税缴费信用管理办法》的公告（国家税务总局公告</a:t>
            </a:r>
            <a:r>
              <a:rPr lang="en-US" altLang="zh-CN">
                <a:solidFill>
                  <a:schemeClr val="tx1"/>
                </a:solidFill>
              </a:rPr>
              <a:t>2025</a:t>
            </a:r>
            <a:r>
              <a:rPr lang="zh-CN" altLang="en-US">
                <a:solidFill>
                  <a:schemeClr val="tx1"/>
                </a:solidFill>
              </a:rPr>
              <a:t>年第</a:t>
            </a:r>
            <a:r>
              <a:rPr lang="en-US" altLang="zh-CN">
                <a:solidFill>
                  <a:schemeClr val="tx1"/>
                </a:solidFill>
              </a:rPr>
              <a:t>12</a:t>
            </a:r>
            <a:r>
              <a:rPr lang="zh-CN" altLang="en-US">
                <a:solidFill>
                  <a:schemeClr val="tx1"/>
                </a:solidFill>
              </a:rPr>
              <a:t>号）</a:t>
            </a:r>
            <a:endParaRPr lang="zh-CN" altLang="en-US">
              <a:solidFill>
                <a:schemeClr val="tx1"/>
              </a:solidFill>
            </a:endParaRPr>
          </a:p>
          <a:p>
            <a:r>
              <a:rPr lang="zh-CN" altLang="en-US">
                <a:solidFill>
                  <a:schemeClr val="accent1"/>
                </a:solidFill>
              </a:rPr>
              <a:t>（二）政策规定</a:t>
            </a:r>
            <a:endParaRPr lang="zh-CN" altLang="en-US">
              <a:solidFill>
                <a:schemeClr val="accent1"/>
              </a:solidFill>
            </a:endParaRPr>
          </a:p>
          <a:p>
            <a:r>
              <a:rPr lang="zh-CN" altLang="en-US"/>
              <a:t>1.执行时间</a:t>
            </a:r>
            <a:endParaRPr lang="zh-CN" altLang="en-US"/>
          </a:p>
          <a:p>
            <a:r>
              <a:rPr lang="zh-CN" altLang="en-US"/>
              <a:t>自</a:t>
            </a:r>
            <a:r>
              <a:rPr lang="en-US" altLang="zh-CN"/>
              <a:t>2025</a:t>
            </a:r>
            <a:r>
              <a:rPr lang="zh-CN" altLang="en-US"/>
              <a:t>年</a:t>
            </a:r>
            <a:r>
              <a:rPr lang="en-US" altLang="zh-CN"/>
              <a:t>7</a:t>
            </a:r>
            <a:r>
              <a:rPr lang="zh-CN" altLang="en-US"/>
              <a:t>月</a:t>
            </a:r>
            <a:r>
              <a:rPr lang="en-US" altLang="zh-CN"/>
              <a:t>1</a:t>
            </a:r>
            <a:r>
              <a:rPr lang="zh-CN" altLang="en-US"/>
              <a:t>日起施行</a:t>
            </a:r>
            <a:endParaRPr lang="zh-CN" altLang="en-US"/>
          </a:p>
          <a:p>
            <a:r>
              <a:rPr lang="en-US" altLang="zh-CN"/>
              <a:t>2.</a:t>
            </a:r>
            <a:r>
              <a:rPr lang="zh-CN" altLang="en-US">
                <a:sym typeface="+mn-ea"/>
              </a:rPr>
              <a:t>纳税缴费信用管理（内涵）</a:t>
            </a:r>
            <a:endParaRPr lang="zh-CN" altLang="en-US">
              <a:sym typeface="+mn-ea"/>
            </a:endParaRPr>
          </a:p>
          <a:p>
            <a:r>
              <a:rPr lang="zh-CN" altLang="en-US"/>
              <a:t>是指税务机关对纳税人缴费人的纳税缴费信用信息开展的采集、评价、确定、发布和应用等活动</a:t>
            </a:r>
            <a:endParaRPr lang="zh-CN" altLang="en-US"/>
          </a:p>
          <a:p>
            <a:endParaRPr lang="en-US" altLang="zh-CN"/>
          </a:p>
          <a:p>
            <a:endParaRPr lang="zh-CN" altLang="en-US"/>
          </a:p>
        </p:txBody>
      </p:sp>
    </p:spTree>
  </p:cSld>
  <p:clrMapOvr>
    <a:masterClrMapping/>
  </p:clrMapOvr>
</p:sld>
</file>

<file path=ppt/tags/tag1.xml><?xml version="1.0" encoding="utf-8"?>
<p:tagLst xmlns:p="http://schemas.openxmlformats.org/presentationml/2006/main">
  <p:tag name="TABLE_ENDDRAG_ORIGIN_RECT" val="880*677"/>
  <p:tag name="TABLE_ENDDRAG_RECT" val="60*95*880*677"/>
</p:tagLst>
</file>

<file path=ppt/tags/tag10.xml><?xml version="1.0" encoding="utf-8"?>
<p:tagLst xmlns:p="http://schemas.openxmlformats.org/presentationml/2006/main">
  <p:tag name="KSO_WM_DIAGRAM_VIRTUALLY_FRAME" val="{&quot;height&quot;:239.65,&quot;left&quot;:389.2,&quot;top&quot;:94.1,&quot;width&quot;:553.25}"/>
</p:tagLst>
</file>

<file path=ppt/tags/tag11.xml><?xml version="1.0" encoding="utf-8"?>
<p:tagLst xmlns:p="http://schemas.openxmlformats.org/presentationml/2006/main">
  <p:tag name="KSO_WM_DIAGRAM_VIRTUALLY_FRAME" val="{&quot;height&quot;:239.65,&quot;left&quot;:389.2,&quot;top&quot;:94.1,&quot;width&quot;:553.25}"/>
</p:tagLst>
</file>

<file path=ppt/tags/tag12.xml><?xml version="1.0" encoding="utf-8"?>
<p:tagLst xmlns:p="http://schemas.openxmlformats.org/presentationml/2006/main">
  <p:tag name="KSO_WM_DIAGRAM_VIRTUALLY_FRAME" val="{&quot;height&quot;:436.05,&quot;left&quot;:357.3,&quot;top&quot;:94.1,&quot;width&quot;:589.6}"/>
</p:tagLst>
</file>

<file path=ppt/tags/tag13.xml><?xml version="1.0" encoding="utf-8"?>
<p:tagLst xmlns:p="http://schemas.openxmlformats.org/presentationml/2006/main">
  <p:tag name="KSO_WM_DIAGRAM_VIRTUALLY_FRAME" val="{&quot;height&quot;:436.05,&quot;left&quot;:357.3,&quot;top&quot;:94.1,&quot;width&quot;:589.6}"/>
</p:tagLst>
</file>

<file path=ppt/tags/tag14.xml><?xml version="1.0" encoding="utf-8"?>
<p:tagLst xmlns:p="http://schemas.openxmlformats.org/presentationml/2006/main">
  <p:tag name="KSO_WM_DIAGRAM_VIRTUALLY_FRAME" val="{&quot;height&quot;:436.05,&quot;left&quot;:357.3,&quot;top&quot;:94.1,&quot;width&quot;:589.6}"/>
</p:tagLst>
</file>

<file path=ppt/tags/tag15.xml><?xml version="1.0" encoding="utf-8"?>
<p:tagLst xmlns:p="http://schemas.openxmlformats.org/presentationml/2006/main">
  <p:tag name="KSO_WM_DIAGRAM_VIRTUALLY_FRAME" val="{&quot;height&quot;:436.05,&quot;left&quot;:357.3,&quot;top&quot;:94.1,&quot;width&quot;:589.6}"/>
</p:tagLst>
</file>

<file path=ppt/tags/tag16.xml><?xml version="1.0" encoding="utf-8"?>
<p:tagLst xmlns:p="http://schemas.openxmlformats.org/presentationml/2006/main">
  <p:tag name="KSO_WM_DIAGRAM_VIRTUALLY_FRAME" val="{&quot;height&quot;:239.65,&quot;left&quot;:389.2,&quot;top&quot;:94.1,&quot;width&quot;:553.25}"/>
</p:tagLst>
</file>

<file path=ppt/tags/tag17.xml><?xml version="1.0" encoding="utf-8"?>
<p:tagLst xmlns:p="http://schemas.openxmlformats.org/presentationml/2006/main">
  <p:tag name="KSO_WM_DIAGRAM_VIRTUALLY_FRAME" val="{&quot;height&quot;:436.05,&quot;left&quot;:357.3,&quot;top&quot;:94.1,&quot;width&quot;:589.6}"/>
</p:tagLst>
</file>

<file path=ppt/tags/tag18.xml><?xml version="1.0" encoding="utf-8"?>
<p:tagLst xmlns:p="http://schemas.openxmlformats.org/presentationml/2006/main">
  <p:tag name="TABLE_ENDDRAG_ORIGIN_RECT" val="865*150"/>
  <p:tag name="TABLE_ENDDRAG_RECT" val="55*92*865*150"/>
</p:tagLst>
</file>

<file path=ppt/tags/tag19.xml><?xml version="1.0" encoding="utf-8"?>
<p:tagLst xmlns:p="http://schemas.openxmlformats.org/presentationml/2006/main">
  <p:tag name="TABLE_ENDDRAG_ORIGIN_RECT" val="869*331"/>
  <p:tag name="TABLE_ENDDRAG_RECT" val="42*169*869*331"/>
</p:tagLst>
</file>

<file path=ppt/tags/tag2.xml><?xml version="1.0" encoding="utf-8"?>
<p:tagLst xmlns:p="http://schemas.openxmlformats.org/presentationml/2006/main">
  <p:tag name="TABLE_ENDDRAG_ORIGIN_RECT" val="853*389"/>
  <p:tag name="TABLE_ENDDRAG_RECT" val="40*99*853*389"/>
</p:tagLst>
</file>

<file path=ppt/tags/tag20.xml><?xml version="1.0" encoding="utf-8"?>
<p:tagLst xmlns:p="http://schemas.openxmlformats.org/presentationml/2006/main">
  <p:tag name="TABLE_ENDDRAG_ORIGIN_RECT" val="872*98"/>
  <p:tag name="TABLE_ENDDRAG_RECT" val="40*163*872*98"/>
</p:tagLst>
</file>

<file path=ppt/tags/tag21.xml><?xml version="1.0" encoding="utf-8"?>
<p:tagLst xmlns:p="http://schemas.openxmlformats.org/presentationml/2006/main">
  <p:tag name="TABLE_ENDDRAG_ORIGIN_RECT" val="813*150"/>
  <p:tag name="TABLE_ENDDRAG_RECT" val="43*102*813*150"/>
</p:tagLst>
</file>

<file path=ppt/tags/tag22.xml><?xml version="1.0" encoding="utf-8"?>
<p:tagLst xmlns:p="http://schemas.openxmlformats.org/presentationml/2006/main">
  <p:tag name="TABLE_ENDDRAG_ORIGIN_RECT" val="883*324"/>
  <p:tag name="TABLE_ENDDRAG_RECT" val="51*199*883*324"/>
</p:tagLst>
</file>

<file path=ppt/tags/tag23.xml><?xml version="1.0" encoding="utf-8"?>
<p:tagLst xmlns:p="http://schemas.openxmlformats.org/presentationml/2006/main">
  <p:tag name="TABLE_ENDDRAG_ORIGIN_RECT" val="861*96"/>
  <p:tag name="TABLE_ENDDRAG_RECT" val="59*93*861*96"/>
</p:tagLst>
</file>

<file path=ppt/tags/tag24.xml><?xml version="1.0" encoding="utf-8"?>
<p:tagLst xmlns:p="http://schemas.openxmlformats.org/presentationml/2006/main">
  <p:tag name="TABLE_ENDDRAG_ORIGIN_RECT" val="826*82"/>
  <p:tag name="TABLE_ENDDRAG_RECT" val="56*92*826*82"/>
</p:tagLst>
</file>

<file path=ppt/tags/tag25.xml><?xml version="1.0" encoding="utf-8"?>
<p:tagLst xmlns:p="http://schemas.openxmlformats.org/presentationml/2006/main">
  <p:tag name="TABLE_ENDDRAG_ORIGIN_RECT" val="879*448"/>
  <p:tag name="TABLE_ENDDRAG_RECT" val="41*87*879*448"/>
</p:tagLst>
</file>

<file path=ppt/tags/tag26.xml><?xml version="1.0" encoding="utf-8"?>
<p:tagLst xmlns:p="http://schemas.openxmlformats.org/presentationml/2006/main">
  <p:tag name="TABLE_ENDDRAG_ORIGIN_RECT" val="857*399"/>
  <p:tag name="TABLE_ENDDRAG_RECT" val="41*87*857*399"/>
</p:tagLst>
</file>

<file path=ppt/tags/tag27.xml><?xml version="1.0" encoding="utf-8"?>
<p:tagLst xmlns:p="http://schemas.openxmlformats.org/presentationml/2006/main">
  <p:tag name="KSO_WM_BEAUTIFY_FLAG" val="#wm#"/>
  <p:tag name="KSO_WM_TEMPLATE_CATEGORY" val="custom"/>
  <p:tag name="KSO_WM_TEMPLATE_INDEX" val="20205176"/>
</p:tagLst>
</file>

<file path=ppt/tags/tag28.xml><?xml version="1.0" encoding="utf-8"?>
<p:tagLst xmlns:p="http://schemas.openxmlformats.org/presentationml/2006/main">
  <p:tag name="commondata" val="eyJoZGlkIjoiZTk3N2VhNjE4ZWQzZGZkYmY1Y2E2YWY4NzViYTQ1NzkifQ=="/>
</p:tagLst>
</file>

<file path=ppt/tags/tag3.xml><?xml version="1.0" encoding="utf-8"?>
<p:tagLst xmlns:p="http://schemas.openxmlformats.org/presentationml/2006/main">
  <p:tag name="TABLE_ENDDRAG_ORIGIN_RECT" val="880*334"/>
  <p:tag name="TABLE_ENDDRAG_RECT" val="40*160*880*334"/>
</p:tagLst>
</file>

<file path=ppt/tags/tag4.xml><?xml version="1.0" encoding="utf-8"?>
<p:tagLst xmlns:p="http://schemas.openxmlformats.org/presentationml/2006/main">
  <p:tag name="TABLE_ENDDRAG_ORIGIN_RECT" val="872*276"/>
  <p:tag name="TABLE_ENDDRAG_RECT" val="40*160*872*276"/>
</p:tagLst>
</file>

<file path=ppt/tags/tag5.xml><?xml version="1.0" encoding="utf-8"?>
<p:tagLst xmlns:p="http://schemas.openxmlformats.org/presentationml/2006/main">
  <p:tag name="TABLE_ENDDRAG_ORIGIN_RECT" val="877*217"/>
  <p:tag name="TABLE_ENDDRAG_RECT" val="43*95*877*217"/>
</p:tagLst>
</file>

<file path=ppt/tags/tag6.xml><?xml version="1.0" encoding="utf-8"?>
<p:tagLst xmlns:p="http://schemas.openxmlformats.org/presentationml/2006/main">
  <p:tag name="TABLE_ENDDRAG_ORIGIN_RECT" val="862*305"/>
  <p:tag name="TABLE_ENDDRAG_RECT" val="38*132*862*305"/>
</p:tagLst>
</file>

<file path=ppt/tags/tag7.xml><?xml version="1.0" encoding="utf-8"?>
<p:tagLst xmlns:p="http://schemas.openxmlformats.org/presentationml/2006/main">
  <p:tag name="TABLE_ENDDRAG_ORIGIN_RECT" val="834*466"/>
  <p:tag name="TABLE_ENDDRAG_RECT" val="59*94*834*466"/>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TABLE_ENDDRAG_ORIGIN_RECT" val="195*320"/>
  <p:tag name="TABLE_ENDDRAG_RECT" val="144*159*195*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51562</Words>
  <Application>WPS 演示</Application>
  <PresentationFormat>宽屏</PresentationFormat>
  <Paragraphs>3083</Paragraphs>
  <Slides>136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136</vt:i4>
      </vt:variant>
    </vt:vector>
  </HeadingPairs>
  <TitlesOfParts>
    <vt:vector size="151" baseType="lpstr">
      <vt:lpstr>Arial</vt:lpstr>
      <vt:lpstr>宋体</vt:lpstr>
      <vt:lpstr>Wingdings</vt:lpstr>
      <vt:lpstr>华文隶书</vt:lpstr>
      <vt:lpstr>华文中宋</vt:lpstr>
      <vt:lpstr>华文行楷</vt:lpstr>
      <vt:lpstr>Calibri</vt:lpstr>
      <vt:lpstr>等线 Light</vt:lpstr>
      <vt:lpstr>等线</vt:lpstr>
      <vt:lpstr>微软雅黑</vt:lpstr>
      <vt:lpstr>Arial Unicode MS</vt:lpstr>
      <vt:lpstr>Arial</vt:lpstr>
      <vt:lpstr>华文新魏</vt:lpstr>
      <vt:lpstr>华文宋体</vt:lpstr>
      <vt:lpstr>Office 主题​​</vt:lpstr>
      <vt:lpstr>2025年度相关税收政策分享</vt:lpstr>
      <vt:lpstr>分享提纲</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消费税方面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个人所得税方面</vt:lpstr>
      <vt:lpstr>印花税方面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税收征收管理方面</vt:lpstr>
      <vt:lpstr>增值税法及实施条例主要变化</vt:lpstr>
      <vt:lpstr>增值税法及实施条例主要变化</vt:lpstr>
      <vt:lpstr>增值税法及实施条例主要变化</vt:lpstr>
      <vt:lpstr>增值税法及实施条例主要变化</vt:lpstr>
      <vt:lpstr>增值税法及实施条例主要变化</vt:lpstr>
      <vt:lpstr>增值税法及实施条例主要变化</vt:lpstr>
      <vt:lpstr>增值税法及实施条例主要变化</vt:lpstr>
      <vt:lpstr>PowerPoint 演示文稿</vt:lpstr>
      <vt:lpstr>感谢您的聆听           敬请批评指正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忠尔 李</dc:creator>
  <cp:lastModifiedBy>李忠尔（中瑞）</cp:lastModifiedBy>
  <cp:revision>60</cp:revision>
  <dcterms:created xsi:type="dcterms:W3CDTF">2024-10-11T02:22:00Z</dcterms:created>
  <dcterms:modified xsi:type="dcterms:W3CDTF">2025-12-16T08:23:04Z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84C57EE0AEB34D83AE8B5D70A87650DE_13</vt:lpwstr>
  </property>
  <property fmtid="{D5CDD505-2E9C-101B-9397-08002B2CF9AE}" pid="3" name="KSOProductBuildVer">
    <vt:lpwstr>2052-12.1.0.24034</vt:lpwstr>
  </property>
</Properties>
</file>